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87" r:id="rId2"/>
    <p:sldId id="288" r:id="rId3"/>
    <p:sldId id="289" r:id="rId4"/>
    <p:sldId id="308" r:id="rId5"/>
    <p:sldId id="298" r:id="rId6"/>
    <p:sldId id="299" r:id="rId7"/>
    <p:sldId id="307" r:id="rId8"/>
    <p:sldId id="301" r:id="rId9"/>
    <p:sldId id="303" r:id="rId10"/>
    <p:sldId id="300" r:id="rId11"/>
    <p:sldId id="306" r:id="rId12"/>
    <p:sldId id="310" r:id="rId13"/>
    <p:sldId id="311" r:id="rId14"/>
    <p:sldId id="312" r:id="rId15"/>
    <p:sldId id="313" r:id="rId16"/>
    <p:sldId id="309" r:id="rId17"/>
    <p:sldId id="305" r:id="rId18"/>
    <p:sldId id="314" r:id="rId19"/>
    <p:sldId id="315" r:id="rId20"/>
    <p:sldId id="291" r:id="rId21"/>
    <p:sldId id="316"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247">
          <p15:clr>
            <a:srgbClr val="A4A3A4"/>
          </p15:clr>
        </p15:guide>
        <p15:guide id="4" pos="11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E7E6E6"/>
    <a:srgbClr val="FFC00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6804" autoAdjust="0"/>
  </p:normalViewPr>
  <p:slideViewPr>
    <p:cSldViewPr>
      <p:cViewPr varScale="1">
        <p:scale>
          <a:sx n="74" d="100"/>
          <a:sy n="74" d="100"/>
        </p:scale>
        <p:origin x="1632" y="62"/>
      </p:cViewPr>
      <p:guideLst>
        <p:guide orient="horz" pos="2160"/>
        <p:guide pos="2880"/>
        <p:guide orient="horz" pos="4247"/>
        <p:guide pos="113"/>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smtClean="0">
              <a:latin typeface="Arial" panose="020B0604020202020204" pitchFamily="34" charset="0"/>
              <a:cs typeface="Arial" panose="020B0604020202020204" pitchFamily="34" charset="0"/>
            </a:rPr>
            <a:t>Transportprozesse</a:t>
          </a:r>
          <a:endParaRPr lang="de-DE" sz="1600" b="0" noProof="0" dirty="0" smtClean="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FC0909DE-B7A7-4913-8B8C-8BE141A98683}">
      <dgm:prSet custT="1"/>
      <dgm:spPr/>
      <dgm:t>
        <a:bodyPr/>
        <a:lstStyle/>
        <a:p>
          <a:r>
            <a:rPr lang="de-DE" sz="2400" b="1" noProof="0" dirty="0" smtClean="0">
              <a:latin typeface="Arial" panose="020B0604020202020204" pitchFamily="34" charset="0"/>
              <a:cs typeface="Arial" panose="020B0604020202020204" pitchFamily="34" charset="0"/>
            </a:rPr>
            <a:t>Kombinierter Verkehr (KV)</a:t>
          </a:r>
          <a:endParaRPr lang="de-DE" sz="1600" b="0" noProof="0" dirty="0" smtClean="0">
            <a:latin typeface="Arial" panose="020B0604020202020204" pitchFamily="34" charset="0"/>
            <a:cs typeface="Arial" panose="020B0604020202020204" pitchFamily="34" charset="0"/>
          </a:endParaRPr>
        </a:p>
      </dgm:t>
    </dgm:pt>
    <dgm:pt modelId="{332BE358-7ABE-4FE5-A927-C2664D3A72F4}" type="parTrans" cxnId="{2AB7A175-8843-4920-AB37-7DFD01B6ED50}">
      <dgm:prSet/>
      <dgm:spPr/>
      <dgm:t>
        <a:bodyPr/>
        <a:lstStyle/>
        <a:p>
          <a:endParaRPr lang="de-DE"/>
        </a:p>
      </dgm:t>
    </dgm:pt>
    <dgm:pt modelId="{08775AFE-4D0A-48C8-B90A-4DC431C7208B}" type="sibTrans" cxnId="{2AB7A175-8843-4920-AB37-7DFD01B6ED50}">
      <dgm:prSet/>
      <dgm:spPr/>
      <dgm:t>
        <a:bodyPr/>
        <a:lstStyle/>
        <a:p>
          <a:endParaRPr lang="de-DE"/>
        </a:p>
      </dgm:t>
    </dgm:pt>
    <dgm:pt modelId="{60CF893B-D18F-4C65-99B2-81416284C1AB}">
      <dgm:prSet custT="1"/>
      <dgm:spPr/>
      <dgm:t>
        <a:bodyPr/>
        <a:lstStyle/>
        <a:p>
          <a:r>
            <a:rPr lang="de-DE" sz="2400" b="1" noProof="0" dirty="0" smtClean="0">
              <a:latin typeface="Arial" panose="020B0604020202020204" pitchFamily="34" charset="0"/>
              <a:cs typeface="Arial" panose="020B0604020202020204" pitchFamily="34" charset="0"/>
            </a:rPr>
            <a:t>Unbegleiteter KV (UKV)</a:t>
          </a:r>
        </a:p>
      </dgm:t>
    </dgm:pt>
    <dgm:pt modelId="{6A2BC2C8-76A0-4572-85E6-2BAB4F2C87E1}" type="parTrans" cxnId="{CAFA860E-20DA-4C67-8B27-5DF24D6084B8}">
      <dgm:prSet/>
      <dgm:spPr/>
      <dgm:t>
        <a:bodyPr/>
        <a:lstStyle/>
        <a:p>
          <a:endParaRPr lang="de-DE"/>
        </a:p>
      </dgm:t>
    </dgm:pt>
    <dgm:pt modelId="{2B795C5E-0FF2-4411-87BB-659CA6F4972A}" type="sibTrans" cxnId="{CAFA860E-20DA-4C67-8B27-5DF24D6084B8}">
      <dgm:prSet/>
      <dgm:spPr/>
      <dgm:t>
        <a:bodyPr/>
        <a:lstStyle/>
        <a:p>
          <a:endParaRPr lang="de-DE"/>
        </a:p>
      </dgm:t>
    </dgm:pt>
    <dgm:pt modelId="{FE8C95C2-E334-4FDC-A0EC-494D9478160F}">
      <dgm:prSet custT="1"/>
      <dgm:spPr/>
      <dgm:t>
        <a:bodyPr/>
        <a:lstStyle/>
        <a:p>
          <a:r>
            <a:rPr lang="de-DE" sz="2400" b="1" noProof="0" dirty="0" smtClean="0">
              <a:latin typeface="Arial" panose="020B0604020202020204" pitchFamily="34" charset="0"/>
              <a:cs typeface="Arial" panose="020B0604020202020204" pitchFamily="34" charset="0"/>
            </a:rPr>
            <a:t>Begleiteter KV</a:t>
          </a:r>
        </a:p>
      </dgm:t>
    </dgm:pt>
    <dgm:pt modelId="{298B9FCA-2420-4D9A-AEF4-05BB8B61DF10}" type="parTrans" cxnId="{CED3D1CA-BE8E-4051-AE4F-720F97C405FF}">
      <dgm:prSet/>
      <dgm:spPr/>
      <dgm:t>
        <a:bodyPr/>
        <a:lstStyle/>
        <a:p>
          <a:endParaRPr lang="de-AT"/>
        </a:p>
      </dgm:t>
    </dgm:pt>
    <dgm:pt modelId="{F4F0BBC8-7687-4EED-9054-D49F4EBD54CF}" type="sibTrans" cxnId="{CED3D1CA-BE8E-4051-AE4F-720F97C405FF}">
      <dgm:prSet/>
      <dgm:spPr/>
      <dgm:t>
        <a:bodyPr/>
        <a:lstStyle/>
        <a:p>
          <a:endParaRPr lang="de-AT"/>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2"/>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2"/>
      <dgm:spPr/>
      <dgm:t>
        <a:bodyPr/>
        <a:lstStyle/>
        <a:p>
          <a:endParaRPr lang="de-AT"/>
        </a:p>
      </dgm:t>
    </dgm:pt>
    <dgm:pt modelId="{BF8CDB65-7F63-46ED-AD6F-299BB5E410A3}" type="pres">
      <dgm:prSet presAssocID="{754914D3-2823-4D9D-9B5F-8AAE908A2791}" presName="dstNode" presStyleLbl="node1" presStyleIdx="0" presStyleCnt="2"/>
      <dgm:spPr/>
      <dgm:t>
        <a:bodyPr/>
        <a:lstStyle/>
        <a:p>
          <a:endParaRPr lang="de-AT"/>
        </a:p>
      </dgm:t>
    </dgm:pt>
    <dgm:pt modelId="{2B62C432-4905-40F9-9530-D2F004B7D3F6}" type="pres">
      <dgm:prSet presAssocID="{98FFCFD7-6EAF-43B3-B073-F90520D80DD2}" presName="text_1" presStyleLbl="node1" presStyleIdx="0" presStyleCnt="2">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2"/>
      <dgm:spPr>
        <a:solidFill>
          <a:srgbClr val="787878"/>
        </a:solidFill>
      </dgm:spPr>
      <dgm:t>
        <a:bodyPr/>
        <a:lstStyle/>
        <a:p>
          <a:endParaRPr lang="en-GB"/>
        </a:p>
      </dgm:t>
    </dgm:pt>
    <dgm:pt modelId="{D8695A9E-DEC4-4017-93F1-AEB447FFD3DE}" type="pres">
      <dgm:prSet presAssocID="{FC0909DE-B7A7-4913-8B8C-8BE141A98683}" presName="text_2" presStyleLbl="node1" presStyleIdx="1" presStyleCnt="2">
        <dgm:presLayoutVars>
          <dgm:bulletEnabled val="1"/>
        </dgm:presLayoutVars>
      </dgm:prSet>
      <dgm:spPr/>
      <dgm:t>
        <a:bodyPr/>
        <a:lstStyle/>
        <a:p>
          <a:endParaRPr lang="de-AT"/>
        </a:p>
      </dgm:t>
    </dgm:pt>
    <dgm:pt modelId="{AEF06552-DB20-4C63-92F6-BF4B8EA423B8}" type="pres">
      <dgm:prSet presAssocID="{FC0909DE-B7A7-4913-8B8C-8BE141A98683}" presName="accent_2" presStyleCnt="0"/>
      <dgm:spPr/>
    </dgm:pt>
    <dgm:pt modelId="{E248D709-53F8-47FC-B31D-98711ACBF6C0}" type="pres">
      <dgm:prSet presAssocID="{FC0909DE-B7A7-4913-8B8C-8BE141A98683}" presName="accentRepeatNode" presStyleLbl="solidFgAcc1" presStyleIdx="1" presStyleCnt="2"/>
      <dgm:spPr>
        <a:solidFill>
          <a:schemeClr val="bg1"/>
        </a:solidFill>
      </dgm:spPr>
      <dgm:t>
        <a:bodyPr/>
        <a:lstStyle/>
        <a:p>
          <a:endParaRPr lang="de-AT"/>
        </a:p>
      </dgm:t>
    </dgm:pt>
  </dgm:ptLst>
  <dgm:cxnLst>
    <dgm:cxn modelId="{CEBFDBD6-BC37-4646-BD98-92A8D0CE7D17}" type="presOf" srcId="{FC0909DE-B7A7-4913-8B8C-8BE141A98683}" destId="{D8695A9E-DEC4-4017-93F1-AEB447FFD3DE}" srcOrd="0" destOrd="0" presId="urn:microsoft.com/office/officeart/2008/layout/VerticalCurvedList"/>
    <dgm:cxn modelId="{CED3D1CA-BE8E-4051-AE4F-720F97C405FF}" srcId="{FC0909DE-B7A7-4913-8B8C-8BE141A98683}" destId="{FE8C95C2-E334-4FDC-A0EC-494D9478160F}" srcOrd="1" destOrd="0" parTransId="{298B9FCA-2420-4D9A-AEF4-05BB8B61DF10}" sibTransId="{F4F0BBC8-7687-4EED-9054-D49F4EBD54CF}"/>
    <dgm:cxn modelId="{B6A99593-F8E9-45F1-A5EC-C466E469D38A}" type="presOf" srcId="{60CF893B-D18F-4C65-99B2-81416284C1AB}" destId="{D8695A9E-DEC4-4017-93F1-AEB447FFD3DE}" srcOrd="0" destOrd="1" presId="urn:microsoft.com/office/officeart/2008/layout/VerticalCurvedList"/>
    <dgm:cxn modelId="{2AB7A175-8843-4920-AB37-7DFD01B6ED50}" srcId="{754914D3-2823-4D9D-9B5F-8AAE908A2791}" destId="{FC0909DE-B7A7-4913-8B8C-8BE141A98683}" srcOrd="1" destOrd="0" parTransId="{332BE358-7ABE-4FE5-A927-C2664D3A72F4}" sibTransId="{08775AFE-4D0A-48C8-B90A-4DC431C7208B}"/>
    <dgm:cxn modelId="{57DA4B27-2840-445B-BA12-C22073F6F5A6}" srcId="{754914D3-2823-4D9D-9B5F-8AAE908A2791}" destId="{98FFCFD7-6EAF-43B3-B073-F90520D80DD2}" srcOrd="0" destOrd="0" parTransId="{0CEDF57B-D459-45D7-A350-FD28016FAB11}" sibTransId="{0CF79BA9-38A5-469E-A5F4-723A1AFB8F96}"/>
    <dgm:cxn modelId="{6B66BE4D-DC2C-4403-9461-E610A2605630}" type="presOf" srcId="{98FFCFD7-6EAF-43B3-B073-F90520D80DD2}" destId="{2B62C432-4905-40F9-9530-D2F004B7D3F6}" srcOrd="0" destOrd="0" presId="urn:microsoft.com/office/officeart/2008/layout/VerticalCurvedList"/>
    <dgm:cxn modelId="{9B99FCAE-CB2B-4B75-ACAE-CF6DFAB2105D}" type="presOf" srcId="{754914D3-2823-4D9D-9B5F-8AAE908A2791}" destId="{AE6139D5-D84B-4711-8A6A-A5161E022A99}" srcOrd="0" destOrd="0" presId="urn:microsoft.com/office/officeart/2008/layout/VerticalCurvedList"/>
    <dgm:cxn modelId="{CAFA860E-20DA-4C67-8B27-5DF24D6084B8}" srcId="{FC0909DE-B7A7-4913-8B8C-8BE141A98683}" destId="{60CF893B-D18F-4C65-99B2-81416284C1AB}" srcOrd="0" destOrd="0" parTransId="{6A2BC2C8-76A0-4572-85E6-2BAB4F2C87E1}" sibTransId="{2B795C5E-0FF2-4411-87BB-659CA6F4972A}"/>
    <dgm:cxn modelId="{F97F02BE-0FE6-44C9-9EFF-1611645EC2FC}" type="presOf" srcId="{0CF79BA9-38A5-469E-A5F4-723A1AFB8F96}" destId="{93855F07-44CB-45DE-B464-761E63A71CD5}" srcOrd="0" destOrd="0" presId="urn:microsoft.com/office/officeart/2008/layout/VerticalCurvedList"/>
    <dgm:cxn modelId="{EF4C86BF-1BEC-4BB8-B184-8261098DB80D}" type="presOf" srcId="{FE8C95C2-E334-4FDC-A0EC-494D9478160F}" destId="{D8695A9E-DEC4-4017-93F1-AEB447FFD3DE}" srcOrd="0" destOrd="2" presId="urn:microsoft.com/office/officeart/2008/layout/VerticalCurvedList"/>
    <dgm:cxn modelId="{DC7BDD6C-9809-4314-A713-931033BA9F3C}" type="presParOf" srcId="{AE6139D5-D84B-4711-8A6A-A5161E022A99}" destId="{00F42187-34FD-4D8B-A449-F316E9EB9AFA}" srcOrd="0" destOrd="0" presId="urn:microsoft.com/office/officeart/2008/layout/VerticalCurvedList"/>
    <dgm:cxn modelId="{1DCDB837-A68A-48B2-9475-CFD709007A8D}" type="presParOf" srcId="{00F42187-34FD-4D8B-A449-F316E9EB9AFA}" destId="{C168C53D-163A-4892-8EF0-B5326C3FF8C8}" srcOrd="0" destOrd="0" presId="urn:microsoft.com/office/officeart/2008/layout/VerticalCurvedList"/>
    <dgm:cxn modelId="{B6526A9A-B301-4AB0-8630-0F49D17D4E0A}" type="presParOf" srcId="{C168C53D-163A-4892-8EF0-B5326C3FF8C8}" destId="{0FAB2C97-DF89-43B9-B7B2-C745E026F562}" srcOrd="0" destOrd="0" presId="urn:microsoft.com/office/officeart/2008/layout/VerticalCurvedList"/>
    <dgm:cxn modelId="{9088DBCB-2B7F-4CCC-827F-FC0FCAA3DC17}" type="presParOf" srcId="{C168C53D-163A-4892-8EF0-B5326C3FF8C8}" destId="{93855F07-44CB-45DE-B464-761E63A71CD5}" srcOrd="1" destOrd="0" presId="urn:microsoft.com/office/officeart/2008/layout/VerticalCurvedList"/>
    <dgm:cxn modelId="{1FC23DF8-DCC6-41BE-8079-C5710A4B9771}" type="presParOf" srcId="{C168C53D-163A-4892-8EF0-B5326C3FF8C8}" destId="{D258DE45-194F-4470-A0BE-D234AB24927B}" srcOrd="2" destOrd="0" presId="urn:microsoft.com/office/officeart/2008/layout/VerticalCurvedList"/>
    <dgm:cxn modelId="{AC476804-9264-4229-8394-B790983421B2}" type="presParOf" srcId="{C168C53D-163A-4892-8EF0-B5326C3FF8C8}" destId="{BF8CDB65-7F63-46ED-AD6F-299BB5E410A3}" srcOrd="3" destOrd="0" presId="urn:microsoft.com/office/officeart/2008/layout/VerticalCurvedList"/>
    <dgm:cxn modelId="{70655854-5915-403F-94CB-81711DCA9EC9}" type="presParOf" srcId="{00F42187-34FD-4D8B-A449-F316E9EB9AFA}" destId="{2B62C432-4905-40F9-9530-D2F004B7D3F6}" srcOrd="1" destOrd="0" presId="urn:microsoft.com/office/officeart/2008/layout/VerticalCurvedList"/>
    <dgm:cxn modelId="{DA4B42E4-CB24-49E2-A137-B99EBCBE2692}" type="presParOf" srcId="{00F42187-34FD-4D8B-A449-F316E9EB9AFA}" destId="{7D7CD6F4-5BF8-4820-9EDA-8C7339E21069}" srcOrd="2" destOrd="0" presId="urn:microsoft.com/office/officeart/2008/layout/VerticalCurvedList"/>
    <dgm:cxn modelId="{48EF95A5-2627-4450-8919-86B1155402A4}" type="presParOf" srcId="{7D7CD6F4-5BF8-4820-9EDA-8C7339E21069}" destId="{C2A52F33-F895-4B2F-BC4C-05306D79D5F7}" srcOrd="0" destOrd="0" presId="urn:microsoft.com/office/officeart/2008/layout/VerticalCurvedList"/>
    <dgm:cxn modelId="{C092C689-B068-4E8F-828B-87210CC6DDB1}" type="presParOf" srcId="{00F42187-34FD-4D8B-A449-F316E9EB9AFA}" destId="{D8695A9E-DEC4-4017-93F1-AEB447FFD3DE}" srcOrd="3" destOrd="0" presId="urn:microsoft.com/office/officeart/2008/layout/VerticalCurvedList"/>
    <dgm:cxn modelId="{F7C820D6-B209-4460-B71D-03778F7D8B3D}" type="presParOf" srcId="{00F42187-34FD-4D8B-A449-F316E9EB9AFA}" destId="{AEF06552-DB20-4C63-92F6-BF4B8EA423B8}" srcOrd="4" destOrd="0" presId="urn:microsoft.com/office/officeart/2008/layout/VerticalCurvedList"/>
    <dgm:cxn modelId="{7EAC7750-8D42-4388-B4A2-F0B594CA199F}" type="presParOf" srcId="{AEF06552-DB20-4C63-92F6-BF4B8EA423B8}" destId="{E248D709-53F8-47FC-B31D-98711ACBF6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24323-8205-4E34-8C6A-DB7D79D9958C}" type="doc">
      <dgm:prSet loTypeId="urn:microsoft.com/office/officeart/2005/8/layout/hierarchy2" loCatId="hierarchy" qsTypeId="urn:microsoft.com/office/officeart/2005/8/quickstyle/simple2" qsCatId="simple" csTypeId="urn:microsoft.com/office/officeart/2005/8/colors/accent0_1" csCatId="mainScheme" phldr="1"/>
      <dgm:spPr/>
      <dgm:t>
        <a:bodyPr/>
        <a:lstStyle/>
        <a:p>
          <a:endParaRPr lang="de-AT"/>
        </a:p>
      </dgm:t>
    </dgm:pt>
    <dgm:pt modelId="{1368DAA8-825B-495E-8472-661189F70E31}">
      <dgm:prSet phldrT="[Text]"/>
      <dgm:spPr/>
      <dgm:t>
        <a:bodyPr/>
        <a:lstStyle/>
        <a:p>
          <a:r>
            <a:rPr lang="de-AT" dirty="0" smtClean="0">
              <a:latin typeface="Arial" panose="020B0604020202020204" pitchFamily="34" charset="0"/>
              <a:cs typeface="Arial" panose="020B0604020202020204" pitchFamily="34" charset="0"/>
            </a:rPr>
            <a:t>Intermodaler Verkehr</a:t>
          </a:r>
          <a:endParaRPr lang="de-AT" dirty="0">
            <a:latin typeface="Arial" panose="020B0604020202020204" pitchFamily="34" charset="0"/>
            <a:cs typeface="Arial" panose="020B0604020202020204" pitchFamily="34" charset="0"/>
          </a:endParaRPr>
        </a:p>
      </dgm:t>
    </dgm:pt>
    <dgm:pt modelId="{A0E32EB9-0576-4D18-B3B2-B3F846B37887}" type="par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C4B21AFB-7865-4C91-B52C-21B643D5D95C}" type="sib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946A34AA-CE59-4501-A27C-6ECA7BE2D9EF}">
      <dgm:prSet phldrT="[Text]"/>
      <dgm:spPr/>
      <dgm:t>
        <a:bodyPr/>
        <a:lstStyle/>
        <a:p>
          <a:r>
            <a:rPr lang="de-AT" dirty="0" smtClean="0">
              <a:latin typeface="Arial" panose="020B0604020202020204" pitchFamily="34" charset="0"/>
              <a:cs typeface="Arial" panose="020B0604020202020204" pitchFamily="34" charset="0"/>
            </a:rPr>
            <a:t>Kombinierter Verkehr (KV)</a:t>
          </a:r>
          <a:endParaRPr lang="de-AT" dirty="0">
            <a:latin typeface="Arial" panose="020B0604020202020204" pitchFamily="34" charset="0"/>
            <a:cs typeface="Arial" panose="020B0604020202020204" pitchFamily="34" charset="0"/>
          </a:endParaRPr>
        </a:p>
      </dgm:t>
    </dgm:pt>
    <dgm:pt modelId="{B1406167-91B1-4385-AF4D-8F1D09BBA530}" type="par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660FDC3A-5737-4444-939A-164794B76A8B}" type="sib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A3E7D8EA-D369-41AF-B16A-C2E7E55EF8EF}">
      <dgm:prSet phldrT="[Text]"/>
      <dgm:spPr/>
      <dgm:t>
        <a:bodyPr/>
        <a:lstStyle/>
        <a:p>
          <a:r>
            <a:rPr lang="de-AT" dirty="0" smtClean="0">
              <a:latin typeface="Arial" panose="020B0604020202020204" pitchFamily="34" charset="0"/>
              <a:cs typeface="Arial" panose="020B0604020202020204" pitchFamily="34" charset="0"/>
            </a:rPr>
            <a:t>Sonstiger intermodaler Verkehr</a:t>
          </a:r>
          <a:endParaRPr lang="de-AT" dirty="0">
            <a:latin typeface="Arial" panose="020B0604020202020204" pitchFamily="34" charset="0"/>
            <a:cs typeface="Arial" panose="020B0604020202020204" pitchFamily="34" charset="0"/>
          </a:endParaRPr>
        </a:p>
      </dgm:t>
    </dgm:pt>
    <dgm:pt modelId="{3B07DB32-A349-4C42-92F0-FC16CC099BB2}" type="par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F08D4314-0AD8-47B1-AB2F-5B239CDAC2E5}" type="sib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68AA4E10-F23B-4123-B44F-26F1B8B049C8}">
      <dgm:prSet phldrT="[Text]"/>
      <dgm:spPr/>
      <dgm:t>
        <a:bodyPr/>
        <a:lstStyle/>
        <a:p>
          <a:r>
            <a:rPr lang="de-AT" dirty="0" smtClean="0">
              <a:latin typeface="Arial" panose="020B0604020202020204" pitchFamily="34" charset="0"/>
              <a:cs typeface="Arial" panose="020B0604020202020204" pitchFamily="34" charset="0"/>
            </a:rPr>
            <a:t>Unbegleiteter KV (UKV)</a:t>
          </a:r>
          <a:endParaRPr lang="de-AT" dirty="0">
            <a:latin typeface="Arial" panose="020B0604020202020204" pitchFamily="34" charset="0"/>
            <a:cs typeface="Arial" panose="020B0604020202020204" pitchFamily="34" charset="0"/>
          </a:endParaRPr>
        </a:p>
      </dgm:t>
    </dgm:pt>
    <dgm:pt modelId="{16961DC4-1F99-496E-9CBD-D91CFDBD26AF}" type="par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9DFBE094-E9E9-47A0-B823-62CF7CE7C5F5}" type="sib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074D0A0A-8A22-40F1-85AC-4187D220A843}">
      <dgm:prSet phldrT="[Text]"/>
      <dgm:spPr/>
      <dgm:t>
        <a:bodyPr/>
        <a:lstStyle/>
        <a:p>
          <a:r>
            <a:rPr lang="de-AT" dirty="0" smtClean="0">
              <a:latin typeface="Arial" panose="020B0604020202020204" pitchFamily="34" charset="0"/>
              <a:cs typeface="Arial" panose="020B0604020202020204" pitchFamily="34" charset="0"/>
            </a:rPr>
            <a:t>Begleiteter KV</a:t>
          </a:r>
          <a:endParaRPr lang="de-AT" dirty="0">
            <a:latin typeface="Arial" panose="020B0604020202020204" pitchFamily="34" charset="0"/>
            <a:cs typeface="Arial" panose="020B0604020202020204" pitchFamily="34" charset="0"/>
          </a:endParaRPr>
        </a:p>
      </dgm:t>
    </dgm:pt>
    <dgm:pt modelId="{115C8310-452F-40C8-928B-8D10BF44C0E7}" type="par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5541E7D2-3FFC-410E-88B8-0E0ACEA2141E}" type="sib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6811BAC6-CD50-4EC0-8295-99182E86FED4}">
      <dgm:prSet phldrT="[Text]"/>
      <dgm:spPr/>
      <dgm:t>
        <a:bodyPr/>
        <a:lstStyle/>
        <a:p>
          <a:r>
            <a:rPr lang="de-AT" dirty="0" smtClean="0">
              <a:latin typeface="Arial" panose="020B0604020202020204" pitchFamily="34" charset="0"/>
              <a:cs typeface="Arial" panose="020B0604020202020204" pitchFamily="34" charset="0"/>
            </a:rPr>
            <a:t>Roll-on / Roll-off</a:t>
          </a:r>
          <a:endParaRPr lang="de-AT" dirty="0">
            <a:latin typeface="Arial" panose="020B0604020202020204" pitchFamily="34" charset="0"/>
            <a:cs typeface="Arial" panose="020B0604020202020204" pitchFamily="34" charset="0"/>
          </a:endParaRPr>
        </a:p>
      </dgm:t>
    </dgm:pt>
    <dgm:pt modelId="{2A686E22-89CD-430A-98D6-092697C625B8}" type="par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BA0AF7C1-344F-4573-846E-F03934C73FDC}" type="sib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302FDB15-F661-417C-8ED7-4EF55BAB3F4E}">
      <dgm:prSet phldrT="[Text]"/>
      <dgm:spPr/>
      <dgm:t>
        <a:bodyPr/>
        <a:lstStyle/>
        <a:p>
          <a:r>
            <a:rPr lang="de-AT" dirty="0" smtClean="0">
              <a:latin typeface="Arial" panose="020B0604020202020204" pitchFamily="34" charset="0"/>
              <a:cs typeface="Arial" panose="020B0604020202020204" pitchFamily="34" charset="0"/>
            </a:rPr>
            <a:t>ROLA</a:t>
          </a:r>
          <a:endParaRPr lang="de-AT" dirty="0">
            <a:latin typeface="Arial" panose="020B0604020202020204" pitchFamily="34" charset="0"/>
            <a:cs typeface="Arial" panose="020B0604020202020204" pitchFamily="34" charset="0"/>
          </a:endParaRPr>
        </a:p>
      </dgm:t>
    </dgm:pt>
    <dgm:pt modelId="{63C2EB0F-9089-4E6B-A61B-6EEA244C4EEE}" type="par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4D87A669-7655-48D6-B2B3-E027B84FA8BE}" type="sib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17B854CA-75CC-4ECC-AD7B-95B60A814F93}">
      <dgm:prSet phldrT="[Text]"/>
      <dgm:spPr/>
      <dgm:t>
        <a:bodyPr/>
        <a:lstStyle/>
        <a:p>
          <a:r>
            <a:rPr lang="de-AT" dirty="0" smtClean="0">
              <a:latin typeface="Arial" panose="020B0604020202020204" pitchFamily="34" charset="0"/>
              <a:cs typeface="Arial" panose="020B0604020202020204" pitchFamily="34" charset="0"/>
            </a:rPr>
            <a:t>Container</a:t>
          </a:r>
          <a:endParaRPr lang="de-AT" dirty="0">
            <a:latin typeface="Arial" panose="020B0604020202020204" pitchFamily="34" charset="0"/>
            <a:cs typeface="Arial" panose="020B0604020202020204" pitchFamily="34" charset="0"/>
          </a:endParaRPr>
        </a:p>
      </dgm:t>
    </dgm:pt>
    <dgm:pt modelId="{B4B1BD08-CB24-40B1-908C-D9A24811B385}" type="par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A6AB7668-E8F5-4938-9C3C-E73FA9505601}" type="sib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E7FB1899-9FD1-4452-BE38-C0FFBB23D6B6}">
      <dgm:prSet phldrT="[Text]"/>
      <dgm:spPr/>
      <dgm:t>
        <a:bodyPr/>
        <a:lstStyle/>
        <a:p>
          <a:r>
            <a:rPr lang="de-AT" dirty="0" smtClean="0">
              <a:latin typeface="Arial" panose="020B0604020202020204" pitchFamily="34" charset="0"/>
              <a:cs typeface="Arial" panose="020B0604020202020204" pitchFamily="34" charset="0"/>
            </a:rPr>
            <a:t>Wechselbehälter</a:t>
          </a:r>
          <a:endParaRPr lang="de-AT" dirty="0">
            <a:latin typeface="Arial" panose="020B0604020202020204" pitchFamily="34" charset="0"/>
            <a:cs typeface="Arial" panose="020B0604020202020204" pitchFamily="34" charset="0"/>
          </a:endParaRPr>
        </a:p>
      </dgm:t>
    </dgm:pt>
    <dgm:pt modelId="{675CA4D4-8B75-44BE-A907-1D0EBEFC3476}" type="par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D1937F59-4C36-4E6F-A821-FAFB7B058BD7}" type="sib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CB9123D6-CE17-4CA8-9EB4-3D223BF1915A}">
      <dgm:prSet phldrT="[Text]"/>
      <dgm:spPr/>
      <dgm:t>
        <a:bodyPr/>
        <a:lstStyle/>
        <a:p>
          <a:r>
            <a:rPr lang="de-AT" dirty="0" smtClean="0">
              <a:latin typeface="Arial" panose="020B0604020202020204" pitchFamily="34" charset="0"/>
              <a:cs typeface="Arial" panose="020B0604020202020204" pitchFamily="34" charset="0"/>
            </a:rPr>
            <a:t>Kranbare Sattelanhänger</a:t>
          </a:r>
          <a:endParaRPr lang="de-AT" dirty="0">
            <a:latin typeface="Arial" panose="020B0604020202020204" pitchFamily="34" charset="0"/>
            <a:cs typeface="Arial" panose="020B0604020202020204" pitchFamily="34" charset="0"/>
          </a:endParaRPr>
        </a:p>
      </dgm:t>
    </dgm:pt>
    <dgm:pt modelId="{6F5AC70A-A5DC-43BE-8770-5A9B06E93182}" type="par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81614EE5-583A-400C-8695-522258C5F17F}" type="sib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E76FE246-9256-4DD3-99C1-C98B9E5E4E1C}" type="pres">
      <dgm:prSet presAssocID="{A2724323-8205-4E34-8C6A-DB7D79D9958C}" presName="diagram" presStyleCnt="0">
        <dgm:presLayoutVars>
          <dgm:chPref val="1"/>
          <dgm:dir/>
          <dgm:animOne val="branch"/>
          <dgm:animLvl val="lvl"/>
          <dgm:resizeHandles val="exact"/>
        </dgm:presLayoutVars>
      </dgm:prSet>
      <dgm:spPr/>
      <dgm:t>
        <a:bodyPr/>
        <a:lstStyle/>
        <a:p>
          <a:endParaRPr lang="de-AT"/>
        </a:p>
      </dgm:t>
    </dgm:pt>
    <dgm:pt modelId="{9C67E084-663B-465C-8C41-63968BBFF425}" type="pres">
      <dgm:prSet presAssocID="{1368DAA8-825B-495E-8472-661189F70E31}" presName="root1" presStyleCnt="0"/>
      <dgm:spPr/>
    </dgm:pt>
    <dgm:pt modelId="{4CF357F3-42BD-4590-94C3-6948347CB3E4}" type="pres">
      <dgm:prSet presAssocID="{1368DAA8-825B-495E-8472-661189F70E31}" presName="LevelOneTextNode" presStyleLbl="node0" presStyleIdx="0" presStyleCnt="1">
        <dgm:presLayoutVars>
          <dgm:chPref val="3"/>
        </dgm:presLayoutVars>
      </dgm:prSet>
      <dgm:spPr/>
      <dgm:t>
        <a:bodyPr/>
        <a:lstStyle/>
        <a:p>
          <a:endParaRPr lang="de-AT"/>
        </a:p>
      </dgm:t>
    </dgm:pt>
    <dgm:pt modelId="{8160A3F8-5904-4CA2-9E5E-A3E5D8E1DBF9}" type="pres">
      <dgm:prSet presAssocID="{1368DAA8-825B-495E-8472-661189F70E31}" presName="level2hierChild" presStyleCnt="0"/>
      <dgm:spPr/>
    </dgm:pt>
    <dgm:pt modelId="{85B3D6E4-DBEC-4C41-9148-855CDE7FE50D}" type="pres">
      <dgm:prSet presAssocID="{B1406167-91B1-4385-AF4D-8F1D09BBA530}" presName="conn2-1" presStyleLbl="parChTrans1D2" presStyleIdx="0" presStyleCnt="2"/>
      <dgm:spPr/>
      <dgm:t>
        <a:bodyPr/>
        <a:lstStyle/>
        <a:p>
          <a:endParaRPr lang="de-AT"/>
        </a:p>
      </dgm:t>
    </dgm:pt>
    <dgm:pt modelId="{037D655A-0780-4D1B-9E8D-CC7A34BB1416}" type="pres">
      <dgm:prSet presAssocID="{B1406167-91B1-4385-AF4D-8F1D09BBA530}" presName="connTx" presStyleLbl="parChTrans1D2" presStyleIdx="0" presStyleCnt="2"/>
      <dgm:spPr/>
      <dgm:t>
        <a:bodyPr/>
        <a:lstStyle/>
        <a:p>
          <a:endParaRPr lang="de-AT"/>
        </a:p>
      </dgm:t>
    </dgm:pt>
    <dgm:pt modelId="{1899CCED-DB77-48C7-B6D2-B2DA36C697C6}" type="pres">
      <dgm:prSet presAssocID="{946A34AA-CE59-4501-A27C-6ECA7BE2D9EF}" presName="root2" presStyleCnt="0"/>
      <dgm:spPr/>
    </dgm:pt>
    <dgm:pt modelId="{F2B42DDD-FFF4-4670-AF4B-496033FB8D9C}" type="pres">
      <dgm:prSet presAssocID="{946A34AA-CE59-4501-A27C-6ECA7BE2D9EF}" presName="LevelTwoTextNode" presStyleLbl="node2" presStyleIdx="0" presStyleCnt="2">
        <dgm:presLayoutVars>
          <dgm:chPref val="3"/>
        </dgm:presLayoutVars>
      </dgm:prSet>
      <dgm:spPr/>
      <dgm:t>
        <a:bodyPr/>
        <a:lstStyle/>
        <a:p>
          <a:endParaRPr lang="de-AT"/>
        </a:p>
      </dgm:t>
    </dgm:pt>
    <dgm:pt modelId="{3882B1FD-4B9A-4F8E-944B-6F04935DF8B7}" type="pres">
      <dgm:prSet presAssocID="{946A34AA-CE59-4501-A27C-6ECA7BE2D9EF}" presName="level3hierChild" presStyleCnt="0"/>
      <dgm:spPr/>
    </dgm:pt>
    <dgm:pt modelId="{6C114FB0-F92D-4435-8278-162CE53BCA37}" type="pres">
      <dgm:prSet presAssocID="{16961DC4-1F99-496E-9CBD-D91CFDBD26AF}" presName="conn2-1" presStyleLbl="parChTrans1D3" presStyleIdx="0" presStyleCnt="2"/>
      <dgm:spPr/>
      <dgm:t>
        <a:bodyPr/>
        <a:lstStyle/>
        <a:p>
          <a:endParaRPr lang="de-AT"/>
        </a:p>
      </dgm:t>
    </dgm:pt>
    <dgm:pt modelId="{5C2AFF9F-7FF0-4DF6-A607-4D408E213770}" type="pres">
      <dgm:prSet presAssocID="{16961DC4-1F99-496E-9CBD-D91CFDBD26AF}" presName="connTx" presStyleLbl="parChTrans1D3" presStyleIdx="0" presStyleCnt="2"/>
      <dgm:spPr/>
      <dgm:t>
        <a:bodyPr/>
        <a:lstStyle/>
        <a:p>
          <a:endParaRPr lang="de-AT"/>
        </a:p>
      </dgm:t>
    </dgm:pt>
    <dgm:pt modelId="{CC273E15-9D24-40D2-A650-07A807FCD9B4}" type="pres">
      <dgm:prSet presAssocID="{68AA4E10-F23B-4123-B44F-26F1B8B049C8}" presName="root2" presStyleCnt="0"/>
      <dgm:spPr/>
    </dgm:pt>
    <dgm:pt modelId="{E396734F-C475-4579-86FA-6C621370E9EF}" type="pres">
      <dgm:prSet presAssocID="{68AA4E10-F23B-4123-B44F-26F1B8B049C8}" presName="LevelTwoTextNode" presStyleLbl="node3" presStyleIdx="0" presStyleCnt="2">
        <dgm:presLayoutVars>
          <dgm:chPref val="3"/>
        </dgm:presLayoutVars>
      </dgm:prSet>
      <dgm:spPr/>
      <dgm:t>
        <a:bodyPr/>
        <a:lstStyle/>
        <a:p>
          <a:endParaRPr lang="de-AT"/>
        </a:p>
      </dgm:t>
    </dgm:pt>
    <dgm:pt modelId="{0F1844F4-5E51-456B-A151-37EE03C50E80}" type="pres">
      <dgm:prSet presAssocID="{68AA4E10-F23B-4123-B44F-26F1B8B049C8}" presName="level3hierChild" presStyleCnt="0"/>
      <dgm:spPr/>
    </dgm:pt>
    <dgm:pt modelId="{92986E32-562C-4247-8FC4-3B0ABD14C59B}" type="pres">
      <dgm:prSet presAssocID="{B4B1BD08-CB24-40B1-908C-D9A24811B385}" presName="conn2-1" presStyleLbl="parChTrans1D4" presStyleIdx="0" presStyleCnt="5"/>
      <dgm:spPr/>
      <dgm:t>
        <a:bodyPr/>
        <a:lstStyle/>
        <a:p>
          <a:endParaRPr lang="de-AT"/>
        </a:p>
      </dgm:t>
    </dgm:pt>
    <dgm:pt modelId="{15636251-B0C8-472C-9ABC-BEBE50BA8437}" type="pres">
      <dgm:prSet presAssocID="{B4B1BD08-CB24-40B1-908C-D9A24811B385}" presName="connTx" presStyleLbl="parChTrans1D4" presStyleIdx="0" presStyleCnt="5"/>
      <dgm:spPr/>
      <dgm:t>
        <a:bodyPr/>
        <a:lstStyle/>
        <a:p>
          <a:endParaRPr lang="de-AT"/>
        </a:p>
      </dgm:t>
    </dgm:pt>
    <dgm:pt modelId="{CC4CEE20-5CCE-45F2-BB6C-75E24524E45D}" type="pres">
      <dgm:prSet presAssocID="{17B854CA-75CC-4ECC-AD7B-95B60A814F93}" presName="root2" presStyleCnt="0"/>
      <dgm:spPr/>
    </dgm:pt>
    <dgm:pt modelId="{E2F8A473-E061-40A7-8F39-33CE87DCF9C4}" type="pres">
      <dgm:prSet presAssocID="{17B854CA-75CC-4ECC-AD7B-95B60A814F93}" presName="LevelTwoTextNode" presStyleLbl="node4" presStyleIdx="0" presStyleCnt="5">
        <dgm:presLayoutVars>
          <dgm:chPref val="3"/>
        </dgm:presLayoutVars>
      </dgm:prSet>
      <dgm:spPr/>
      <dgm:t>
        <a:bodyPr/>
        <a:lstStyle/>
        <a:p>
          <a:endParaRPr lang="de-AT"/>
        </a:p>
      </dgm:t>
    </dgm:pt>
    <dgm:pt modelId="{340CE404-26CC-45BA-A587-C5103985008C}" type="pres">
      <dgm:prSet presAssocID="{17B854CA-75CC-4ECC-AD7B-95B60A814F93}" presName="level3hierChild" presStyleCnt="0"/>
      <dgm:spPr/>
    </dgm:pt>
    <dgm:pt modelId="{89236A4A-E22A-48AF-B630-AC98AAA30088}" type="pres">
      <dgm:prSet presAssocID="{675CA4D4-8B75-44BE-A907-1D0EBEFC3476}" presName="conn2-1" presStyleLbl="parChTrans1D4" presStyleIdx="1" presStyleCnt="5"/>
      <dgm:spPr/>
      <dgm:t>
        <a:bodyPr/>
        <a:lstStyle/>
        <a:p>
          <a:endParaRPr lang="de-AT"/>
        </a:p>
      </dgm:t>
    </dgm:pt>
    <dgm:pt modelId="{D90C7415-B861-460B-AF9F-A801E3219006}" type="pres">
      <dgm:prSet presAssocID="{675CA4D4-8B75-44BE-A907-1D0EBEFC3476}" presName="connTx" presStyleLbl="parChTrans1D4" presStyleIdx="1" presStyleCnt="5"/>
      <dgm:spPr/>
      <dgm:t>
        <a:bodyPr/>
        <a:lstStyle/>
        <a:p>
          <a:endParaRPr lang="de-AT"/>
        </a:p>
      </dgm:t>
    </dgm:pt>
    <dgm:pt modelId="{E9A38D8D-3DAD-4F56-8DD0-625F3685746A}" type="pres">
      <dgm:prSet presAssocID="{E7FB1899-9FD1-4452-BE38-C0FFBB23D6B6}" presName="root2" presStyleCnt="0"/>
      <dgm:spPr/>
    </dgm:pt>
    <dgm:pt modelId="{BA67715A-E0DA-4D31-AF30-A0A19C189C34}" type="pres">
      <dgm:prSet presAssocID="{E7FB1899-9FD1-4452-BE38-C0FFBB23D6B6}" presName="LevelTwoTextNode" presStyleLbl="node4" presStyleIdx="1" presStyleCnt="5">
        <dgm:presLayoutVars>
          <dgm:chPref val="3"/>
        </dgm:presLayoutVars>
      </dgm:prSet>
      <dgm:spPr/>
      <dgm:t>
        <a:bodyPr/>
        <a:lstStyle/>
        <a:p>
          <a:endParaRPr lang="de-AT"/>
        </a:p>
      </dgm:t>
    </dgm:pt>
    <dgm:pt modelId="{90190360-F358-4886-A7CE-2E84F4BB7100}" type="pres">
      <dgm:prSet presAssocID="{E7FB1899-9FD1-4452-BE38-C0FFBB23D6B6}" presName="level3hierChild" presStyleCnt="0"/>
      <dgm:spPr/>
    </dgm:pt>
    <dgm:pt modelId="{429CE593-4F9D-4B9E-96C4-8B282213BCEB}" type="pres">
      <dgm:prSet presAssocID="{6F5AC70A-A5DC-43BE-8770-5A9B06E93182}" presName="conn2-1" presStyleLbl="parChTrans1D4" presStyleIdx="2" presStyleCnt="5"/>
      <dgm:spPr/>
      <dgm:t>
        <a:bodyPr/>
        <a:lstStyle/>
        <a:p>
          <a:endParaRPr lang="de-AT"/>
        </a:p>
      </dgm:t>
    </dgm:pt>
    <dgm:pt modelId="{D3BAC046-83C9-47BC-8415-1F1A5EB5B526}" type="pres">
      <dgm:prSet presAssocID="{6F5AC70A-A5DC-43BE-8770-5A9B06E93182}" presName="connTx" presStyleLbl="parChTrans1D4" presStyleIdx="2" presStyleCnt="5"/>
      <dgm:spPr/>
      <dgm:t>
        <a:bodyPr/>
        <a:lstStyle/>
        <a:p>
          <a:endParaRPr lang="de-AT"/>
        </a:p>
      </dgm:t>
    </dgm:pt>
    <dgm:pt modelId="{6F95488C-68D7-463C-A73C-18E4EE828C26}" type="pres">
      <dgm:prSet presAssocID="{CB9123D6-CE17-4CA8-9EB4-3D223BF1915A}" presName="root2" presStyleCnt="0"/>
      <dgm:spPr/>
    </dgm:pt>
    <dgm:pt modelId="{21E4FA6E-6E4C-4B6D-9A4F-173638105338}" type="pres">
      <dgm:prSet presAssocID="{CB9123D6-CE17-4CA8-9EB4-3D223BF1915A}" presName="LevelTwoTextNode" presStyleLbl="node4" presStyleIdx="2" presStyleCnt="5">
        <dgm:presLayoutVars>
          <dgm:chPref val="3"/>
        </dgm:presLayoutVars>
      </dgm:prSet>
      <dgm:spPr/>
      <dgm:t>
        <a:bodyPr/>
        <a:lstStyle/>
        <a:p>
          <a:endParaRPr lang="de-AT"/>
        </a:p>
      </dgm:t>
    </dgm:pt>
    <dgm:pt modelId="{D5901C22-7339-46EC-8251-F984065F45CC}" type="pres">
      <dgm:prSet presAssocID="{CB9123D6-CE17-4CA8-9EB4-3D223BF1915A}" presName="level3hierChild" presStyleCnt="0"/>
      <dgm:spPr/>
    </dgm:pt>
    <dgm:pt modelId="{C15622FB-6246-404E-B64C-0727E30050D3}" type="pres">
      <dgm:prSet presAssocID="{115C8310-452F-40C8-928B-8D10BF44C0E7}" presName="conn2-1" presStyleLbl="parChTrans1D3" presStyleIdx="1" presStyleCnt="2"/>
      <dgm:spPr/>
      <dgm:t>
        <a:bodyPr/>
        <a:lstStyle/>
        <a:p>
          <a:endParaRPr lang="de-AT"/>
        </a:p>
      </dgm:t>
    </dgm:pt>
    <dgm:pt modelId="{0F55AE09-C73C-4EA9-AB05-E7B005C4590C}" type="pres">
      <dgm:prSet presAssocID="{115C8310-452F-40C8-928B-8D10BF44C0E7}" presName="connTx" presStyleLbl="parChTrans1D3" presStyleIdx="1" presStyleCnt="2"/>
      <dgm:spPr/>
      <dgm:t>
        <a:bodyPr/>
        <a:lstStyle/>
        <a:p>
          <a:endParaRPr lang="de-AT"/>
        </a:p>
      </dgm:t>
    </dgm:pt>
    <dgm:pt modelId="{9623794A-D0BC-491C-8E02-F8800B521826}" type="pres">
      <dgm:prSet presAssocID="{074D0A0A-8A22-40F1-85AC-4187D220A843}" presName="root2" presStyleCnt="0"/>
      <dgm:spPr/>
    </dgm:pt>
    <dgm:pt modelId="{0DB0B081-DD84-4355-85DB-9F152CC71588}" type="pres">
      <dgm:prSet presAssocID="{074D0A0A-8A22-40F1-85AC-4187D220A843}" presName="LevelTwoTextNode" presStyleLbl="node3" presStyleIdx="1" presStyleCnt="2">
        <dgm:presLayoutVars>
          <dgm:chPref val="3"/>
        </dgm:presLayoutVars>
      </dgm:prSet>
      <dgm:spPr/>
      <dgm:t>
        <a:bodyPr/>
        <a:lstStyle/>
        <a:p>
          <a:endParaRPr lang="de-AT"/>
        </a:p>
      </dgm:t>
    </dgm:pt>
    <dgm:pt modelId="{6640A86B-3A51-463A-9601-9FF41670B572}" type="pres">
      <dgm:prSet presAssocID="{074D0A0A-8A22-40F1-85AC-4187D220A843}" presName="level3hierChild" presStyleCnt="0"/>
      <dgm:spPr/>
    </dgm:pt>
    <dgm:pt modelId="{EB3DA29B-AD27-4EB0-81B8-2258FB3A7090}" type="pres">
      <dgm:prSet presAssocID="{2A686E22-89CD-430A-98D6-092697C625B8}" presName="conn2-1" presStyleLbl="parChTrans1D4" presStyleIdx="3" presStyleCnt="5"/>
      <dgm:spPr/>
      <dgm:t>
        <a:bodyPr/>
        <a:lstStyle/>
        <a:p>
          <a:endParaRPr lang="de-AT"/>
        </a:p>
      </dgm:t>
    </dgm:pt>
    <dgm:pt modelId="{4D9F911F-BC28-46BA-B891-826832958BBD}" type="pres">
      <dgm:prSet presAssocID="{2A686E22-89CD-430A-98D6-092697C625B8}" presName="connTx" presStyleLbl="parChTrans1D4" presStyleIdx="3" presStyleCnt="5"/>
      <dgm:spPr/>
      <dgm:t>
        <a:bodyPr/>
        <a:lstStyle/>
        <a:p>
          <a:endParaRPr lang="de-AT"/>
        </a:p>
      </dgm:t>
    </dgm:pt>
    <dgm:pt modelId="{4B7EE1F8-F068-4707-949A-AD31D81F9F58}" type="pres">
      <dgm:prSet presAssocID="{6811BAC6-CD50-4EC0-8295-99182E86FED4}" presName="root2" presStyleCnt="0"/>
      <dgm:spPr/>
    </dgm:pt>
    <dgm:pt modelId="{515095DD-CAF6-4AD6-8D2C-BE0A48C59A3A}" type="pres">
      <dgm:prSet presAssocID="{6811BAC6-CD50-4EC0-8295-99182E86FED4}" presName="LevelTwoTextNode" presStyleLbl="node4" presStyleIdx="3" presStyleCnt="5" custLinFactNeighborY="2924">
        <dgm:presLayoutVars>
          <dgm:chPref val="3"/>
        </dgm:presLayoutVars>
      </dgm:prSet>
      <dgm:spPr/>
      <dgm:t>
        <a:bodyPr/>
        <a:lstStyle/>
        <a:p>
          <a:endParaRPr lang="de-AT"/>
        </a:p>
      </dgm:t>
    </dgm:pt>
    <dgm:pt modelId="{816A745F-598F-4BEA-B42F-DD217248305B}" type="pres">
      <dgm:prSet presAssocID="{6811BAC6-CD50-4EC0-8295-99182E86FED4}" presName="level3hierChild" presStyleCnt="0"/>
      <dgm:spPr/>
    </dgm:pt>
    <dgm:pt modelId="{A641C5E6-047F-4117-BB85-356CA87CF82D}" type="pres">
      <dgm:prSet presAssocID="{63C2EB0F-9089-4E6B-A61B-6EEA244C4EEE}" presName="conn2-1" presStyleLbl="parChTrans1D4" presStyleIdx="4" presStyleCnt="5"/>
      <dgm:spPr/>
      <dgm:t>
        <a:bodyPr/>
        <a:lstStyle/>
        <a:p>
          <a:endParaRPr lang="de-AT"/>
        </a:p>
      </dgm:t>
    </dgm:pt>
    <dgm:pt modelId="{2B0ED8FE-47AB-4169-868B-DDC8BC5C9F1F}" type="pres">
      <dgm:prSet presAssocID="{63C2EB0F-9089-4E6B-A61B-6EEA244C4EEE}" presName="connTx" presStyleLbl="parChTrans1D4" presStyleIdx="4" presStyleCnt="5"/>
      <dgm:spPr/>
      <dgm:t>
        <a:bodyPr/>
        <a:lstStyle/>
        <a:p>
          <a:endParaRPr lang="de-AT"/>
        </a:p>
      </dgm:t>
    </dgm:pt>
    <dgm:pt modelId="{B31A8F16-D0DB-42DA-8753-88CA659152B2}" type="pres">
      <dgm:prSet presAssocID="{302FDB15-F661-417C-8ED7-4EF55BAB3F4E}" presName="root2" presStyleCnt="0"/>
      <dgm:spPr/>
    </dgm:pt>
    <dgm:pt modelId="{74B01956-6125-4ADC-B0B2-4BDA1CBBCDA1}" type="pres">
      <dgm:prSet presAssocID="{302FDB15-F661-417C-8ED7-4EF55BAB3F4E}" presName="LevelTwoTextNode" presStyleLbl="node4" presStyleIdx="4" presStyleCnt="5">
        <dgm:presLayoutVars>
          <dgm:chPref val="3"/>
        </dgm:presLayoutVars>
      </dgm:prSet>
      <dgm:spPr/>
      <dgm:t>
        <a:bodyPr/>
        <a:lstStyle/>
        <a:p>
          <a:endParaRPr lang="de-AT"/>
        </a:p>
      </dgm:t>
    </dgm:pt>
    <dgm:pt modelId="{9AAE3C2E-1CF3-4D77-B248-D0C9003B115E}" type="pres">
      <dgm:prSet presAssocID="{302FDB15-F661-417C-8ED7-4EF55BAB3F4E}" presName="level3hierChild" presStyleCnt="0"/>
      <dgm:spPr/>
    </dgm:pt>
    <dgm:pt modelId="{72DE3FC7-ACC5-49C4-ACBE-3DAEC8AB201D}" type="pres">
      <dgm:prSet presAssocID="{3B07DB32-A349-4C42-92F0-FC16CC099BB2}" presName="conn2-1" presStyleLbl="parChTrans1D2" presStyleIdx="1" presStyleCnt="2"/>
      <dgm:spPr/>
      <dgm:t>
        <a:bodyPr/>
        <a:lstStyle/>
        <a:p>
          <a:endParaRPr lang="de-AT"/>
        </a:p>
      </dgm:t>
    </dgm:pt>
    <dgm:pt modelId="{67965EB2-7EA2-43AC-A1B8-3E54811287AE}" type="pres">
      <dgm:prSet presAssocID="{3B07DB32-A349-4C42-92F0-FC16CC099BB2}" presName="connTx" presStyleLbl="parChTrans1D2" presStyleIdx="1" presStyleCnt="2"/>
      <dgm:spPr/>
      <dgm:t>
        <a:bodyPr/>
        <a:lstStyle/>
        <a:p>
          <a:endParaRPr lang="de-AT"/>
        </a:p>
      </dgm:t>
    </dgm:pt>
    <dgm:pt modelId="{01972160-7B41-4B2D-B8C8-8E28FB904FF0}" type="pres">
      <dgm:prSet presAssocID="{A3E7D8EA-D369-41AF-B16A-C2E7E55EF8EF}" presName="root2" presStyleCnt="0"/>
      <dgm:spPr/>
    </dgm:pt>
    <dgm:pt modelId="{F1E7AF30-C8F6-4915-8A84-65E8FA01A8DE}" type="pres">
      <dgm:prSet presAssocID="{A3E7D8EA-D369-41AF-B16A-C2E7E55EF8EF}" presName="LevelTwoTextNode" presStyleLbl="node2" presStyleIdx="1" presStyleCnt="2">
        <dgm:presLayoutVars>
          <dgm:chPref val="3"/>
        </dgm:presLayoutVars>
      </dgm:prSet>
      <dgm:spPr/>
      <dgm:t>
        <a:bodyPr/>
        <a:lstStyle/>
        <a:p>
          <a:endParaRPr lang="de-AT"/>
        </a:p>
      </dgm:t>
    </dgm:pt>
    <dgm:pt modelId="{63AAFA8A-F725-42BD-B21E-55CDF9E675B9}" type="pres">
      <dgm:prSet presAssocID="{A3E7D8EA-D369-41AF-B16A-C2E7E55EF8EF}" presName="level3hierChild" presStyleCnt="0"/>
      <dgm:spPr/>
    </dgm:pt>
  </dgm:ptLst>
  <dgm:cxnLst>
    <dgm:cxn modelId="{320EB7C4-01D5-46E2-912D-88054AA616F2}" type="presOf" srcId="{3B07DB32-A349-4C42-92F0-FC16CC099BB2}" destId="{72DE3FC7-ACC5-49C4-ACBE-3DAEC8AB201D}" srcOrd="0" destOrd="0" presId="urn:microsoft.com/office/officeart/2005/8/layout/hierarchy2"/>
    <dgm:cxn modelId="{5FAC50D6-F9CD-4656-9EDA-7873F38DEA98}" type="presOf" srcId="{CB9123D6-CE17-4CA8-9EB4-3D223BF1915A}" destId="{21E4FA6E-6E4C-4B6D-9A4F-173638105338}" srcOrd="0" destOrd="0" presId="urn:microsoft.com/office/officeart/2005/8/layout/hierarchy2"/>
    <dgm:cxn modelId="{37BC1DB6-49F9-4F36-9715-0DA3D9EE630A}" type="presOf" srcId="{6F5AC70A-A5DC-43BE-8770-5A9B06E93182}" destId="{429CE593-4F9D-4B9E-96C4-8B282213BCEB}" srcOrd="0" destOrd="0" presId="urn:microsoft.com/office/officeart/2005/8/layout/hierarchy2"/>
    <dgm:cxn modelId="{375BCC11-2B02-4DF8-8807-4F8B675471BE}" type="presOf" srcId="{115C8310-452F-40C8-928B-8D10BF44C0E7}" destId="{0F55AE09-C73C-4EA9-AB05-E7B005C4590C}" srcOrd="1" destOrd="0" presId="urn:microsoft.com/office/officeart/2005/8/layout/hierarchy2"/>
    <dgm:cxn modelId="{4D407B05-C35C-4C2A-81F6-F23B058C2D35}" type="presOf" srcId="{16961DC4-1F99-496E-9CBD-D91CFDBD26AF}" destId="{6C114FB0-F92D-4435-8278-162CE53BCA37}" srcOrd="0" destOrd="0" presId="urn:microsoft.com/office/officeart/2005/8/layout/hierarchy2"/>
    <dgm:cxn modelId="{1A7A631B-8ECF-452F-97AF-519CEA26AEA2}" srcId="{1368DAA8-825B-495E-8472-661189F70E31}" destId="{A3E7D8EA-D369-41AF-B16A-C2E7E55EF8EF}" srcOrd="1" destOrd="0" parTransId="{3B07DB32-A349-4C42-92F0-FC16CC099BB2}" sibTransId="{F08D4314-0AD8-47B1-AB2F-5B239CDAC2E5}"/>
    <dgm:cxn modelId="{B8C3CA29-0556-4F98-98FD-DA8428FD9F5B}" type="presOf" srcId="{A3E7D8EA-D369-41AF-B16A-C2E7E55EF8EF}" destId="{F1E7AF30-C8F6-4915-8A84-65E8FA01A8DE}" srcOrd="0" destOrd="0" presId="urn:microsoft.com/office/officeart/2005/8/layout/hierarchy2"/>
    <dgm:cxn modelId="{308147C1-FE06-4051-9A90-6EEE8CF7F549}" srcId="{68AA4E10-F23B-4123-B44F-26F1B8B049C8}" destId="{17B854CA-75CC-4ECC-AD7B-95B60A814F93}" srcOrd="0" destOrd="0" parTransId="{B4B1BD08-CB24-40B1-908C-D9A24811B385}" sibTransId="{A6AB7668-E8F5-4938-9C3C-E73FA9505601}"/>
    <dgm:cxn modelId="{4109D097-9725-47F4-A3A8-E30368F40B78}" type="presOf" srcId="{675CA4D4-8B75-44BE-A907-1D0EBEFC3476}" destId="{D90C7415-B861-460B-AF9F-A801E3219006}" srcOrd="1" destOrd="0" presId="urn:microsoft.com/office/officeart/2005/8/layout/hierarchy2"/>
    <dgm:cxn modelId="{B13FA213-219C-4A71-B75E-D78A29C4ECA6}" type="presOf" srcId="{63C2EB0F-9089-4E6B-A61B-6EEA244C4EEE}" destId="{2B0ED8FE-47AB-4169-868B-DDC8BC5C9F1F}" srcOrd="1" destOrd="0" presId="urn:microsoft.com/office/officeart/2005/8/layout/hierarchy2"/>
    <dgm:cxn modelId="{6C1D9943-CB09-4E90-811A-5EF9DCC0BED4}" type="presOf" srcId="{B4B1BD08-CB24-40B1-908C-D9A24811B385}" destId="{92986E32-562C-4247-8FC4-3B0ABD14C59B}" srcOrd="0" destOrd="0" presId="urn:microsoft.com/office/officeart/2005/8/layout/hierarchy2"/>
    <dgm:cxn modelId="{2FA08563-5A14-4C18-8E8C-FFAA663EA99E}" type="presOf" srcId="{1368DAA8-825B-495E-8472-661189F70E31}" destId="{4CF357F3-42BD-4590-94C3-6948347CB3E4}" srcOrd="0" destOrd="0" presId="urn:microsoft.com/office/officeart/2005/8/layout/hierarchy2"/>
    <dgm:cxn modelId="{56F95C50-93EF-4FE3-9CAA-FA3113A58BA9}" type="presOf" srcId="{6F5AC70A-A5DC-43BE-8770-5A9B06E93182}" destId="{D3BAC046-83C9-47BC-8415-1F1A5EB5B526}" srcOrd="1" destOrd="0" presId="urn:microsoft.com/office/officeart/2005/8/layout/hierarchy2"/>
    <dgm:cxn modelId="{C798D351-B6BA-4D74-9E0F-C453581EE3C5}" srcId="{946A34AA-CE59-4501-A27C-6ECA7BE2D9EF}" destId="{68AA4E10-F23B-4123-B44F-26F1B8B049C8}" srcOrd="0" destOrd="0" parTransId="{16961DC4-1F99-496E-9CBD-D91CFDBD26AF}" sibTransId="{9DFBE094-E9E9-47A0-B823-62CF7CE7C5F5}"/>
    <dgm:cxn modelId="{B7FE9220-425C-4249-AFB2-D2B7375CB55E}" type="presOf" srcId="{B1406167-91B1-4385-AF4D-8F1D09BBA530}" destId="{85B3D6E4-DBEC-4C41-9148-855CDE7FE50D}" srcOrd="0" destOrd="0" presId="urn:microsoft.com/office/officeart/2005/8/layout/hierarchy2"/>
    <dgm:cxn modelId="{13356C90-DDC8-4A04-BA7F-E8F945459864}" type="presOf" srcId="{63C2EB0F-9089-4E6B-A61B-6EEA244C4EEE}" destId="{A641C5E6-047F-4117-BB85-356CA87CF82D}" srcOrd="0" destOrd="0" presId="urn:microsoft.com/office/officeart/2005/8/layout/hierarchy2"/>
    <dgm:cxn modelId="{DA381798-2E13-4A6B-BDCD-EA4AE84421C8}" type="presOf" srcId="{B4B1BD08-CB24-40B1-908C-D9A24811B385}" destId="{15636251-B0C8-472C-9ABC-BEBE50BA8437}" srcOrd="1" destOrd="0" presId="urn:microsoft.com/office/officeart/2005/8/layout/hierarchy2"/>
    <dgm:cxn modelId="{888FFD3E-612A-4E00-BF44-1170C6E33B31}" type="presOf" srcId="{68AA4E10-F23B-4123-B44F-26F1B8B049C8}" destId="{E396734F-C475-4579-86FA-6C621370E9EF}" srcOrd="0" destOrd="0" presId="urn:microsoft.com/office/officeart/2005/8/layout/hierarchy2"/>
    <dgm:cxn modelId="{529D6EE4-BB3C-4C31-9B6A-A481B2571C07}" type="presOf" srcId="{946A34AA-CE59-4501-A27C-6ECA7BE2D9EF}" destId="{F2B42DDD-FFF4-4670-AF4B-496033FB8D9C}" srcOrd="0" destOrd="0" presId="urn:microsoft.com/office/officeart/2005/8/layout/hierarchy2"/>
    <dgm:cxn modelId="{F6871F32-BC78-4175-9D4D-35ED659D48B8}" srcId="{074D0A0A-8A22-40F1-85AC-4187D220A843}" destId="{6811BAC6-CD50-4EC0-8295-99182E86FED4}" srcOrd="0" destOrd="0" parTransId="{2A686E22-89CD-430A-98D6-092697C625B8}" sibTransId="{BA0AF7C1-344F-4573-846E-F03934C73FDC}"/>
    <dgm:cxn modelId="{E8D1389C-0F21-4FA8-B0C4-36DD4498BF01}" type="presOf" srcId="{2A686E22-89CD-430A-98D6-092697C625B8}" destId="{4D9F911F-BC28-46BA-B891-826832958BBD}" srcOrd="1" destOrd="0" presId="urn:microsoft.com/office/officeart/2005/8/layout/hierarchy2"/>
    <dgm:cxn modelId="{83744FEA-841C-44F8-8051-C6DB710B334D}" type="presOf" srcId="{074D0A0A-8A22-40F1-85AC-4187D220A843}" destId="{0DB0B081-DD84-4355-85DB-9F152CC71588}" srcOrd="0" destOrd="0" presId="urn:microsoft.com/office/officeart/2005/8/layout/hierarchy2"/>
    <dgm:cxn modelId="{E05A634E-0351-4E51-B96E-3D16D5ED5BB3}" srcId="{68AA4E10-F23B-4123-B44F-26F1B8B049C8}" destId="{CB9123D6-CE17-4CA8-9EB4-3D223BF1915A}" srcOrd="2" destOrd="0" parTransId="{6F5AC70A-A5DC-43BE-8770-5A9B06E93182}" sibTransId="{81614EE5-583A-400C-8695-522258C5F17F}"/>
    <dgm:cxn modelId="{D51D3ADA-F3F6-4BE9-9827-0E46627DC95E}" srcId="{074D0A0A-8A22-40F1-85AC-4187D220A843}" destId="{302FDB15-F661-417C-8ED7-4EF55BAB3F4E}" srcOrd="1" destOrd="0" parTransId="{63C2EB0F-9089-4E6B-A61B-6EEA244C4EEE}" sibTransId="{4D87A669-7655-48D6-B2B3-E027B84FA8BE}"/>
    <dgm:cxn modelId="{790CCF4D-BCCD-44FA-B255-DEA4AE63D5D7}" srcId="{68AA4E10-F23B-4123-B44F-26F1B8B049C8}" destId="{E7FB1899-9FD1-4452-BE38-C0FFBB23D6B6}" srcOrd="1" destOrd="0" parTransId="{675CA4D4-8B75-44BE-A907-1D0EBEFC3476}" sibTransId="{D1937F59-4C36-4E6F-A821-FAFB7B058BD7}"/>
    <dgm:cxn modelId="{AA92BAB6-02C3-401D-ADD8-BC1F6177A9E3}" srcId="{A2724323-8205-4E34-8C6A-DB7D79D9958C}" destId="{1368DAA8-825B-495E-8472-661189F70E31}" srcOrd="0" destOrd="0" parTransId="{A0E32EB9-0576-4D18-B3B2-B3F846B37887}" sibTransId="{C4B21AFB-7865-4C91-B52C-21B643D5D95C}"/>
    <dgm:cxn modelId="{B14E7505-B53F-4001-9561-408316AB7CDB}" type="presOf" srcId="{115C8310-452F-40C8-928B-8D10BF44C0E7}" destId="{C15622FB-6246-404E-B64C-0727E30050D3}" srcOrd="0" destOrd="0" presId="urn:microsoft.com/office/officeart/2005/8/layout/hierarchy2"/>
    <dgm:cxn modelId="{186C15EA-0990-46AC-9FC1-7EC2E7AEE84A}" type="presOf" srcId="{3B07DB32-A349-4C42-92F0-FC16CC099BB2}" destId="{67965EB2-7EA2-43AC-A1B8-3E54811287AE}" srcOrd="1" destOrd="0" presId="urn:microsoft.com/office/officeart/2005/8/layout/hierarchy2"/>
    <dgm:cxn modelId="{4ACDEC0A-8F6A-44AB-BDEC-420B61653ED5}" type="presOf" srcId="{2A686E22-89CD-430A-98D6-092697C625B8}" destId="{EB3DA29B-AD27-4EB0-81B8-2258FB3A7090}" srcOrd="0" destOrd="0" presId="urn:microsoft.com/office/officeart/2005/8/layout/hierarchy2"/>
    <dgm:cxn modelId="{3F3F8860-96A7-489F-B041-3C465616C3D7}" type="presOf" srcId="{302FDB15-F661-417C-8ED7-4EF55BAB3F4E}" destId="{74B01956-6125-4ADC-B0B2-4BDA1CBBCDA1}" srcOrd="0" destOrd="0" presId="urn:microsoft.com/office/officeart/2005/8/layout/hierarchy2"/>
    <dgm:cxn modelId="{143561BD-B820-4C85-B75C-51166CDA7559}" type="presOf" srcId="{16961DC4-1F99-496E-9CBD-D91CFDBD26AF}" destId="{5C2AFF9F-7FF0-4DF6-A607-4D408E213770}" srcOrd="1" destOrd="0" presId="urn:microsoft.com/office/officeart/2005/8/layout/hierarchy2"/>
    <dgm:cxn modelId="{36EF550D-0769-4AEC-81E8-65E40DBA686B}" srcId="{1368DAA8-825B-495E-8472-661189F70E31}" destId="{946A34AA-CE59-4501-A27C-6ECA7BE2D9EF}" srcOrd="0" destOrd="0" parTransId="{B1406167-91B1-4385-AF4D-8F1D09BBA530}" sibTransId="{660FDC3A-5737-4444-939A-164794B76A8B}"/>
    <dgm:cxn modelId="{890F794D-05C4-4F34-86AE-606CA18BF11F}" type="presOf" srcId="{17B854CA-75CC-4ECC-AD7B-95B60A814F93}" destId="{E2F8A473-E061-40A7-8F39-33CE87DCF9C4}" srcOrd="0" destOrd="0" presId="urn:microsoft.com/office/officeart/2005/8/layout/hierarchy2"/>
    <dgm:cxn modelId="{8E453C93-0D80-48B8-A913-46BF8015BE7E}" type="presOf" srcId="{E7FB1899-9FD1-4452-BE38-C0FFBB23D6B6}" destId="{BA67715A-E0DA-4D31-AF30-A0A19C189C34}" srcOrd="0" destOrd="0" presId="urn:microsoft.com/office/officeart/2005/8/layout/hierarchy2"/>
    <dgm:cxn modelId="{3BC8F296-E925-4301-8E31-8F38CC990B5C}" type="presOf" srcId="{B1406167-91B1-4385-AF4D-8F1D09BBA530}" destId="{037D655A-0780-4D1B-9E8D-CC7A34BB1416}" srcOrd="1" destOrd="0" presId="urn:microsoft.com/office/officeart/2005/8/layout/hierarchy2"/>
    <dgm:cxn modelId="{9F3874BB-2456-4502-ADF3-6F51FBDCC22C}" type="presOf" srcId="{6811BAC6-CD50-4EC0-8295-99182E86FED4}" destId="{515095DD-CAF6-4AD6-8D2C-BE0A48C59A3A}" srcOrd="0" destOrd="0" presId="urn:microsoft.com/office/officeart/2005/8/layout/hierarchy2"/>
    <dgm:cxn modelId="{1460B92D-8856-4681-922F-A279B08969B2}" type="presOf" srcId="{675CA4D4-8B75-44BE-A907-1D0EBEFC3476}" destId="{89236A4A-E22A-48AF-B630-AC98AAA30088}" srcOrd="0" destOrd="0" presId="urn:microsoft.com/office/officeart/2005/8/layout/hierarchy2"/>
    <dgm:cxn modelId="{13B6DE39-F649-4665-81DC-1AC65055ADFE}" type="presOf" srcId="{A2724323-8205-4E34-8C6A-DB7D79D9958C}" destId="{E76FE246-9256-4DD3-99C1-C98B9E5E4E1C}" srcOrd="0" destOrd="0" presId="urn:microsoft.com/office/officeart/2005/8/layout/hierarchy2"/>
    <dgm:cxn modelId="{88884849-5215-4B52-934A-3C1E1D5914D6}" srcId="{946A34AA-CE59-4501-A27C-6ECA7BE2D9EF}" destId="{074D0A0A-8A22-40F1-85AC-4187D220A843}" srcOrd="1" destOrd="0" parTransId="{115C8310-452F-40C8-928B-8D10BF44C0E7}" sibTransId="{5541E7D2-3FFC-410E-88B8-0E0ACEA2141E}"/>
    <dgm:cxn modelId="{AF5A35B6-CEF0-4631-AD5F-6704C7A899F2}" type="presParOf" srcId="{E76FE246-9256-4DD3-99C1-C98B9E5E4E1C}" destId="{9C67E084-663B-465C-8C41-63968BBFF425}" srcOrd="0" destOrd="0" presId="urn:microsoft.com/office/officeart/2005/8/layout/hierarchy2"/>
    <dgm:cxn modelId="{FC9873B9-27FF-45FF-97C4-F5459633A5DB}" type="presParOf" srcId="{9C67E084-663B-465C-8C41-63968BBFF425}" destId="{4CF357F3-42BD-4590-94C3-6948347CB3E4}" srcOrd="0" destOrd="0" presId="urn:microsoft.com/office/officeart/2005/8/layout/hierarchy2"/>
    <dgm:cxn modelId="{81651FAA-CEE6-499F-9874-C0BB141D45A9}" type="presParOf" srcId="{9C67E084-663B-465C-8C41-63968BBFF425}" destId="{8160A3F8-5904-4CA2-9E5E-A3E5D8E1DBF9}" srcOrd="1" destOrd="0" presId="urn:microsoft.com/office/officeart/2005/8/layout/hierarchy2"/>
    <dgm:cxn modelId="{2192DC90-69EC-4BE6-B73D-7BDABF879A56}" type="presParOf" srcId="{8160A3F8-5904-4CA2-9E5E-A3E5D8E1DBF9}" destId="{85B3D6E4-DBEC-4C41-9148-855CDE7FE50D}" srcOrd="0" destOrd="0" presId="urn:microsoft.com/office/officeart/2005/8/layout/hierarchy2"/>
    <dgm:cxn modelId="{EF620760-E403-4B07-A2EB-F7846A049CA1}" type="presParOf" srcId="{85B3D6E4-DBEC-4C41-9148-855CDE7FE50D}" destId="{037D655A-0780-4D1B-9E8D-CC7A34BB1416}" srcOrd="0" destOrd="0" presId="urn:microsoft.com/office/officeart/2005/8/layout/hierarchy2"/>
    <dgm:cxn modelId="{B260D361-3765-4AD1-87BC-105BA026DBBA}" type="presParOf" srcId="{8160A3F8-5904-4CA2-9E5E-A3E5D8E1DBF9}" destId="{1899CCED-DB77-48C7-B6D2-B2DA36C697C6}" srcOrd="1" destOrd="0" presId="urn:microsoft.com/office/officeart/2005/8/layout/hierarchy2"/>
    <dgm:cxn modelId="{DFE45F5B-C325-4134-994C-12DB488695E6}" type="presParOf" srcId="{1899CCED-DB77-48C7-B6D2-B2DA36C697C6}" destId="{F2B42DDD-FFF4-4670-AF4B-496033FB8D9C}" srcOrd="0" destOrd="0" presId="urn:microsoft.com/office/officeart/2005/8/layout/hierarchy2"/>
    <dgm:cxn modelId="{98D4A4F5-A6FC-4686-85CF-2FC88BD4DDC2}" type="presParOf" srcId="{1899CCED-DB77-48C7-B6D2-B2DA36C697C6}" destId="{3882B1FD-4B9A-4F8E-944B-6F04935DF8B7}" srcOrd="1" destOrd="0" presId="urn:microsoft.com/office/officeart/2005/8/layout/hierarchy2"/>
    <dgm:cxn modelId="{E0477D37-57C7-4638-8D50-2705B872613D}" type="presParOf" srcId="{3882B1FD-4B9A-4F8E-944B-6F04935DF8B7}" destId="{6C114FB0-F92D-4435-8278-162CE53BCA37}" srcOrd="0" destOrd="0" presId="urn:microsoft.com/office/officeart/2005/8/layout/hierarchy2"/>
    <dgm:cxn modelId="{35DECB83-2D5A-4685-916E-D85C945205B0}" type="presParOf" srcId="{6C114FB0-F92D-4435-8278-162CE53BCA37}" destId="{5C2AFF9F-7FF0-4DF6-A607-4D408E213770}" srcOrd="0" destOrd="0" presId="urn:microsoft.com/office/officeart/2005/8/layout/hierarchy2"/>
    <dgm:cxn modelId="{14E3B38B-7357-4BEE-AC3C-A8DC5A88CD41}" type="presParOf" srcId="{3882B1FD-4B9A-4F8E-944B-6F04935DF8B7}" destId="{CC273E15-9D24-40D2-A650-07A807FCD9B4}" srcOrd="1" destOrd="0" presId="urn:microsoft.com/office/officeart/2005/8/layout/hierarchy2"/>
    <dgm:cxn modelId="{B5FC2616-1013-44BE-9EB6-38A8D55976E3}" type="presParOf" srcId="{CC273E15-9D24-40D2-A650-07A807FCD9B4}" destId="{E396734F-C475-4579-86FA-6C621370E9EF}" srcOrd="0" destOrd="0" presId="urn:microsoft.com/office/officeart/2005/8/layout/hierarchy2"/>
    <dgm:cxn modelId="{307C3B6B-AF91-4CC0-BE84-C56050877806}" type="presParOf" srcId="{CC273E15-9D24-40D2-A650-07A807FCD9B4}" destId="{0F1844F4-5E51-456B-A151-37EE03C50E80}" srcOrd="1" destOrd="0" presId="urn:microsoft.com/office/officeart/2005/8/layout/hierarchy2"/>
    <dgm:cxn modelId="{9685F49A-FEF7-400D-B3D4-AA2CF72DC58B}" type="presParOf" srcId="{0F1844F4-5E51-456B-A151-37EE03C50E80}" destId="{92986E32-562C-4247-8FC4-3B0ABD14C59B}" srcOrd="0" destOrd="0" presId="urn:microsoft.com/office/officeart/2005/8/layout/hierarchy2"/>
    <dgm:cxn modelId="{63D2AD42-3794-428B-B495-922FBE7E1D5A}" type="presParOf" srcId="{92986E32-562C-4247-8FC4-3B0ABD14C59B}" destId="{15636251-B0C8-472C-9ABC-BEBE50BA8437}" srcOrd="0" destOrd="0" presId="urn:microsoft.com/office/officeart/2005/8/layout/hierarchy2"/>
    <dgm:cxn modelId="{A9E3FCBE-7283-4187-9C46-5B1CC8F4013A}" type="presParOf" srcId="{0F1844F4-5E51-456B-A151-37EE03C50E80}" destId="{CC4CEE20-5CCE-45F2-BB6C-75E24524E45D}" srcOrd="1" destOrd="0" presId="urn:microsoft.com/office/officeart/2005/8/layout/hierarchy2"/>
    <dgm:cxn modelId="{7FED6CD4-DABA-4284-AA75-98E632A974EA}" type="presParOf" srcId="{CC4CEE20-5CCE-45F2-BB6C-75E24524E45D}" destId="{E2F8A473-E061-40A7-8F39-33CE87DCF9C4}" srcOrd="0" destOrd="0" presId="urn:microsoft.com/office/officeart/2005/8/layout/hierarchy2"/>
    <dgm:cxn modelId="{5E925AE4-2FBF-41EC-8C38-2E0A9285E0EE}" type="presParOf" srcId="{CC4CEE20-5CCE-45F2-BB6C-75E24524E45D}" destId="{340CE404-26CC-45BA-A587-C5103985008C}" srcOrd="1" destOrd="0" presId="urn:microsoft.com/office/officeart/2005/8/layout/hierarchy2"/>
    <dgm:cxn modelId="{5B5E5196-169E-4987-B361-CFA5F4B904A9}" type="presParOf" srcId="{0F1844F4-5E51-456B-A151-37EE03C50E80}" destId="{89236A4A-E22A-48AF-B630-AC98AAA30088}" srcOrd="2" destOrd="0" presId="urn:microsoft.com/office/officeart/2005/8/layout/hierarchy2"/>
    <dgm:cxn modelId="{15698284-6A2B-4032-93FA-CEA2ED3B9D89}" type="presParOf" srcId="{89236A4A-E22A-48AF-B630-AC98AAA30088}" destId="{D90C7415-B861-460B-AF9F-A801E3219006}" srcOrd="0" destOrd="0" presId="urn:microsoft.com/office/officeart/2005/8/layout/hierarchy2"/>
    <dgm:cxn modelId="{ACF8029B-BCAD-4E0E-86E5-5DA510B12532}" type="presParOf" srcId="{0F1844F4-5E51-456B-A151-37EE03C50E80}" destId="{E9A38D8D-3DAD-4F56-8DD0-625F3685746A}" srcOrd="3" destOrd="0" presId="urn:microsoft.com/office/officeart/2005/8/layout/hierarchy2"/>
    <dgm:cxn modelId="{2F99E902-28FA-4702-B66B-52BF65D09210}" type="presParOf" srcId="{E9A38D8D-3DAD-4F56-8DD0-625F3685746A}" destId="{BA67715A-E0DA-4D31-AF30-A0A19C189C34}" srcOrd="0" destOrd="0" presId="urn:microsoft.com/office/officeart/2005/8/layout/hierarchy2"/>
    <dgm:cxn modelId="{6534CE06-3421-4221-A2FF-B29E0B7261D0}" type="presParOf" srcId="{E9A38D8D-3DAD-4F56-8DD0-625F3685746A}" destId="{90190360-F358-4886-A7CE-2E84F4BB7100}" srcOrd="1" destOrd="0" presId="urn:microsoft.com/office/officeart/2005/8/layout/hierarchy2"/>
    <dgm:cxn modelId="{BE5252D8-39A0-49DC-B68D-01D1D0925257}" type="presParOf" srcId="{0F1844F4-5E51-456B-A151-37EE03C50E80}" destId="{429CE593-4F9D-4B9E-96C4-8B282213BCEB}" srcOrd="4" destOrd="0" presId="urn:microsoft.com/office/officeart/2005/8/layout/hierarchy2"/>
    <dgm:cxn modelId="{19E815BB-1807-45D7-857E-B78C29DFB1D8}" type="presParOf" srcId="{429CE593-4F9D-4B9E-96C4-8B282213BCEB}" destId="{D3BAC046-83C9-47BC-8415-1F1A5EB5B526}" srcOrd="0" destOrd="0" presId="urn:microsoft.com/office/officeart/2005/8/layout/hierarchy2"/>
    <dgm:cxn modelId="{42722373-BA8A-46D6-83A6-31A22A9CAA07}" type="presParOf" srcId="{0F1844F4-5E51-456B-A151-37EE03C50E80}" destId="{6F95488C-68D7-463C-A73C-18E4EE828C26}" srcOrd="5" destOrd="0" presId="urn:microsoft.com/office/officeart/2005/8/layout/hierarchy2"/>
    <dgm:cxn modelId="{73CFF3C0-6B4E-4995-8C6B-C041F959BE68}" type="presParOf" srcId="{6F95488C-68D7-463C-A73C-18E4EE828C26}" destId="{21E4FA6E-6E4C-4B6D-9A4F-173638105338}" srcOrd="0" destOrd="0" presId="urn:microsoft.com/office/officeart/2005/8/layout/hierarchy2"/>
    <dgm:cxn modelId="{112EAC0D-A302-48E6-B298-A0D3E4A20005}" type="presParOf" srcId="{6F95488C-68D7-463C-A73C-18E4EE828C26}" destId="{D5901C22-7339-46EC-8251-F984065F45CC}" srcOrd="1" destOrd="0" presId="urn:microsoft.com/office/officeart/2005/8/layout/hierarchy2"/>
    <dgm:cxn modelId="{A3DEF725-3C77-4E50-BCE9-FB59C12D4E6D}" type="presParOf" srcId="{3882B1FD-4B9A-4F8E-944B-6F04935DF8B7}" destId="{C15622FB-6246-404E-B64C-0727E30050D3}" srcOrd="2" destOrd="0" presId="urn:microsoft.com/office/officeart/2005/8/layout/hierarchy2"/>
    <dgm:cxn modelId="{CC761C5A-CE97-43C1-9273-FEA3DB158C96}" type="presParOf" srcId="{C15622FB-6246-404E-B64C-0727E30050D3}" destId="{0F55AE09-C73C-4EA9-AB05-E7B005C4590C}" srcOrd="0" destOrd="0" presId="urn:microsoft.com/office/officeart/2005/8/layout/hierarchy2"/>
    <dgm:cxn modelId="{5E0855C7-B21E-4C09-A550-6F5E5EA222B5}" type="presParOf" srcId="{3882B1FD-4B9A-4F8E-944B-6F04935DF8B7}" destId="{9623794A-D0BC-491C-8E02-F8800B521826}" srcOrd="3" destOrd="0" presId="urn:microsoft.com/office/officeart/2005/8/layout/hierarchy2"/>
    <dgm:cxn modelId="{5874AE95-44B9-4DF5-A8E1-E1F1841BCE4B}" type="presParOf" srcId="{9623794A-D0BC-491C-8E02-F8800B521826}" destId="{0DB0B081-DD84-4355-85DB-9F152CC71588}" srcOrd="0" destOrd="0" presId="urn:microsoft.com/office/officeart/2005/8/layout/hierarchy2"/>
    <dgm:cxn modelId="{49A782DD-0A22-43E6-9B88-3E0B089F2ECC}" type="presParOf" srcId="{9623794A-D0BC-491C-8E02-F8800B521826}" destId="{6640A86B-3A51-463A-9601-9FF41670B572}" srcOrd="1" destOrd="0" presId="urn:microsoft.com/office/officeart/2005/8/layout/hierarchy2"/>
    <dgm:cxn modelId="{910F3594-A1A9-4793-8E7D-159EA4149AC7}" type="presParOf" srcId="{6640A86B-3A51-463A-9601-9FF41670B572}" destId="{EB3DA29B-AD27-4EB0-81B8-2258FB3A7090}" srcOrd="0" destOrd="0" presId="urn:microsoft.com/office/officeart/2005/8/layout/hierarchy2"/>
    <dgm:cxn modelId="{DBD2175F-BBBB-4D2E-8A74-36BFDD99327E}" type="presParOf" srcId="{EB3DA29B-AD27-4EB0-81B8-2258FB3A7090}" destId="{4D9F911F-BC28-46BA-B891-826832958BBD}" srcOrd="0" destOrd="0" presId="urn:microsoft.com/office/officeart/2005/8/layout/hierarchy2"/>
    <dgm:cxn modelId="{DCE26C6A-F59A-4807-BDDA-FDB6CEE5955A}" type="presParOf" srcId="{6640A86B-3A51-463A-9601-9FF41670B572}" destId="{4B7EE1F8-F068-4707-949A-AD31D81F9F58}" srcOrd="1" destOrd="0" presId="urn:microsoft.com/office/officeart/2005/8/layout/hierarchy2"/>
    <dgm:cxn modelId="{44A4975D-7678-4810-B452-4FB27A8141F2}" type="presParOf" srcId="{4B7EE1F8-F068-4707-949A-AD31D81F9F58}" destId="{515095DD-CAF6-4AD6-8D2C-BE0A48C59A3A}" srcOrd="0" destOrd="0" presId="urn:microsoft.com/office/officeart/2005/8/layout/hierarchy2"/>
    <dgm:cxn modelId="{0AE61528-90D7-4CC6-848C-D9215393D1CB}" type="presParOf" srcId="{4B7EE1F8-F068-4707-949A-AD31D81F9F58}" destId="{816A745F-598F-4BEA-B42F-DD217248305B}" srcOrd="1" destOrd="0" presId="urn:microsoft.com/office/officeart/2005/8/layout/hierarchy2"/>
    <dgm:cxn modelId="{3D5D5B88-2BB0-4C2B-A3BA-CAF670D96A2B}" type="presParOf" srcId="{6640A86B-3A51-463A-9601-9FF41670B572}" destId="{A641C5E6-047F-4117-BB85-356CA87CF82D}" srcOrd="2" destOrd="0" presId="urn:microsoft.com/office/officeart/2005/8/layout/hierarchy2"/>
    <dgm:cxn modelId="{BA48775A-1372-4BA2-8183-B7902E6042E0}" type="presParOf" srcId="{A641C5E6-047F-4117-BB85-356CA87CF82D}" destId="{2B0ED8FE-47AB-4169-868B-DDC8BC5C9F1F}" srcOrd="0" destOrd="0" presId="urn:microsoft.com/office/officeart/2005/8/layout/hierarchy2"/>
    <dgm:cxn modelId="{644339CB-D722-483E-A84E-B92667F0F296}" type="presParOf" srcId="{6640A86B-3A51-463A-9601-9FF41670B572}" destId="{B31A8F16-D0DB-42DA-8753-88CA659152B2}" srcOrd="3" destOrd="0" presId="urn:microsoft.com/office/officeart/2005/8/layout/hierarchy2"/>
    <dgm:cxn modelId="{5CE2B6C4-9510-4C16-BBB6-40A61E6B8009}" type="presParOf" srcId="{B31A8F16-D0DB-42DA-8753-88CA659152B2}" destId="{74B01956-6125-4ADC-B0B2-4BDA1CBBCDA1}" srcOrd="0" destOrd="0" presId="urn:microsoft.com/office/officeart/2005/8/layout/hierarchy2"/>
    <dgm:cxn modelId="{DA51F7F7-3FBF-4F15-ABC5-7AA92D122658}" type="presParOf" srcId="{B31A8F16-D0DB-42DA-8753-88CA659152B2}" destId="{9AAE3C2E-1CF3-4D77-B248-D0C9003B115E}" srcOrd="1" destOrd="0" presId="urn:microsoft.com/office/officeart/2005/8/layout/hierarchy2"/>
    <dgm:cxn modelId="{E7C78EC2-2561-4737-8F59-063FF8349DE8}" type="presParOf" srcId="{8160A3F8-5904-4CA2-9E5E-A3E5D8E1DBF9}" destId="{72DE3FC7-ACC5-49C4-ACBE-3DAEC8AB201D}" srcOrd="2" destOrd="0" presId="urn:microsoft.com/office/officeart/2005/8/layout/hierarchy2"/>
    <dgm:cxn modelId="{697B39BD-AF1C-4230-AFE1-576D09DECDFC}" type="presParOf" srcId="{72DE3FC7-ACC5-49C4-ACBE-3DAEC8AB201D}" destId="{67965EB2-7EA2-43AC-A1B8-3E54811287AE}" srcOrd="0" destOrd="0" presId="urn:microsoft.com/office/officeart/2005/8/layout/hierarchy2"/>
    <dgm:cxn modelId="{5F17AFBE-0531-4A32-932B-B07D1EEF73DE}" type="presParOf" srcId="{8160A3F8-5904-4CA2-9E5E-A3E5D8E1DBF9}" destId="{01972160-7B41-4B2D-B8C8-8E28FB904FF0}" srcOrd="3" destOrd="0" presId="urn:microsoft.com/office/officeart/2005/8/layout/hierarchy2"/>
    <dgm:cxn modelId="{01A6566A-D0A5-402E-A737-C9F8BBCF8BD6}" type="presParOf" srcId="{01972160-7B41-4B2D-B8C8-8E28FB904FF0}" destId="{F1E7AF30-C8F6-4915-8A84-65E8FA01A8DE}" srcOrd="0" destOrd="0" presId="urn:microsoft.com/office/officeart/2005/8/layout/hierarchy2"/>
    <dgm:cxn modelId="{ED7A4439-E8A1-4215-8BDF-4A9842FA1BC2}" type="presParOf" srcId="{01972160-7B41-4B2D-B8C8-8E28FB904FF0}" destId="{63AAFA8A-F725-42BD-B21E-55CDF9E675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smtClean="0">
              <a:latin typeface="Arial" panose="020B0604020202020204" pitchFamily="34" charset="0"/>
              <a:cs typeface="Arial" panose="020B0604020202020204" pitchFamily="34" charset="0"/>
            </a:rPr>
            <a:t>Transportprozesse</a:t>
          </a:r>
          <a:endParaRPr lang="de-DE" sz="1600" b="0" noProof="0" dirty="0" smtClean="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FC0909DE-B7A7-4913-8B8C-8BE141A98683}">
      <dgm:prSet custT="1"/>
      <dgm:spPr/>
      <dgm:t>
        <a:bodyPr/>
        <a:lstStyle/>
        <a:p>
          <a:r>
            <a:rPr lang="de-DE" sz="2400" b="1" noProof="0" dirty="0" smtClean="0">
              <a:latin typeface="Arial" panose="020B0604020202020204" pitchFamily="34" charset="0"/>
              <a:cs typeface="Arial" panose="020B0604020202020204" pitchFamily="34" charset="0"/>
            </a:rPr>
            <a:t>Kombinierter Verkehr (KV)</a:t>
          </a:r>
          <a:endParaRPr lang="de-DE" sz="1600" b="0" noProof="0" dirty="0" smtClean="0">
            <a:latin typeface="Arial" panose="020B0604020202020204" pitchFamily="34" charset="0"/>
            <a:cs typeface="Arial" panose="020B0604020202020204" pitchFamily="34" charset="0"/>
          </a:endParaRPr>
        </a:p>
      </dgm:t>
    </dgm:pt>
    <dgm:pt modelId="{332BE358-7ABE-4FE5-A927-C2664D3A72F4}" type="parTrans" cxnId="{2AB7A175-8843-4920-AB37-7DFD01B6ED50}">
      <dgm:prSet/>
      <dgm:spPr/>
      <dgm:t>
        <a:bodyPr/>
        <a:lstStyle/>
        <a:p>
          <a:endParaRPr lang="de-DE"/>
        </a:p>
      </dgm:t>
    </dgm:pt>
    <dgm:pt modelId="{08775AFE-4D0A-48C8-B90A-4DC431C7208B}" type="sibTrans" cxnId="{2AB7A175-8843-4920-AB37-7DFD01B6ED50}">
      <dgm:prSet/>
      <dgm:spPr/>
      <dgm:t>
        <a:bodyPr/>
        <a:lstStyle/>
        <a:p>
          <a:endParaRPr lang="de-DE"/>
        </a:p>
      </dgm:t>
    </dgm:pt>
    <dgm:pt modelId="{60CF893B-D18F-4C65-99B2-81416284C1AB}">
      <dgm:prSet custT="1"/>
      <dgm:spPr/>
      <dgm:t>
        <a:bodyPr/>
        <a:lstStyle/>
        <a:p>
          <a:r>
            <a:rPr lang="de-DE" sz="2400" b="1" noProof="0" dirty="0" smtClean="0">
              <a:latin typeface="Arial" panose="020B0604020202020204" pitchFamily="34" charset="0"/>
              <a:cs typeface="Arial" panose="020B0604020202020204" pitchFamily="34" charset="0"/>
            </a:rPr>
            <a:t>Unbegleiteter KV (UKV)</a:t>
          </a:r>
        </a:p>
      </dgm:t>
    </dgm:pt>
    <dgm:pt modelId="{6A2BC2C8-76A0-4572-85E6-2BAB4F2C87E1}" type="parTrans" cxnId="{CAFA860E-20DA-4C67-8B27-5DF24D6084B8}">
      <dgm:prSet/>
      <dgm:spPr/>
      <dgm:t>
        <a:bodyPr/>
        <a:lstStyle/>
        <a:p>
          <a:endParaRPr lang="de-DE"/>
        </a:p>
      </dgm:t>
    </dgm:pt>
    <dgm:pt modelId="{2B795C5E-0FF2-4411-87BB-659CA6F4972A}" type="sibTrans" cxnId="{CAFA860E-20DA-4C67-8B27-5DF24D6084B8}">
      <dgm:prSet/>
      <dgm:spPr/>
      <dgm:t>
        <a:bodyPr/>
        <a:lstStyle/>
        <a:p>
          <a:endParaRPr lang="de-DE"/>
        </a:p>
      </dgm:t>
    </dgm:pt>
    <dgm:pt modelId="{FE8C95C2-E334-4FDC-A0EC-494D9478160F}">
      <dgm:prSet custT="1"/>
      <dgm:spPr/>
      <dgm:t>
        <a:bodyPr/>
        <a:lstStyle/>
        <a:p>
          <a:r>
            <a:rPr lang="de-DE" sz="2400" b="1" noProof="0" dirty="0" smtClean="0">
              <a:latin typeface="Arial" panose="020B0604020202020204" pitchFamily="34" charset="0"/>
              <a:cs typeface="Arial" panose="020B0604020202020204" pitchFamily="34" charset="0"/>
            </a:rPr>
            <a:t>Begleiteter KV</a:t>
          </a:r>
        </a:p>
      </dgm:t>
    </dgm:pt>
    <dgm:pt modelId="{298B9FCA-2420-4D9A-AEF4-05BB8B61DF10}" type="parTrans" cxnId="{CED3D1CA-BE8E-4051-AE4F-720F97C405FF}">
      <dgm:prSet/>
      <dgm:spPr/>
      <dgm:t>
        <a:bodyPr/>
        <a:lstStyle/>
        <a:p>
          <a:endParaRPr lang="de-AT"/>
        </a:p>
      </dgm:t>
    </dgm:pt>
    <dgm:pt modelId="{F4F0BBC8-7687-4EED-9054-D49F4EBD54CF}" type="sibTrans" cxnId="{CED3D1CA-BE8E-4051-AE4F-720F97C405FF}">
      <dgm:prSet/>
      <dgm:spPr/>
      <dgm:t>
        <a:bodyPr/>
        <a:lstStyle/>
        <a:p>
          <a:endParaRPr lang="de-AT"/>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2"/>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2"/>
      <dgm:spPr/>
      <dgm:t>
        <a:bodyPr/>
        <a:lstStyle/>
        <a:p>
          <a:endParaRPr lang="de-AT"/>
        </a:p>
      </dgm:t>
    </dgm:pt>
    <dgm:pt modelId="{BF8CDB65-7F63-46ED-AD6F-299BB5E410A3}" type="pres">
      <dgm:prSet presAssocID="{754914D3-2823-4D9D-9B5F-8AAE908A2791}" presName="dstNode" presStyleLbl="node1" presStyleIdx="0" presStyleCnt="2"/>
      <dgm:spPr/>
      <dgm:t>
        <a:bodyPr/>
        <a:lstStyle/>
        <a:p>
          <a:endParaRPr lang="de-AT"/>
        </a:p>
      </dgm:t>
    </dgm:pt>
    <dgm:pt modelId="{2B62C432-4905-40F9-9530-D2F004B7D3F6}" type="pres">
      <dgm:prSet presAssocID="{98FFCFD7-6EAF-43B3-B073-F90520D80DD2}" presName="text_1" presStyleLbl="node1" presStyleIdx="0" presStyleCnt="2">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2"/>
      <dgm:spPr>
        <a:solidFill>
          <a:schemeClr val="bg1"/>
        </a:solidFill>
      </dgm:spPr>
      <dgm:t>
        <a:bodyPr/>
        <a:lstStyle/>
        <a:p>
          <a:endParaRPr lang="en-GB"/>
        </a:p>
      </dgm:t>
    </dgm:pt>
    <dgm:pt modelId="{D8695A9E-DEC4-4017-93F1-AEB447FFD3DE}" type="pres">
      <dgm:prSet presAssocID="{FC0909DE-B7A7-4913-8B8C-8BE141A98683}" presName="text_2" presStyleLbl="node1" presStyleIdx="1" presStyleCnt="2">
        <dgm:presLayoutVars>
          <dgm:bulletEnabled val="1"/>
        </dgm:presLayoutVars>
      </dgm:prSet>
      <dgm:spPr/>
      <dgm:t>
        <a:bodyPr/>
        <a:lstStyle/>
        <a:p>
          <a:endParaRPr lang="de-AT"/>
        </a:p>
      </dgm:t>
    </dgm:pt>
    <dgm:pt modelId="{AEF06552-DB20-4C63-92F6-BF4B8EA423B8}" type="pres">
      <dgm:prSet presAssocID="{FC0909DE-B7A7-4913-8B8C-8BE141A98683}" presName="accent_2" presStyleCnt="0"/>
      <dgm:spPr/>
    </dgm:pt>
    <dgm:pt modelId="{E248D709-53F8-47FC-B31D-98711ACBF6C0}" type="pres">
      <dgm:prSet presAssocID="{FC0909DE-B7A7-4913-8B8C-8BE141A98683}" presName="accentRepeatNode" presStyleLbl="solidFgAcc1" presStyleIdx="1" presStyleCnt="2"/>
      <dgm:spPr>
        <a:solidFill>
          <a:srgbClr val="787878"/>
        </a:solidFill>
      </dgm:spPr>
      <dgm:t>
        <a:bodyPr/>
        <a:lstStyle/>
        <a:p>
          <a:endParaRPr lang="de-AT"/>
        </a:p>
      </dgm:t>
    </dgm:pt>
  </dgm:ptLst>
  <dgm:cxnLst>
    <dgm:cxn modelId="{CED3D1CA-BE8E-4051-AE4F-720F97C405FF}" srcId="{FC0909DE-B7A7-4913-8B8C-8BE141A98683}" destId="{FE8C95C2-E334-4FDC-A0EC-494D9478160F}" srcOrd="1" destOrd="0" parTransId="{298B9FCA-2420-4D9A-AEF4-05BB8B61DF10}" sibTransId="{F4F0BBC8-7687-4EED-9054-D49F4EBD54CF}"/>
    <dgm:cxn modelId="{809CDA20-0BB5-48C1-86B6-3C726CCBAC3F}" type="presOf" srcId="{FC0909DE-B7A7-4913-8B8C-8BE141A98683}" destId="{D8695A9E-DEC4-4017-93F1-AEB447FFD3DE}" srcOrd="0" destOrd="0" presId="urn:microsoft.com/office/officeart/2008/layout/VerticalCurvedList"/>
    <dgm:cxn modelId="{2AB7A175-8843-4920-AB37-7DFD01B6ED50}" srcId="{754914D3-2823-4D9D-9B5F-8AAE908A2791}" destId="{FC0909DE-B7A7-4913-8B8C-8BE141A98683}" srcOrd="1" destOrd="0" parTransId="{332BE358-7ABE-4FE5-A927-C2664D3A72F4}" sibTransId="{08775AFE-4D0A-48C8-B90A-4DC431C7208B}"/>
    <dgm:cxn modelId="{0154EB20-EE94-416B-ADA5-390D791F40DC}" type="presOf" srcId="{0CF79BA9-38A5-469E-A5F4-723A1AFB8F96}" destId="{93855F07-44CB-45DE-B464-761E63A71CD5}"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1E190483-7FC1-412E-9609-6F7351E31D96}" type="presOf" srcId="{754914D3-2823-4D9D-9B5F-8AAE908A2791}" destId="{AE6139D5-D84B-4711-8A6A-A5161E022A99}" srcOrd="0" destOrd="0" presId="urn:microsoft.com/office/officeart/2008/layout/VerticalCurvedList"/>
    <dgm:cxn modelId="{DD90FCD9-8B99-49CE-8DA0-657DEDF1EC65}" type="presOf" srcId="{98FFCFD7-6EAF-43B3-B073-F90520D80DD2}" destId="{2B62C432-4905-40F9-9530-D2F004B7D3F6}" srcOrd="0" destOrd="0" presId="urn:microsoft.com/office/officeart/2008/layout/VerticalCurvedList"/>
    <dgm:cxn modelId="{2BBFC937-D9CB-4E36-8EA7-9C496C699773}" type="presOf" srcId="{FE8C95C2-E334-4FDC-A0EC-494D9478160F}" destId="{D8695A9E-DEC4-4017-93F1-AEB447FFD3DE}" srcOrd="0" destOrd="2" presId="urn:microsoft.com/office/officeart/2008/layout/VerticalCurvedList"/>
    <dgm:cxn modelId="{2A01B8D7-7DE1-4C1D-B52A-0527AB2E0C4D}" type="presOf" srcId="{60CF893B-D18F-4C65-99B2-81416284C1AB}" destId="{D8695A9E-DEC4-4017-93F1-AEB447FFD3DE}" srcOrd="0" destOrd="1" presId="urn:microsoft.com/office/officeart/2008/layout/VerticalCurvedList"/>
    <dgm:cxn modelId="{CAFA860E-20DA-4C67-8B27-5DF24D6084B8}" srcId="{FC0909DE-B7A7-4913-8B8C-8BE141A98683}" destId="{60CF893B-D18F-4C65-99B2-81416284C1AB}" srcOrd="0" destOrd="0" parTransId="{6A2BC2C8-76A0-4572-85E6-2BAB4F2C87E1}" sibTransId="{2B795C5E-0FF2-4411-87BB-659CA6F4972A}"/>
    <dgm:cxn modelId="{DE69A1CA-484B-4E00-B996-33D6848E7443}" type="presParOf" srcId="{AE6139D5-D84B-4711-8A6A-A5161E022A99}" destId="{00F42187-34FD-4D8B-A449-F316E9EB9AFA}" srcOrd="0" destOrd="0" presId="urn:microsoft.com/office/officeart/2008/layout/VerticalCurvedList"/>
    <dgm:cxn modelId="{62ACA0C8-065A-408E-BF84-23F6F7EC582A}" type="presParOf" srcId="{00F42187-34FD-4D8B-A449-F316E9EB9AFA}" destId="{C168C53D-163A-4892-8EF0-B5326C3FF8C8}" srcOrd="0" destOrd="0" presId="urn:microsoft.com/office/officeart/2008/layout/VerticalCurvedList"/>
    <dgm:cxn modelId="{7F0968DE-5B51-4CD3-9C83-35233F305DDD}" type="presParOf" srcId="{C168C53D-163A-4892-8EF0-B5326C3FF8C8}" destId="{0FAB2C97-DF89-43B9-B7B2-C745E026F562}" srcOrd="0" destOrd="0" presId="urn:microsoft.com/office/officeart/2008/layout/VerticalCurvedList"/>
    <dgm:cxn modelId="{5F285FA6-9580-4F94-88C0-66C09403CC62}" type="presParOf" srcId="{C168C53D-163A-4892-8EF0-B5326C3FF8C8}" destId="{93855F07-44CB-45DE-B464-761E63A71CD5}" srcOrd="1" destOrd="0" presId="urn:microsoft.com/office/officeart/2008/layout/VerticalCurvedList"/>
    <dgm:cxn modelId="{0BFB45C4-348B-4949-AAB1-9AC120FCAA41}" type="presParOf" srcId="{C168C53D-163A-4892-8EF0-B5326C3FF8C8}" destId="{D258DE45-194F-4470-A0BE-D234AB24927B}" srcOrd="2" destOrd="0" presId="urn:microsoft.com/office/officeart/2008/layout/VerticalCurvedList"/>
    <dgm:cxn modelId="{D39EE2F8-8672-42B7-86AA-7320C6AD8014}" type="presParOf" srcId="{C168C53D-163A-4892-8EF0-B5326C3FF8C8}" destId="{BF8CDB65-7F63-46ED-AD6F-299BB5E410A3}" srcOrd="3" destOrd="0" presId="urn:microsoft.com/office/officeart/2008/layout/VerticalCurvedList"/>
    <dgm:cxn modelId="{BF4A6007-4D90-47D2-8565-4C7A3EB72073}" type="presParOf" srcId="{00F42187-34FD-4D8B-A449-F316E9EB9AFA}" destId="{2B62C432-4905-40F9-9530-D2F004B7D3F6}" srcOrd="1" destOrd="0" presId="urn:microsoft.com/office/officeart/2008/layout/VerticalCurvedList"/>
    <dgm:cxn modelId="{59478525-83BC-4452-AA22-977B2BFE9489}" type="presParOf" srcId="{00F42187-34FD-4D8B-A449-F316E9EB9AFA}" destId="{7D7CD6F4-5BF8-4820-9EDA-8C7339E21069}" srcOrd="2" destOrd="0" presId="urn:microsoft.com/office/officeart/2008/layout/VerticalCurvedList"/>
    <dgm:cxn modelId="{A43C2A22-E531-466F-981D-CDF31A89720E}" type="presParOf" srcId="{7D7CD6F4-5BF8-4820-9EDA-8C7339E21069}" destId="{C2A52F33-F895-4B2F-BC4C-05306D79D5F7}" srcOrd="0" destOrd="0" presId="urn:microsoft.com/office/officeart/2008/layout/VerticalCurvedList"/>
    <dgm:cxn modelId="{669E18FE-5BE1-4E7C-974D-E8DC283A9A5B}" type="presParOf" srcId="{00F42187-34FD-4D8B-A449-F316E9EB9AFA}" destId="{D8695A9E-DEC4-4017-93F1-AEB447FFD3DE}" srcOrd="3" destOrd="0" presId="urn:microsoft.com/office/officeart/2008/layout/VerticalCurvedList"/>
    <dgm:cxn modelId="{46FDA436-F45E-47AA-91D2-DE93A67F57B9}" type="presParOf" srcId="{00F42187-34FD-4D8B-A449-F316E9EB9AFA}" destId="{AEF06552-DB20-4C63-92F6-BF4B8EA423B8}" srcOrd="4" destOrd="0" presId="urn:microsoft.com/office/officeart/2008/layout/VerticalCurvedList"/>
    <dgm:cxn modelId="{282277D8-6E3B-49BF-B35D-08DBEDA132E7}" type="presParOf" srcId="{AEF06552-DB20-4C63-92F6-BF4B8EA423B8}" destId="{E248D709-53F8-47FC-B31D-98711ACBF6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090198"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833922" y="648084"/>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lvl="0" algn="l" defTabSz="1066800">
            <a:lnSpc>
              <a:spcPct val="90000"/>
            </a:lnSpc>
            <a:spcBef>
              <a:spcPct val="0"/>
            </a:spcBef>
            <a:spcAft>
              <a:spcPts val="0"/>
            </a:spcAft>
          </a:pPr>
          <a:r>
            <a:rPr lang="de-DE" sz="2400" b="1" kern="1200" noProof="0" dirty="0" smtClean="0">
              <a:latin typeface="Arial" panose="020B0604020202020204" pitchFamily="34" charset="0"/>
              <a:cs typeface="Arial" panose="020B0604020202020204" pitchFamily="34" charset="0"/>
            </a:rPr>
            <a:t>Transportprozesse</a:t>
          </a:r>
          <a:endParaRPr lang="de-DE" sz="1600" b="0" kern="1200" noProof="0" dirty="0" smtClean="0">
            <a:latin typeface="Arial" panose="020B0604020202020204" pitchFamily="34" charset="0"/>
            <a:cs typeface="Arial" panose="020B0604020202020204" pitchFamily="34" charset="0"/>
          </a:endParaRPr>
        </a:p>
      </dsp:txBody>
      <dsp:txXfrm>
        <a:off x="833922" y="648084"/>
        <a:ext cx="5622867" cy="1295988"/>
      </dsp:txXfrm>
    </dsp:sp>
    <dsp:sp modelId="{C2A52F33-F895-4B2F-BC4C-05306D79D5F7}">
      <dsp:nvSpPr>
        <dsp:cNvPr id="0" name=""/>
        <dsp:cNvSpPr/>
      </dsp:nvSpPr>
      <dsp:spPr>
        <a:xfrm>
          <a:off x="23930" y="486086"/>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695A9E-DEC4-4017-93F1-AEB447FFD3DE}">
      <dsp:nvSpPr>
        <dsp:cNvPr id="0" name=""/>
        <dsp:cNvSpPr/>
      </dsp:nvSpPr>
      <dsp:spPr>
        <a:xfrm>
          <a:off x="833922" y="2592430"/>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t" anchorCtr="0">
          <a:noAutofit/>
        </a:bodyPr>
        <a:lstStyle/>
        <a:p>
          <a:pPr lvl="0" algn="l" defTabSz="1066800">
            <a:lnSpc>
              <a:spcPct val="90000"/>
            </a:lnSpc>
            <a:spcBef>
              <a:spcPct val="0"/>
            </a:spcBef>
            <a:spcAft>
              <a:spcPct val="35000"/>
            </a:spcAft>
          </a:pPr>
          <a:r>
            <a:rPr lang="de-DE" sz="2400" b="1" kern="1200" noProof="0" dirty="0" smtClean="0">
              <a:latin typeface="Arial" panose="020B0604020202020204" pitchFamily="34" charset="0"/>
              <a:cs typeface="Arial" panose="020B0604020202020204" pitchFamily="34" charset="0"/>
            </a:rPr>
            <a:t>Kombinierter Verkehr (KV)</a:t>
          </a:r>
          <a:endParaRPr lang="de-DE" sz="1600" b="0" kern="1200" noProof="0" dirty="0" smtClean="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de-DE" sz="2400" b="1" kern="1200" noProof="0" dirty="0" smtClean="0">
              <a:latin typeface="Arial" panose="020B0604020202020204" pitchFamily="34" charset="0"/>
              <a:cs typeface="Arial" panose="020B0604020202020204" pitchFamily="34" charset="0"/>
            </a:rPr>
            <a:t>Unbegleiteter KV (UKV)</a:t>
          </a:r>
        </a:p>
        <a:p>
          <a:pPr marL="228600" lvl="1" indent="-228600" algn="l" defTabSz="1066800">
            <a:lnSpc>
              <a:spcPct val="90000"/>
            </a:lnSpc>
            <a:spcBef>
              <a:spcPct val="0"/>
            </a:spcBef>
            <a:spcAft>
              <a:spcPct val="15000"/>
            </a:spcAft>
            <a:buChar char="••"/>
          </a:pPr>
          <a:r>
            <a:rPr lang="de-DE" sz="2400" b="1" kern="1200" noProof="0" dirty="0" smtClean="0">
              <a:latin typeface="Arial" panose="020B0604020202020204" pitchFamily="34" charset="0"/>
              <a:cs typeface="Arial" panose="020B0604020202020204" pitchFamily="34" charset="0"/>
            </a:rPr>
            <a:t>Begleiteter KV</a:t>
          </a:r>
        </a:p>
      </dsp:txBody>
      <dsp:txXfrm>
        <a:off x="833922" y="2592430"/>
        <a:ext cx="5622867" cy="1295988"/>
      </dsp:txXfrm>
    </dsp:sp>
    <dsp:sp modelId="{E248D709-53F8-47FC-B31D-98711ACBF6C0}">
      <dsp:nvSpPr>
        <dsp:cNvPr id="0" name=""/>
        <dsp:cNvSpPr/>
      </dsp:nvSpPr>
      <dsp:spPr>
        <a:xfrm>
          <a:off x="23930" y="2430432"/>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57F3-42BD-4590-94C3-6948347CB3E4}">
      <dsp:nvSpPr>
        <dsp:cNvPr id="0" name=""/>
        <dsp:cNvSpPr/>
      </dsp:nvSpPr>
      <dsp:spPr>
        <a:xfrm>
          <a:off x="5970" y="2844505"/>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Intermodaler Verkehr</a:t>
          </a:r>
          <a:endParaRPr lang="de-AT" sz="1600" kern="1200" dirty="0">
            <a:latin typeface="Arial" panose="020B0604020202020204" pitchFamily="34" charset="0"/>
            <a:cs typeface="Arial" panose="020B0604020202020204" pitchFamily="34" charset="0"/>
          </a:endParaRPr>
        </a:p>
      </dsp:txBody>
      <dsp:txXfrm>
        <a:off x="29258" y="2867793"/>
        <a:ext cx="1543612" cy="748518"/>
      </dsp:txXfrm>
    </dsp:sp>
    <dsp:sp modelId="{85B3D6E4-DBEC-4C41-9148-855CDE7FE50D}">
      <dsp:nvSpPr>
        <dsp:cNvPr id="0" name=""/>
        <dsp:cNvSpPr/>
      </dsp:nvSpPr>
      <dsp:spPr>
        <a:xfrm rot="19457599">
          <a:off x="1522531" y="2999466"/>
          <a:ext cx="783329" cy="27993"/>
        </a:xfrm>
        <a:custGeom>
          <a:avLst/>
          <a:gdLst/>
          <a:ahLst/>
          <a:cxnLst/>
          <a:rect l="0" t="0" r="0" b="0"/>
          <a:pathLst>
            <a:path>
              <a:moveTo>
                <a:pt x="0" y="13996"/>
              </a:moveTo>
              <a:lnTo>
                <a:pt x="783329" y="1399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1894613" y="2993879"/>
        <a:ext cx="39166" cy="39166"/>
      </dsp:txXfrm>
    </dsp:sp>
    <dsp:sp modelId="{F2B42DDD-FFF4-4670-AF4B-496033FB8D9C}">
      <dsp:nvSpPr>
        <dsp:cNvPr id="0" name=""/>
        <dsp:cNvSpPr/>
      </dsp:nvSpPr>
      <dsp:spPr>
        <a:xfrm>
          <a:off x="2232233" y="2387326"/>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Kombinierter Verkehr (KV)</a:t>
          </a:r>
          <a:endParaRPr lang="de-AT" sz="1600" kern="1200" dirty="0">
            <a:latin typeface="Arial" panose="020B0604020202020204" pitchFamily="34" charset="0"/>
            <a:cs typeface="Arial" panose="020B0604020202020204" pitchFamily="34" charset="0"/>
          </a:endParaRPr>
        </a:p>
      </dsp:txBody>
      <dsp:txXfrm>
        <a:off x="2255521" y="2410614"/>
        <a:ext cx="1543612" cy="748518"/>
      </dsp:txXfrm>
    </dsp:sp>
    <dsp:sp modelId="{6C114FB0-F92D-4435-8278-162CE53BCA37}">
      <dsp:nvSpPr>
        <dsp:cNvPr id="0" name=""/>
        <dsp:cNvSpPr/>
      </dsp:nvSpPr>
      <dsp:spPr>
        <a:xfrm rot="17945813">
          <a:off x="3486448" y="2199403"/>
          <a:ext cx="1308022" cy="27993"/>
        </a:xfrm>
        <a:custGeom>
          <a:avLst/>
          <a:gdLst/>
          <a:ahLst/>
          <a:cxnLst/>
          <a:rect l="0" t="0" r="0" b="0"/>
          <a:pathLst>
            <a:path>
              <a:moveTo>
                <a:pt x="0" y="13996"/>
              </a:moveTo>
              <a:lnTo>
                <a:pt x="1308022"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4107759" y="2180699"/>
        <a:ext cx="65401" cy="65401"/>
      </dsp:txXfrm>
    </dsp:sp>
    <dsp:sp modelId="{E396734F-C475-4579-86FA-6C621370E9EF}">
      <dsp:nvSpPr>
        <dsp:cNvPr id="0" name=""/>
        <dsp:cNvSpPr/>
      </dsp:nvSpPr>
      <dsp:spPr>
        <a:xfrm>
          <a:off x="4458497" y="1244378"/>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Unbegleiteter KV (UKV)</a:t>
          </a:r>
          <a:endParaRPr lang="de-AT" sz="1600" kern="1200" dirty="0">
            <a:latin typeface="Arial" panose="020B0604020202020204" pitchFamily="34" charset="0"/>
            <a:cs typeface="Arial" panose="020B0604020202020204" pitchFamily="34" charset="0"/>
          </a:endParaRPr>
        </a:p>
      </dsp:txBody>
      <dsp:txXfrm>
        <a:off x="4481785" y="1267666"/>
        <a:ext cx="1543612" cy="748518"/>
      </dsp:txXfrm>
    </dsp:sp>
    <dsp:sp modelId="{92986E32-562C-4247-8FC4-3B0ABD14C59B}">
      <dsp:nvSpPr>
        <dsp:cNvPr id="0" name=""/>
        <dsp:cNvSpPr/>
      </dsp:nvSpPr>
      <dsp:spPr>
        <a:xfrm rot="18289469">
          <a:off x="5809802" y="1170749"/>
          <a:ext cx="1113841" cy="27993"/>
        </a:xfrm>
        <a:custGeom>
          <a:avLst/>
          <a:gdLst/>
          <a:ahLst/>
          <a:cxnLst/>
          <a:rect l="0" t="0" r="0" b="0"/>
          <a:pathLst>
            <a:path>
              <a:moveTo>
                <a:pt x="0" y="13996"/>
              </a:moveTo>
              <a:lnTo>
                <a:pt x="1113841"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6338877" y="1156900"/>
        <a:ext cx="55692" cy="55692"/>
      </dsp:txXfrm>
    </dsp:sp>
    <dsp:sp modelId="{E2F8A473-E061-40A7-8F39-33CE87DCF9C4}">
      <dsp:nvSpPr>
        <dsp:cNvPr id="0" name=""/>
        <dsp:cNvSpPr/>
      </dsp:nvSpPr>
      <dsp:spPr>
        <a:xfrm>
          <a:off x="6684761" y="330020"/>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Container</a:t>
          </a:r>
          <a:endParaRPr lang="de-AT" sz="1600" kern="1200" dirty="0">
            <a:latin typeface="Arial" panose="020B0604020202020204" pitchFamily="34" charset="0"/>
            <a:cs typeface="Arial" panose="020B0604020202020204" pitchFamily="34" charset="0"/>
          </a:endParaRPr>
        </a:p>
      </dsp:txBody>
      <dsp:txXfrm>
        <a:off x="6708049" y="353308"/>
        <a:ext cx="1543612" cy="748518"/>
      </dsp:txXfrm>
    </dsp:sp>
    <dsp:sp modelId="{89236A4A-E22A-48AF-B630-AC98AAA30088}">
      <dsp:nvSpPr>
        <dsp:cNvPr id="0" name=""/>
        <dsp:cNvSpPr/>
      </dsp:nvSpPr>
      <dsp:spPr>
        <a:xfrm>
          <a:off x="6048686" y="1627929"/>
          <a:ext cx="636075" cy="27993"/>
        </a:xfrm>
        <a:custGeom>
          <a:avLst/>
          <a:gdLst/>
          <a:ahLst/>
          <a:cxnLst/>
          <a:rect l="0" t="0" r="0" b="0"/>
          <a:pathLst>
            <a:path>
              <a:moveTo>
                <a:pt x="0" y="13996"/>
              </a:moveTo>
              <a:lnTo>
                <a:pt x="636075"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6350821" y="1626023"/>
        <a:ext cx="31803" cy="31803"/>
      </dsp:txXfrm>
    </dsp:sp>
    <dsp:sp modelId="{BA67715A-E0DA-4D31-AF30-A0A19C189C34}">
      <dsp:nvSpPr>
        <dsp:cNvPr id="0" name=""/>
        <dsp:cNvSpPr/>
      </dsp:nvSpPr>
      <dsp:spPr>
        <a:xfrm>
          <a:off x="6684761" y="1244378"/>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Wechselbehälter</a:t>
          </a:r>
          <a:endParaRPr lang="de-AT" sz="1600" kern="1200" dirty="0">
            <a:latin typeface="Arial" panose="020B0604020202020204" pitchFamily="34" charset="0"/>
            <a:cs typeface="Arial" panose="020B0604020202020204" pitchFamily="34" charset="0"/>
          </a:endParaRPr>
        </a:p>
      </dsp:txBody>
      <dsp:txXfrm>
        <a:off x="6708049" y="1267666"/>
        <a:ext cx="1543612" cy="748518"/>
      </dsp:txXfrm>
    </dsp:sp>
    <dsp:sp modelId="{429CE593-4F9D-4B9E-96C4-8B282213BCEB}">
      <dsp:nvSpPr>
        <dsp:cNvPr id="0" name=""/>
        <dsp:cNvSpPr/>
      </dsp:nvSpPr>
      <dsp:spPr>
        <a:xfrm rot="3310531">
          <a:off x="5809802" y="2085108"/>
          <a:ext cx="1113841" cy="27993"/>
        </a:xfrm>
        <a:custGeom>
          <a:avLst/>
          <a:gdLst/>
          <a:ahLst/>
          <a:cxnLst/>
          <a:rect l="0" t="0" r="0" b="0"/>
          <a:pathLst>
            <a:path>
              <a:moveTo>
                <a:pt x="0" y="13996"/>
              </a:moveTo>
              <a:lnTo>
                <a:pt x="1113841"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6338877" y="2071258"/>
        <a:ext cx="55692" cy="55692"/>
      </dsp:txXfrm>
    </dsp:sp>
    <dsp:sp modelId="{21E4FA6E-6E4C-4B6D-9A4F-173638105338}">
      <dsp:nvSpPr>
        <dsp:cNvPr id="0" name=""/>
        <dsp:cNvSpPr/>
      </dsp:nvSpPr>
      <dsp:spPr>
        <a:xfrm>
          <a:off x="6684761" y="2158736"/>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Kranbare Sattelanhänger</a:t>
          </a:r>
          <a:endParaRPr lang="de-AT" sz="1600" kern="1200" dirty="0">
            <a:latin typeface="Arial" panose="020B0604020202020204" pitchFamily="34" charset="0"/>
            <a:cs typeface="Arial" panose="020B0604020202020204" pitchFamily="34" charset="0"/>
          </a:endParaRPr>
        </a:p>
      </dsp:txBody>
      <dsp:txXfrm>
        <a:off x="6708049" y="2182024"/>
        <a:ext cx="1543612" cy="748518"/>
      </dsp:txXfrm>
    </dsp:sp>
    <dsp:sp modelId="{C15622FB-6246-404E-B64C-0727E30050D3}">
      <dsp:nvSpPr>
        <dsp:cNvPr id="0" name=""/>
        <dsp:cNvSpPr/>
      </dsp:nvSpPr>
      <dsp:spPr>
        <a:xfrm rot="3654187">
          <a:off x="3486448" y="3342350"/>
          <a:ext cx="1308022" cy="27993"/>
        </a:xfrm>
        <a:custGeom>
          <a:avLst/>
          <a:gdLst/>
          <a:ahLst/>
          <a:cxnLst/>
          <a:rect l="0" t="0" r="0" b="0"/>
          <a:pathLst>
            <a:path>
              <a:moveTo>
                <a:pt x="0" y="13996"/>
              </a:moveTo>
              <a:lnTo>
                <a:pt x="1308022"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4107759" y="3323646"/>
        <a:ext cx="65401" cy="65401"/>
      </dsp:txXfrm>
    </dsp:sp>
    <dsp:sp modelId="{0DB0B081-DD84-4355-85DB-9F152CC71588}">
      <dsp:nvSpPr>
        <dsp:cNvPr id="0" name=""/>
        <dsp:cNvSpPr/>
      </dsp:nvSpPr>
      <dsp:spPr>
        <a:xfrm>
          <a:off x="4458497" y="3530274"/>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Begleiteter KV</a:t>
          </a:r>
          <a:endParaRPr lang="de-AT" sz="1600" kern="1200" dirty="0">
            <a:latin typeface="Arial" panose="020B0604020202020204" pitchFamily="34" charset="0"/>
            <a:cs typeface="Arial" panose="020B0604020202020204" pitchFamily="34" charset="0"/>
          </a:endParaRPr>
        </a:p>
      </dsp:txBody>
      <dsp:txXfrm>
        <a:off x="4481785" y="3553562"/>
        <a:ext cx="1543612" cy="748518"/>
      </dsp:txXfrm>
    </dsp:sp>
    <dsp:sp modelId="{EB3DA29B-AD27-4EB0-81B8-2258FB3A7090}">
      <dsp:nvSpPr>
        <dsp:cNvPr id="0" name=""/>
        <dsp:cNvSpPr/>
      </dsp:nvSpPr>
      <dsp:spPr>
        <a:xfrm rot="19541891">
          <a:off x="5981727" y="3696859"/>
          <a:ext cx="769991" cy="27993"/>
        </a:xfrm>
        <a:custGeom>
          <a:avLst/>
          <a:gdLst/>
          <a:ahLst/>
          <a:cxnLst/>
          <a:rect l="0" t="0" r="0" b="0"/>
          <a:pathLst>
            <a:path>
              <a:moveTo>
                <a:pt x="0" y="13996"/>
              </a:moveTo>
              <a:lnTo>
                <a:pt x="769991"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6347473" y="3691606"/>
        <a:ext cx="38499" cy="38499"/>
      </dsp:txXfrm>
    </dsp:sp>
    <dsp:sp modelId="{515095DD-CAF6-4AD6-8D2C-BE0A48C59A3A}">
      <dsp:nvSpPr>
        <dsp:cNvPr id="0" name=""/>
        <dsp:cNvSpPr/>
      </dsp:nvSpPr>
      <dsp:spPr>
        <a:xfrm>
          <a:off x="6684761" y="3096343"/>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Roll-on / Roll-off</a:t>
          </a:r>
          <a:endParaRPr lang="de-AT" sz="1600" kern="1200" dirty="0">
            <a:latin typeface="Arial" panose="020B0604020202020204" pitchFamily="34" charset="0"/>
            <a:cs typeface="Arial" panose="020B0604020202020204" pitchFamily="34" charset="0"/>
          </a:endParaRPr>
        </a:p>
      </dsp:txBody>
      <dsp:txXfrm>
        <a:off x="6708049" y="3119631"/>
        <a:ext cx="1543612" cy="748518"/>
      </dsp:txXfrm>
    </dsp:sp>
    <dsp:sp modelId="{A641C5E6-047F-4117-BB85-356CA87CF82D}">
      <dsp:nvSpPr>
        <dsp:cNvPr id="0" name=""/>
        <dsp:cNvSpPr/>
      </dsp:nvSpPr>
      <dsp:spPr>
        <a:xfrm rot="2142401">
          <a:off x="5975059" y="4142414"/>
          <a:ext cx="783329" cy="27993"/>
        </a:xfrm>
        <a:custGeom>
          <a:avLst/>
          <a:gdLst/>
          <a:ahLst/>
          <a:cxnLst/>
          <a:rect l="0" t="0" r="0" b="0"/>
          <a:pathLst>
            <a:path>
              <a:moveTo>
                <a:pt x="0" y="13996"/>
              </a:moveTo>
              <a:lnTo>
                <a:pt x="783329" y="1399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6347140" y="4136827"/>
        <a:ext cx="39166" cy="39166"/>
      </dsp:txXfrm>
    </dsp:sp>
    <dsp:sp modelId="{74B01956-6125-4ADC-B0B2-4BDA1CBBCDA1}">
      <dsp:nvSpPr>
        <dsp:cNvPr id="0" name=""/>
        <dsp:cNvSpPr/>
      </dsp:nvSpPr>
      <dsp:spPr>
        <a:xfrm>
          <a:off x="6684761" y="3987453"/>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ROLA</a:t>
          </a:r>
          <a:endParaRPr lang="de-AT" sz="1600" kern="1200" dirty="0">
            <a:latin typeface="Arial" panose="020B0604020202020204" pitchFamily="34" charset="0"/>
            <a:cs typeface="Arial" panose="020B0604020202020204" pitchFamily="34" charset="0"/>
          </a:endParaRPr>
        </a:p>
      </dsp:txBody>
      <dsp:txXfrm>
        <a:off x="6708049" y="4010741"/>
        <a:ext cx="1543612" cy="748518"/>
      </dsp:txXfrm>
    </dsp:sp>
    <dsp:sp modelId="{72DE3FC7-ACC5-49C4-ACBE-3DAEC8AB201D}">
      <dsp:nvSpPr>
        <dsp:cNvPr id="0" name=""/>
        <dsp:cNvSpPr/>
      </dsp:nvSpPr>
      <dsp:spPr>
        <a:xfrm rot="2142401">
          <a:off x="1522531" y="3456645"/>
          <a:ext cx="783329" cy="27993"/>
        </a:xfrm>
        <a:custGeom>
          <a:avLst/>
          <a:gdLst/>
          <a:ahLst/>
          <a:cxnLst/>
          <a:rect l="0" t="0" r="0" b="0"/>
          <a:pathLst>
            <a:path>
              <a:moveTo>
                <a:pt x="0" y="13996"/>
              </a:moveTo>
              <a:lnTo>
                <a:pt x="783329" y="1399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a:latin typeface="Arial" panose="020B0604020202020204" pitchFamily="34" charset="0"/>
            <a:cs typeface="Arial" panose="020B0604020202020204" pitchFamily="34" charset="0"/>
          </a:endParaRPr>
        </a:p>
      </dsp:txBody>
      <dsp:txXfrm>
        <a:off x="1894613" y="3451059"/>
        <a:ext cx="39166" cy="39166"/>
      </dsp:txXfrm>
    </dsp:sp>
    <dsp:sp modelId="{F1E7AF30-C8F6-4915-8A84-65E8FA01A8DE}">
      <dsp:nvSpPr>
        <dsp:cNvPr id="0" name=""/>
        <dsp:cNvSpPr/>
      </dsp:nvSpPr>
      <dsp:spPr>
        <a:xfrm>
          <a:off x="2232233" y="3301684"/>
          <a:ext cx="1590188" cy="79509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latin typeface="Arial" panose="020B0604020202020204" pitchFamily="34" charset="0"/>
              <a:cs typeface="Arial" panose="020B0604020202020204" pitchFamily="34" charset="0"/>
            </a:rPr>
            <a:t>Sonstiger intermodaler Verkehr</a:t>
          </a:r>
          <a:endParaRPr lang="de-AT" sz="1600" kern="1200" dirty="0">
            <a:latin typeface="Arial" panose="020B0604020202020204" pitchFamily="34" charset="0"/>
            <a:cs typeface="Arial" panose="020B0604020202020204" pitchFamily="34" charset="0"/>
          </a:endParaRPr>
        </a:p>
      </dsp:txBody>
      <dsp:txXfrm>
        <a:off x="2255521" y="3324972"/>
        <a:ext cx="1543612" cy="748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090198"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833922" y="648084"/>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lvl="0" algn="l" defTabSz="1066800">
            <a:lnSpc>
              <a:spcPct val="90000"/>
            </a:lnSpc>
            <a:spcBef>
              <a:spcPct val="0"/>
            </a:spcBef>
            <a:spcAft>
              <a:spcPts val="0"/>
            </a:spcAft>
          </a:pPr>
          <a:r>
            <a:rPr lang="de-DE" sz="2400" b="1" kern="1200" noProof="0" dirty="0" smtClean="0">
              <a:latin typeface="Arial" panose="020B0604020202020204" pitchFamily="34" charset="0"/>
              <a:cs typeface="Arial" panose="020B0604020202020204" pitchFamily="34" charset="0"/>
            </a:rPr>
            <a:t>Transportprozesse</a:t>
          </a:r>
          <a:endParaRPr lang="de-DE" sz="1600" b="0" kern="1200" noProof="0" dirty="0" smtClean="0">
            <a:latin typeface="Arial" panose="020B0604020202020204" pitchFamily="34" charset="0"/>
            <a:cs typeface="Arial" panose="020B0604020202020204" pitchFamily="34" charset="0"/>
          </a:endParaRPr>
        </a:p>
      </dsp:txBody>
      <dsp:txXfrm>
        <a:off x="833922" y="648084"/>
        <a:ext cx="5622867" cy="1295988"/>
      </dsp:txXfrm>
    </dsp:sp>
    <dsp:sp modelId="{C2A52F33-F895-4B2F-BC4C-05306D79D5F7}">
      <dsp:nvSpPr>
        <dsp:cNvPr id="0" name=""/>
        <dsp:cNvSpPr/>
      </dsp:nvSpPr>
      <dsp:spPr>
        <a:xfrm>
          <a:off x="23930" y="486086"/>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695A9E-DEC4-4017-93F1-AEB447FFD3DE}">
      <dsp:nvSpPr>
        <dsp:cNvPr id="0" name=""/>
        <dsp:cNvSpPr/>
      </dsp:nvSpPr>
      <dsp:spPr>
        <a:xfrm>
          <a:off x="833922" y="2592430"/>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t" anchorCtr="0">
          <a:noAutofit/>
        </a:bodyPr>
        <a:lstStyle/>
        <a:p>
          <a:pPr lvl="0" algn="l" defTabSz="1066800">
            <a:lnSpc>
              <a:spcPct val="90000"/>
            </a:lnSpc>
            <a:spcBef>
              <a:spcPct val="0"/>
            </a:spcBef>
            <a:spcAft>
              <a:spcPct val="35000"/>
            </a:spcAft>
          </a:pPr>
          <a:r>
            <a:rPr lang="de-DE" sz="2400" b="1" kern="1200" noProof="0" dirty="0" smtClean="0">
              <a:latin typeface="Arial" panose="020B0604020202020204" pitchFamily="34" charset="0"/>
              <a:cs typeface="Arial" panose="020B0604020202020204" pitchFamily="34" charset="0"/>
            </a:rPr>
            <a:t>Kombinierter Verkehr (KV)</a:t>
          </a:r>
          <a:endParaRPr lang="de-DE" sz="1600" b="0" kern="1200" noProof="0" dirty="0" smtClean="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de-DE" sz="2400" b="1" kern="1200" noProof="0" dirty="0" smtClean="0">
              <a:latin typeface="Arial" panose="020B0604020202020204" pitchFamily="34" charset="0"/>
              <a:cs typeface="Arial" panose="020B0604020202020204" pitchFamily="34" charset="0"/>
            </a:rPr>
            <a:t>Unbegleiteter KV (UKV)</a:t>
          </a:r>
        </a:p>
        <a:p>
          <a:pPr marL="228600" lvl="1" indent="-228600" algn="l" defTabSz="1066800">
            <a:lnSpc>
              <a:spcPct val="90000"/>
            </a:lnSpc>
            <a:spcBef>
              <a:spcPct val="0"/>
            </a:spcBef>
            <a:spcAft>
              <a:spcPct val="15000"/>
            </a:spcAft>
            <a:buChar char="••"/>
          </a:pPr>
          <a:r>
            <a:rPr lang="de-DE" sz="2400" b="1" kern="1200" noProof="0" dirty="0" smtClean="0">
              <a:latin typeface="Arial" panose="020B0604020202020204" pitchFamily="34" charset="0"/>
              <a:cs typeface="Arial" panose="020B0604020202020204" pitchFamily="34" charset="0"/>
            </a:rPr>
            <a:t>Begleiteter KV</a:t>
          </a:r>
        </a:p>
      </dsp:txBody>
      <dsp:txXfrm>
        <a:off x="833922" y="2592430"/>
        <a:ext cx="5622867" cy="1295988"/>
      </dsp:txXfrm>
    </dsp:sp>
    <dsp:sp modelId="{E248D709-53F8-47FC-B31D-98711ACBF6C0}">
      <dsp:nvSpPr>
        <dsp:cNvPr id="0" name=""/>
        <dsp:cNvSpPr/>
      </dsp:nvSpPr>
      <dsp:spPr>
        <a:xfrm>
          <a:off x="23930" y="2430432"/>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286937-7D3D-4C2B-97B7-6534197FCA33}" type="datetimeFigureOut">
              <a:rPr lang="de-AT" smtClean="0"/>
              <a:t>12.02.2017</a:t>
            </a:fld>
            <a:endParaRPr lang="de-AT"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E59F4-E9BF-48A2-9FD8-B661C1D80BC9}" type="slidenum">
              <a:rPr lang="de-AT" smtClean="0"/>
              <a:t>‹Nr.›</a:t>
            </a:fld>
            <a:endParaRPr lang="de-AT" dirty="0"/>
          </a:p>
        </p:txBody>
      </p:sp>
    </p:spTree>
    <p:extLst>
      <p:ext uri="{BB962C8B-B14F-4D97-AF65-F5344CB8AC3E}">
        <p14:creationId xmlns:p14="http://schemas.microsoft.com/office/powerpoint/2010/main" val="22136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3BCBD-4161-489E-85B0-276E88E0F5F7}" type="datetimeFigureOut">
              <a:rPr lang="de-AT" smtClean="0"/>
              <a:t>12.02.2017</a:t>
            </a:fld>
            <a:endParaRPr lang="de-AT"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937D2-6117-4881-B88D-D373CF5AE833}" type="slidenum">
              <a:rPr lang="de-AT" smtClean="0"/>
              <a:t>‹Nr.›</a:t>
            </a:fld>
            <a:endParaRPr lang="de-AT" dirty="0"/>
          </a:p>
        </p:txBody>
      </p:sp>
    </p:spTree>
    <p:extLst>
      <p:ext uri="{BB962C8B-B14F-4D97-AF65-F5344CB8AC3E}">
        <p14:creationId xmlns:p14="http://schemas.microsoft.com/office/powerpoint/2010/main" val="427518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Video:</a:t>
            </a:r>
            <a:r>
              <a:rPr lang="de-DE" baseline="0" dirty="0" smtClean="0"/>
              <a:t> </a:t>
            </a:r>
            <a:r>
              <a:rPr lang="de-DE" b="1" dirty="0" smtClean="0"/>
              <a:t>ROLA Trailer </a:t>
            </a:r>
            <a:r>
              <a:rPr lang="de-DE" b="1" dirty="0" err="1" smtClean="0"/>
              <a:t>Ökombi</a:t>
            </a:r>
            <a:r>
              <a:rPr lang="de-DE" b="1" dirty="0" smtClean="0"/>
              <a:t> rollende Landstraße Brenner </a:t>
            </a:r>
            <a:r>
              <a:rPr lang="de-DE" baseline="0" dirty="0" smtClean="0"/>
              <a:t>https://www.youtube.com/watch?v=cElzfwNNM_4 </a:t>
            </a:r>
            <a:endParaRPr lang="de-DE" dirty="0" smtClean="0"/>
          </a:p>
          <a:p>
            <a:endParaRPr lang="de-DE" dirty="0" smtClean="0"/>
          </a:p>
          <a:p>
            <a:r>
              <a:rPr lang="de-DE" dirty="0" smtClean="0"/>
              <a:t>Bildquelle: </a:t>
            </a:r>
            <a:r>
              <a:rPr lang="de-DE" dirty="0" err="1" smtClean="0"/>
              <a:t>Rola</a:t>
            </a:r>
            <a:r>
              <a:rPr lang="de-DE" dirty="0" smtClean="0"/>
              <a:t> (2016), online</a:t>
            </a:r>
            <a:endParaRPr lang="de-DE" dirty="0"/>
          </a:p>
        </p:txBody>
      </p:sp>
      <p:sp>
        <p:nvSpPr>
          <p:cNvPr id="4" name="Foliennummernplatzhalter 3"/>
          <p:cNvSpPr>
            <a:spLocks noGrp="1"/>
          </p:cNvSpPr>
          <p:nvPr>
            <p:ph type="sldNum" sz="quarter" idx="10"/>
          </p:nvPr>
        </p:nvSpPr>
        <p:spPr/>
        <p:txBody>
          <a:bodyPr/>
          <a:lstStyle/>
          <a:p>
            <a:fld id="{CA9937D2-6117-4881-B88D-D373CF5AE833}" type="slidenum">
              <a:rPr lang="de-AT" smtClean="0"/>
              <a:t>3</a:t>
            </a:fld>
            <a:endParaRPr lang="de-AT" dirty="0"/>
          </a:p>
        </p:txBody>
      </p:sp>
    </p:spTree>
    <p:extLst>
      <p:ext uri="{BB962C8B-B14F-4D97-AF65-F5344CB8AC3E}">
        <p14:creationId xmlns:p14="http://schemas.microsoft.com/office/powerpoint/2010/main" val="18927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latin typeface="Arial" panose="020B0604020202020204" pitchFamily="34" charset="0"/>
                <a:cs typeface="Arial" panose="020B0604020202020204" pitchFamily="34" charset="0"/>
              </a:rPr>
              <a:t>Der Container erlangte erstmals Anfang der 1950er Jahre Bedeutung. Der amerikanische</a:t>
            </a:r>
            <a:r>
              <a:rPr lang="de-AT" baseline="0" dirty="0" smtClean="0">
                <a:latin typeface="Arial" panose="020B0604020202020204" pitchFamily="34" charset="0"/>
                <a:cs typeface="Arial" panose="020B0604020202020204" pitchFamily="34" charset="0"/>
              </a:rPr>
              <a:t> Ursprung spiegelt sich bei heute in den Maßangaben in Fuß ( ´ ) wider. Vorteile des Containers sind dessen Normung, Robustheit und daraus folgend Stapelbarkeit. Der primäre Nachteil ist die mangelnde Kompatibilität mit den Europaletten, jedoch auch, dass der Container nur am Boden abgestellt werden kann und damit oft schwierig zu </a:t>
            </a:r>
            <a:r>
              <a:rPr lang="de-AT" baseline="0" dirty="0" err="1" smtClean="0">
                <a:latin typeface="Arial" panose="020B0604020202020204" pitchFamily="34" charset="0"/>
                <a:cs typeface="Arial" panose="020B0604020202020204" pitchFamily="34" charset="0"/>
              </a:rPr>
              <a:t>be</a:t>
            </a:r>
            <a:r>
              <a:rPr lang="de-AT" baseline="0" dirty="0" smtClean="0">
                <a:latin typeface="Arial" panose="020B0604020202020204" pitchFamily="34" charset="0"/>
                <a:cs typeface="Arial" panose="020B0604020202020204" pitchFamily="34" charset="0"/>
              </a:rPr>
              <a:t>- oder entladen ist.</a:t>
            </a:r>
          </a:p>
          <a:p>
            <a:r>
              <a:rPr lang="de-AT" baseline="0" dirty="0" smtClean="0">
                <a:latin typeface="Arial" panose="020B0604020202020204" pitchFamily="34" charset="0"/>
                <a:cs typeface="Arial" panose="020B0604020202020204" pitchFamily="34" charset="0"/>
              </a:rPr>
              <a:t>Der Container nach ISO-Norma (International Standardisation Organisation) ist die bekannteste Ladeeinheit, wobei der weitaus überwiegende Anteil der Container eine Länge von 20 oder 40 Fuß aufweisen. Ihre Abmessungen sind primär an Seeschiffen orientiert.</a:t>
            </a:r>
          </a:p>
          <a:p>
            <a:r>
              <a:rPr lang="de-AT" dirty="0" smtClean="0">
                <a:latin typeface="Arial" panose="020B0604020202020204" pitchFamily="34" charset="0"/>
                <a:cs typeface="Arial" panose="020B0604020202020204" pitchFamily="34" charset="0"/>
              </a:rPr>
              <a:t>Die Innenabmessungen der ISO-Container lassen keine optimale Laderaumnutzung</a:t>
            </a:r>
            <a:r>
              <a:rPr lang="de-AT" baseline="0" dirty="0" smtClean="0">
                <a:latin typeface="Arial" panose="020B0604020202020204" pitchFamily="34" charset="0"/>
                <a:cs typeface="Arial" panose="020B0604020202020204" pitchFamily="34" charset="0"/>
              </a:rPr>
              <a:t> mit den in Europa weit verbreiteten Europaletten zu (Ausnutzung der Innenfläche bei 20 Fuß Container: 78%, bei 40 Fuß Container: 85%).</a:t>
            </a:r>
          </a:p>
          <a:p>
            <a:r>
              <a:rPr lang="de-AT" dirty="0" smtClean="0"/>
              <a:t>Ein Binnencontainer (nach UIC-Norm)</a:t>
            </a:r>
            <a:r>
              <a:rPr lang="de-AT" baseline="0" dirty="0" smtClean="0"/>
              <a:t> ist ein Container, welche an europäische Maße angepasst wurde. Sie entsprechen mit einer Breite von bis zu 2,55 Meter der maximal zulässigen Breite von Straßenfahrzeugen und dem Lichtraumprofil der Eisenbahnen. Somit passen Sie sich besser den Gegebenheiten der europäischen Infrastruktur an und sind für die Verladung von Europaletten wesentlich besser geeignet als die Seecontainer mit ihrer Innenbreite von 2.420 bis 2.440 Millimeter.</a:t>
            </a:r>
          </a:p>
          <a:p>
            <a:r>
              <a:rPr lang="de-AT" baseline="0" dirty="0" smtClean="0">
                <a:latin typeface="Arial" panose="020B0604020202020204" pitchFamily="34" charset="0"/>
                <a:cs typeface="Arial" panose="020B0604020202020204" pitchFamily="34" charset="0"/>
              </a:rPr>
              <a:t>Vgl. </a:t>
            </a:r>
            <a:r>
              <a:rPr lang="de-AT" baseline="0" dirty="0" err="1" smtClean="0">
                <a:latin typeface="Arial" panose="020B0604020202020204" pitchFamily="34" charset="0"/>
                <a:cs typeface="Arial" panose="020B0604020202020204" pitchFamily="34" charset="0"/>
              </a:rPr>
              <a:t>Gronalt</a:t>
            </a:r>
            <a:r>
              <a:rPr lang="de-AT" baseline="0" dirty="0" smtClean="0">
                <a:latin typeface="Arial" panose="020B0604020202020204" pitchFamily="34" charset="0"/>
                <a:cs typeface="Arial" panose="020B0604020202020204" pitchFamily="34" charset="0"/>
              </a:rPr>
              <a:t> et al (2010), S. 51ff.</a:t>
            </a:r>
          </a:p>
          <a:p>
            <a:endParaRPr lang="de-AT"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smtClean="0">
                <a:latin typeface="Arial" panose="020B0604020202020204" pitchFamily="34" charset="0"/>
                <a:cs typeface="Arial" panose="020B0604020202020204" pitchFamily="34" charset="0"/>
              </a:rPr>
              <a:t>Quelle </a:t>
            </a:r>
            <a:r>
              <a:rPr lang="de-AT" baseline="0" dirty="0" smtClean="0">
                <a:latin typeface="Arial" panose="020B0604020202020204" pitchFamily="34" charset="0"/>
                <a:cs typeface="Arial" panose="020B0604020202020204" pitchFamily="34" charset="0"/>
              </a:rPr>
              <a:t>Maße</a:t>
            </a:r>
            <a:r>
              <a:rPr lang="de-AT" baseline="0" dirty="0" smtClean="0">
                <a:latin typeface="Arial" panose="020B0604020202020204" pitchFamily="34" charset="0"/>
                <a:cs typeface="Arial" panose="020B0604020202020204" pitchFamily="34" charset="0"/>
              </a:rPr>
              <a:t>: </a:t>
            </a:r>
            <a:r>
              <a:rPr lang="de-AT" dirty="0" err="1" smtClean="0"/>
              <a:t>Shippingcontainers</a:t>
            </a:r>
            <a:r>
              <a:rPr lang="de-AT" dirty="0" smtClean="0"/>
              <a:t> (2017), online.</a:t>
            </a:r>
            <a:endParaRPr lang="de-AT" baseline="0" dirty="0" smtClean="0">
              <a:latin typeface="Arial" panose="020B0604020202020204" pitchFamily="34" charset="0"/>
              <a:cs typeface="Arial" panose="020B0604020202020204" pitchFamily="34" charset="0"/>
            </a:endParaRPr>
          </a:p>
          <a:p>
            <a:r>
              <a:rPr lang="de-AT" baseline="0" dirty="0" smtClean="0">
                <a:latin typeface="Arial" panose="020B0604020202020204" pitchFamily="34" charset="0"/>
                <a:cs typeface="Arial" panose="020B0604020202020204" pitchFamily="34" charset="0"/>
              </a:rPr>
              <a:t>Bildquelle: </a:t>
            </a:r>
            <a:r>
              <a:rPr lang="de-AT" baseline="0" dirty="0" err="1" smtClean="0">
                <a:latin typeface="Arial" panose="020B0604020202020204" pitchFamily="34" charset="0"/>
                <a:cs typeface="Arial" panose="020B0604020202020204" pitchFamily="34" charset="0"/>
              </a:rPr>
              <a:t>Carucontainers</a:t>
            </a:r>
            <a:r>
              <a:rPr lang="de-AT" baseline="0" dirty="0" smtClean="0">
                <a:latin typeface="Arial" panose="020B0604020202020204" pitchFamily="34" charset="0"/>
                <a:cs typeface="Arial" panose="020B0604020202020204" pitchFamily="34" charset="0"/>
              </a:rPr>
              <a:t> (2017), online.</a:t>
            </a:r>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12</a:t>
            </a:fld>
            <a:endParaRPr lang="de-AT" dirty="0"/>
          </a:p>
        </p:txBody>
      </p:sp>
    </p:spTree>
    <p:extLst>
      <p:ext uri="{BB962C8B-B14F-4D97-AF65-F5344CB8AC3E}">
        <p14:creationId xmlns:p14="http://schemas.microsoft.com/office/powerpoint/2010/main" val="287483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smtClean="0"/>
              <a:t>Flat</a:t>
            </a:r>
            <a:r>
              <a:rPr lang="de-AT" b="1" baseline="0" dirty="0" smtClean="0"/>
              <a:t> Container </a:t>
            </a:r>
            <a:r>
              <a:rPr lang="de-AT" baseline="0" dirty="0" smtClean="0"/>
              <a:t>sind Container für besonders schwere Güter. Es gibt diese in einer Vielzahl von Ausführungen, z.B. mit fixen oder umklappbaren Stirnwänden, mit unterschiedlich hohen Böden, etc.</a:t>
            </a:r>
          </a:p>
          <a:p>
            <a:r>
              <a:rPr lang="de-AT" b="1" dirty="0" smtClean="0"/>
              <a:t>Open Top Container </a:t>
            </a:r>
            <a:r>
              <a:rPr lang="de-AT" dirty="0" smtClean="0"/>
              <a:t>sind Container, welche oben offen sind und damit für die Beförderung von witterungsunempfindlichen Waren geeignet</a:t>
            </a:r>
            <a:r>
              <a:rPr lang="de-AT" baseline="0" dirty="0" smtClean="0"/>
              <a:t> sind. Sie können mit Netzen oder Planen abgedeckt werden.</a:t>
            </a:r>
          </a:p>
          <a:p>
            <a:r>
              <a:rPr lang="de-AT" b="1" dirty="0" smtClean="0"/>
              <a:t>High Cube Container </a:t>
            </a:r>
            <a:r>
              <a:rPr lang="de-AT" dirty="0" smtClean="0"/>
              <a:t>sind für spezifisch</a:t>
            </a:r>
            <a:r>
              <a:rPr lang="de-AT" baseline="0" dirty="0" smtClean="0"/>
              <a:t> leichte, jedoch voluminöse Güter geeignet, da diese vom Aufbau den Standard-Containern entsprechen, jedoch höher konstruiert werden.</a:t>
            </a:r>
          </a:p>
          <a:p>
            <a:r>
              <a:rPr lang="de-AT" b="1" baseline="0" dirty="0" smtClean="0"/>
              <a:t>Kühlcontainer</a:t>
            </a:r>
            <a:r>
              <a:rPr lang="de-AT" baseline="0" dirty="0" smtClean="0"/>
              <a:t> („</a:t>
            </a:r>
            <a:r>
              <a:rPr lang="de-AT" baseline="0" dirty="0" err="1" smtClean="0"/>
              <a:t>Reefer</a:t>
            </a:r>
            <a:r>
              <a:rPr lang="de-AT" baseline="0" dirty="0" smtClean="0"/>
              <a:t>“) sind mit einem eigenen Elektroaggregat ausgestattet. Somit ist der Transport von temperaturgeführten Waren möglich.</a:t>
            </a:r>
          </a:p>
          <a:p>
            <a:r>
              <a:rPr lang="de-AT" baseline="0" dirty="0" smtClean="0"/>
              <a:t>Vgl. </a:t>
            </a:r>
            <a:r>
              <a:rPr lang="de-AT" baseline="0" dirty="0" err="1" smtClean="0"/>
              <a:t>Gronalt</a:t>
            </a:r>
            <a:r>
              <a:rPr lang="de-AT" baseline="0" dirty="0" smtClean="0"/>
              <a:t> et al (2010), S. 53ff.</a:t>
            </a:r>
            <a:endParaRPr lang="de-AT" dirty="0" smtClean="0"/>
          </a:p>
          <a:p>
            <a:endParaRPr lang="de-AT" dirty="0" smtClean="0"/>
          </a:p>
          <a:p>
            <a:r>
              <a:rPr lang="de-AT" dirty="0" smtClean="0"/>
              <a:t>Quelle Bilder: </a:t>
            </a:r>
            <a:r>
              <a:rPr lang="de-AT" dirty="0" err="1" smtClean="0"/>
              <a:t>Shippingcontainers</a:t>
            </a:r>
            <a:r>
              <a:rPr lang="de-AT" dirty="0" smtClean="0"/>
              <a:t> (2017), online.</a:t>
            </a:r>
          </a:p>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13</a:t>
            </a:fld>
            <a:endParaRPr lang="de-AT" dirty="0"/>
          </a:p>
        </p:txBody>
      </p:sp>
    </p:spTree>
    <p:extLst>
      <p:ext uri="{BB962C8B-B14F-4D97-AF65-F5344CB8AC3E}">
        <p14:creationId xmlns:p14="http://schemas.microsoft.com/office/powerpoint/2010/main" val="393133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smtClean="0"/>
              <a:t>Ein </a:t>
            </a:r>
            <a:r>
              <a:rPr lang="de-AT" baseline="0" dirty="0" smtClean="0"/>
              <a:t>Wechselbehälter ist ein austauschbarer Ladungsträger, welcher sich vom Trägerfahrzeug, z.B. LKW, trennen lässt. Deren Entwicklung wurde vom europäischen Straßengüterverkehrsgewerbe beeinflusst. Daher sind Europaletten in der Regel voll einsatzfähig</a:t>
            </a:r>
            <a:r>
              <a:rPr lang="de-AT"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Andere Bezeichnungen für Wechselbehälter</a:t>
            </a:r>
            <a:r>
              <a:rPr lang="de-AT" baseline="0" dirty="0" smtClean="0"/>
              <a:t> sind: Wechselbrücke, Wechselkoffer, Wechselaufbau (WAB)</a:t>
            </a:r>
            <a:endParaRPr lang="de-AT" baseline="0" dirty="0" smtClean="0"/>
          </a:p>
          <a:p>
            <a:r>
              <a:rPr lang="de-AT" baseline="0" dirty="0" smtClean="0"/>
              <a:t>Grundsätzlich kann man zwischen „Kofferaufbauten“ (aus Holz oder Metall) und </a:t>
            </a:r>
            <a:r>
              <a:rPr lang="de-AT" baseline="0" dirty="0" err="1" smtClean="0"/>
              <a:t>Planenaufbauten</a:t>
            </a:r>
            <a:r>
              <a:rPr lang="de-AT" baseline="0" dirty="0" smtClean="0"/>
              <a:t> unterscheiden, wobei die Planen meist durch so genannte „Spriegel“ aus Holz oder Leichtmetall in Form gehalten werden.</a:t>
            </a:r>
          </a:p>
          <a:p>
            <a:r>
              <a:rPr lang="de-AT" dirty="0" smtClean="0"/>
              <a:t>Für die Nutzung im kombinierten Verkehr muss der Wechselbehälter mit Einrichtungen ausgerüstet sein, die einen Umschlag auf die Bahn ermöglichen. Dies geschieht durch Greifkanten, die sich an der Unterseite des Wechselaufbaus befinden. Kräne an den Containerterminals besitzen dafür spezielle Greifarme, mit denen die Wechselaufbauten seitlich umfasst und angehoben werden können.</a:t>
            </a:r>
          </a:p>
          <a:p>
            <a:r>
              <a:rPr lang="de-AT" dirty="0" smtClean="0"/>
              <a:t>Wechselbehälter können im Überseeverkehr nicht eingesetzt werden, da sie weder zentral genormt noch</a:t>
            </a:r>
            <a:r>
              <a:rPr lang="de-AT" baseline="0" dirty="0" smtClean="0"/>
              <a:t> registriert sind. Sie sind nur selten stapelbar und weisen auch nicht die geforderte Festigkeit für die Verwindungskräfte während des Seetransports auf. Hingegen sind sie meistens mit Stellfüssen ausgestattet, so dass sie auf Rampenhöhe hinterstellt und dadurch leichter als ISO-Container zu </a:t>
            </a:r>
            <a:r>
              <a:rPr lang="de-AT" baseline="0" dirty="0" err="1" smtClean="0"/>
              <a:t>be</a:t>
            </a:r>
            <a:r>
              <a:rPr lang="de-AT" baseline="0" dirty="0" smtClean="0"/>
              <a:t>- und entladen sind.</a:t>
            </a:r>
          </a:p>
          <a:p>
            <a:r>
              <a:rPr lang="de-AT" baseline="0" dirty="0" smtClean="0"/>
              <a:t>Vgl. </a:t>
            </a:r>
            <a:r>
              <a:rPr lang="de-AT" baseline="0" dirty="0" err="1" smtClean="0"/>
              <a:t>Gronalt</a:t>
            </a:r>
            <a:r>
              <a:rPr lang="de-AT" baseline="0" dirty="0" smtClean="0"/>
              <a:t> et al (2010), S. 56</a:t>
            </a:r>
          </a:p>
          <a:p>
            <a:endParaRPr lang="de-AT" baseline="0" dirty="0" smtClean="0"/>
          </a:p>
          <a:p>
            <a:r>
              <a:rPr lang="de-AT" baseline="0" dirty="0" smtClean="0"/>
              <a:t>Quellen Abbildungen: </a:t>
            </a:r>
            <a:r>
              <a:rPr lang="de-AT" baseline="0" dirty="0" err="1" smtClean="0"/>
              <a:t>Conzept</a:t>
            </a:r>
            <a:r>
              <a:rPr lang="de-AT" baseline="0" dirty="0" smtClean="0"/>
              <a:t> (2017), online; </a:t>
            </a:r>
          </a:p>
          <a:p>
            <a:endParaRPr lang="de-AT" baseline="0" dirty="0" smtClean="0"/>
          </a:p>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14</a:t>
            </a:fld>
            <a:endParaRPr lang="de-AT" dirty="0"/>
          </a:p>
        </p:txBody>
      </p:sp>
    </p:spTree>
    <p:extLst>
      <p:ext uri="{BB962C8B-B14F-4D97-AF65-F5344CB8AC3E}">
        <p14:creationId xmlns:p14="http://schemas.microsoft.com/office/powerpoint/2010/main" val="738566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Sattelanhänger, oder Sattelauflieger, sind besondere LKW-Anhänger, die nicht mit Deichsel am Zugfahrzeug</a:t>
            </a:r>
            <a:r>
              <a:rPr lang="de-AT" baseline="0" dirty="0" smtClean="0"/>
              <a:t> angehängt werden, sondern mittels „Königszapfen“ in eine Vertiefung des Chassis des LKW-Zugfahrzeuges eingehängt werden.</a:t>
            </a:r>
          </a:p>
          <a:p>
            <a:r>
              <a:rPr lang="de-AT" baseline="0" dirty="0" smtClean="0"/>
              <a:t>Kranbare Sattelauflieger sind sowohl im begleiteten als auch im unbegleiteten kombinierten Verkehr einsetzbar, nicht kranbare mit einigen Ausnahmen nur im begleiteten kombinierten Verkehr (Rollende Landstraße).</a:t>
            </a:r>
          </a:p>
          <a:p>
            <a:r>
              <a:rPr lang="de-AT" baseline="0" dirty="0" smtClean="0"/>
              <a:t>Vgl. </a:t>
            </a:r>
            <a:r>
              <a:rPr lang="de-AT" baseline="0" dirty="0" err="1" smtClean="0"/>
              <a:t>Gronalt</a:t>
            </a:r>
            <a:r>
              <a:rPr lang="de-AT" baseline="0" dirty="0" smtClean="0"/>
              <a:t> et al (2010), S. 58 ff.</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15</a:t>
            </a:fld>
            <a:endParaRPr lang="de-AT" dirty="0"/>
          </a:p>
        </p:txBody>
      </p:sp>
    </p:spTree>
    <p:extLst>
      <p:ext uri="{BB962C8B-B14F-4D97-AF65-F5344CB8AC3E}">
        <p14:creationId xmlns:p14="http://schemas.microsoft.com/office/powerpoint/2010/main" val="380606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Im begleiteten KV werden LKW mit Anhänger bzw. Sattelkraftfahrzeuge</a:t>
            </a:r>
            <a:r>
              <a:rPr lang="de-AT" baseline="0" dirty="0" smtClean="0"/>
              <a:t> (Sattelzugfahrzeug und Sattelanhänger) an den dafür vorgesehenen Terminals im Schienenverkehr vorwiegend auf Niederflurwagen verladen. Auch ein begleiteter kombinierter Verkehr Straße - Schiff ist unter Umständen möglich, wenngleich ein kombinierter Verkehr Straße – Schiff zumeist unbegleitet abgewickelt wird.</a:t>
            </a:r>
          </a:p>
          <a:p>
            <a:r>
              <a:rPr lang="de-AT" baseline="0" dirty="0" smtClean="0"/>
              <a:t>Vgl. </a:t>
            </a:r>
            <a:r>
              <a:rPr lang="de-AT" baseline="0" dirty="0" err="1" smtClean="0"/>
              <a:t>Gronalt</a:t>
            </a:r>
            <a:r>
              <a:rPr lang="de-AT" baseline="0" dirty="0" smtClean="0"/>
              <a:t> et al (2010), S. 22</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16</a:t>
            </a:fld>
            <a:endParaRPr lang="de-AT" dirty="0"/>
          </a:p>
        </p:txBody>
      </p:sp>
    </p:spTree>
    <p:extLst>
      <p:ext uri="{BB962C8B-B14F-4D97-AF65-F5344CB8AC3E}">
        <p14:creationId xmlns:p14="http://schemas.microsoft.com/office/powerpoint/2010/main" val="829250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Wird ein </a:t>
            </a:r>
            <a:r>
              <a:rPr lang="de-AT" dirty="0" smtClean="0"/>
              <a:t>LKW komplett mit Zugmaschine und Auflieger bzw. Anhänger auf der Schiene befördert (</a:t>
            </a:r>
            <a:r>
              <a:rPr lang="de-AT" dirty="0" smtClean="0"/>
              <a:t>auf Niederflur- oder Taschenwagen)</a:t>
            </a:r>
            <a:r>
              <a:rPr lang="de-AT" baseline="0" dirty="0" smtClean="0"/>
              <a:t> und der/die LKW-</a:t>
            </a:r>
            <a:r>
              <a:rPr lang="de-AT" baseline="0" dirty="0" err="1" smtClean="0"/>
              <a:t>FahrerIn</a:t>
            </a:r>
            <a:r>
              <a:rPr lang="de-AT" baseline="0" dirty="0" smtClean="0"/>
              <a:t> fährt im Bahn-Liegewagen mit, spricht man von der „Rollenden Landstraße“. Bei allen </a:t>
            </a:r>
            <a:r>
              <a:rPr lang="de-AT" baseline="0" dirty="0" smtClean="0"/>
              <a:t>anderen </a:t>
            </a:r>
            <a:r>
              <a:rPr lang="de-AT" baseline="0" dirty="0" smtClean="0"/>
              <a:t>KV-Transporten erfolgt der Transport auf der Schiene ohne personelle Begleitung.</a:t>
            </a:r>
          </a:p>
          <a:p>
            <a:r>
              <a:rPr lang="de-AT" baseline="0" dirty="0" smtClean="0"/>
              <a:t>Beurteilt man die Effizienz des KV, ist unter anderem auf das Verhältnis von Nutzlast und </a:t>
            </a:r>
            <a:r>
              <a:rPr lang="de-AT" baseline="0" dirty="0" err="1" smtClean="0"/>
              <a:t>Totlast</a:t>
            </a:r>
            <a:r>
              <a:rPr lang="de-AT" baseline="0" dirty="0" smtClean="0"/>
              <a:t> zu achten. Während bspw. Bei der ROLA das Gewicht von Zugmaschine und Auflieger im Verhältnis zum transportierten Gütergewicht sehr hoch ist, liegt dieses Verhältnis bei Wechselbehältern relativ günstig.</a:t>
            </a:r>
          </a:p>
          <a:p>
            <a:r>
              <a:rPr lang="de-AT" baseline="0" dirty="0" smtClean="0"/>
              <a:t>Vgl. Becker (2014), S. 14</a:t>
            </a:r>
          </a:p>
          <a:p>
            <a:endParaRPr lang="de-AT" baseline="0" dirty="0" smtClean="0"/>
          </a:p>
          <a:p>
            <a:r>
              <a:rPr lang="de-AT" baseline="0" dirty="0" smtClean="0"/>
              <a:t>Vorteile der ROLA:</a:t>
            </a:r>
          </a:p>
          <a:p>
            <a:pPr marL="171450" indent="-171450">
              <a:buFont typeface="Arial" panose="020B0604020202020204" pitchFamily="34" charset="0"/>
              <a:buChar char="•"/>
            </a:pPr>
            <a:r>
              <a:rPr lang="de-AT" baseline="0" dirty="0" smtClean="0"/>
              <a:t>Reduktion von Treibstoff und Betriebskilometern</a:t>
            </a:r>
          </a:p>
          <a:p>
            <a:pPr marL="171450" indent="-171450">
              <a:buFont typeface="Arial" panose="020B0604020202020204" pitchFamily="34" charset="0"/>
              <a:buChar char="•"/>
            </a:pPr>
            <a:r>
              <a:rPr lang="de-AT" baseline="0" dirty="0" smtClean="0"/>
              <a:t>Kraftfahrzeugsteuerrückerstattung und Ersparnis von Maut und Sondermaut</a:t>
            </a:r>
          </a:p>
          <a:p>
            <a:pPr marL="171450" indent="-171450">
              <a:buFont typeface="Arial" panose="020B0604020202020204" pitchFamily="34" charset="0"/>
              <a:buChar char="•"/>
            </a:pPr>
            <a:r>
              <a:rPr lang="de-AT" baseline="0" dirty="0" smtClean="0"/>
              <a:t>Umgehung von Nachtfahrverboten und Geschwindigkeitsbeschränkungen auf 60 km/h in der Nacht</a:t>
            </a:r>
          </a:p>
          <a:p>
            <a:pPr marL="171450" indent="-171450">
              <a:buFont typeface="Arial" panose="020B0604020202020204" pitchFamily="34" charset="0"/>
              <a:buChar char="•"/>
            </a:pPr>
            <a:r>
              <a:rPr lang="de-AT" baseline="0" dirty="0" smtClean="0"/>
              <a:t>Einhaltung der Fahrerruhezeiten ohne Transportunterbrechung</a:t>
            </a:r>
          </a:p>
          <a:p>
            <a:pPr marL="171450" indent="-171450">
              <a:buFont typeface="Arial" panose="020B0604020202020204" pitchFamily="34" charset="0"/>
              <a:buChar char="•"/>
            </a:pPr>
            <a:r>
              <a:rPr lang="de-AT" baseline="0" dirty="0" smtClean="0"/>
              <a:t>Vermeidung von Stauwartezeiten</a:t>
            </a:r>
          </a:p>
          <a:p>
            <a:pPr marL="171450" indent="-171450">
              <a:buFont typeface="Arial" panose="020B0604020202020204" pitchFamily="34" charset="0"/>
              <a:buChar char="•"/>
            </a:pPr>
            <a:r>
              <a:rPr lang="de-AT" baseline="0" dirty="0" smtClean="0"/>
              <a:t>Positives Image in der Öffentlichkeit durch Entlastung der Umwelt</a:t>
            </a:r>
          </a:p>
          <a:p>
            <a:pPr marL="0" indent="0">
              <a:buFont typeface="Arial" panose="020B0604020202020204" pitchFamily="34" charset="0"/>
              <a:buNone/>
            </a:pPr>
            <a:r>
              <a:rPr lang="de-AT" baseline="0" dirty="0" smtClean="0"/>
              <a:t>Vgl. </a:t>
            </a:r>
            <a:r>
              <a:rPr lang="de-AT" baseline="0" dirty="0" err="1" smtClean="0"/>
              <a:t>Rail</a:t>
            </a:r>
            <a:r>
              <a:rPr lang="de-AT" baseline="0" dirty="0" smtClean="0"/>
              <a:t> Cargo (2017b), online.</a:t>
            </a:r>
          </a:p>
          <a:p>
            <a:endParaRPr lang="de-AT" dirty="0" smtClean="0"/>
          </a:p>
          <a:p>
            <a:r>
              <a:rPr lang="de-AT" dirty="0" smtClean="0"/>
              <a:t>Bildquelle: </a:t>
            </a:r>
            <a:r>
              <a:rPr lang="de-AT" dirty="0" err="1" smtClean="0"/>
              <a:t>Rail</a:t>
            </a:r>
            <a:r>
              <a:rPr lang="de-AT" dirty="0" smtClean="0"/>
              <a:t> Cargo (2017a), online;</a:t>
            </a:r>
            <a:r>
              <a:rPr lang="de-AT" baseline="0" dirty="0" smtClean="0"/>
              <a:t> </a:t>
            </a:r>
            <a:r>
              <a:rPr lang="de-AT" baseline="0" dirty="0" err="1" smtClean="0"/>
              <a:t>Rola</a:t>
            </a:r>
            <a:r>
              <a:rPr lang="de-AT" baseline="0" dirty="0" smtClean="0"/>
              <a:t> (2016), online, </a:t>
            </a:r>
            <a:r>
              <a:rPr lang="de-AT" baseline="0" dirty="0" err="1" smtClean="0"/>
              <a:t>Rail</a:t>
            </a:r>
            <a:r>
              <a:rPr lang="de-AT" baseline="0" dirty="0" smtClean="0"/>
              <a:t> Cargo (2017c),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17</a:t>
            </a:fld>
            <a:endParaRPr lang="de-AT" dirty="0"/>
          </a:p>
        </p:txBody>
      </p:sp>
    </p:spTree>
    <p:extLst>
      <p:ext uri="{BB962C8B-B14F-4D97-AF65-F5344CB8AC3E}">
        <p14:creationId xmlns:p14="http://schemas.microsoft.com/office/powerpoint/2010/main" val="1504287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Roll-on-Roll-off</a:t>
            </a:r>
            <a:r>
              <a:rPr lang="de-AT" baseline="0" dirty="0" smtClean="0"/>
              <a:t> (</a:t>
            </a:r>
            <a:r>
              <a:rPr lang="de-AT" baseline="0" dirty="0" err="1" smtClean="0"/>
              <a:t>RoRo</a:t>
            </a:r>
            <a:r>
              <a:rPr lang="de-AT" baseline="0" dirty="0" smtClean="0"/>
              <a:t>) bezeichnet das Auf- und Abladen eines Kraftfahrzeuges oder eines Eisenbahnwagens auf oder von einem Schiff, wobei die eigenen Räder verwendet werden oder Räder, die für diesen Zweck untergestellt wurden. In den meisten Fällen stellt dies einen unbegleiteten kombinierten Verkehr dar.</a:t>
            </a:r>
          </a:p>
          <a:p>
            <a:r>
              <a:rPr lang="de-AT" baseline="0" dirty="0" smtClean="0"/>
              <a:t>Vgl. </a:t>
            </a:r>
            <a:r>
              <a:rPr lang="de-AT" baseline="0" dirty="0" err="1" smtClean="0"/>
              <a:t>Gronalt</a:t>
            </a:r>
            <a:r>
              <a:rPr lang="de-AT" baseline="0" dirty="0" smtClean="0"/>
              <a:t> et al (2010), S. 21f.</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18</a:t>
            </a:fld>
            <a:endParaRPr lang="de-AT" dirty="0"/>
          </a:p>
        </p:txBody>
      </p:sp>
    </p:spTree>
    <p:extLst>
      <p:ext uri="{BB962C8B-B14F-4D97-AF65-F5344CB8AC3E}">
        <p14:creationId xmlns:p14="http://schemas.microsoft.com/office/powerpoint/2010/main" val="380939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Vergleicht man den Anteil der inländischen LKW mit jenem der inländischen Güterzüge jeweils an der gesamten</a:t>
            </a:r>
            <a:r>
              <a:rPr lang="de-AT" baseline="0" dirty="0" smtClean="0"/>
              <a:t> </a:t>
            </a:r>
            <a:r>
              <a:rPr lang="de-AT" dirty="0" smtClean="0"/>
              <a:t>inländischen Verkehrsleistung, so zeigt sich, dass die Schiene das wichtigste Transportmittel im Güterverkehr</a:t>
            </a:r>
            <a:r>
              <a:rPr lang="de-AT" baseline="0" dirty="0" smtClean="0"/>
              <a:t> </a:t>
            </a:r>
            <a:r>
              <a:rPr lang="de-AT" dirty="0" smtClean="0"/>
              <a:t>ist. Die Schiene hat zwar einen höheren Anteil als die Straße, gemessen an der inländischen Verkehrsleistung</a:t>
            </a:r>
            <a:r>
              <a:rPr lang="de-AT" baseline="0" dirty="0" smtClean="0"/>
              <a:t> </a:t>
            </a:r>
            <a:r>
              <a:rPr lang="de-AT" dirty="0" smtClean="0"/>
              <a:t>durch inländische Güterverkehrsunternehmen, jedoch nicht in Bezug auf das transportierte Gewicht. Nahezu zwei Drittel des Güterverkehrsaufkommens (in</a:t>
            </a:r>
            <a:r>
              <a:rPr lang="de-AT" baseline="0" dirty="0" smtClean="0"/>
              <a:t> </a:t>
            </a:r>
            <a:r>
              <a:rPr lang="de-AT" dirty="0" smtClean="0"/>
              <a:t>Tonnen) in Österreich wird mit dem LKW abgewickelt. Berücksichtigt man auch ausländische LKW und Eisenbahnen, die auf dem inländischen Straßen- und Schienennetz</a:t>
            </a:r>
            <a:r>
              <a:rPr lang="de-AT" baseline="0" dirty="0" smtClean="0"/>
              <a:t> </a:t>
            </a:r>
            <a:r>
              <a:rPr lang="de-AT" dirty="0" smtClean="0"/>
              <a:t>unterwegs sind, so hat die Straße eine wesentlich höhere Bedeutung als die Schiene. Die gesamte</a:t>
            </a:r>
            <a:r>
              <a:rPr lang="de-AT" baseline="0" dirty="0" smtClean="0"/>
              <a:t> </a:t>
            </a:r>
            <a:r>
              <a:rPr lang="de-AT" dirty="0" smtClean="0"/>
              <a:t>Verkehrsleistung aller LKW, die im Inland unterwegs sind, ist doppelt so hoch wie jene auf der Schiene.</a:t>
            </a:r>
          </a:p>
          <a:p>
            <a:r>
              <a:rPr lang="de-AT" dirty="0" err="1" smtClean="0"/>
              <a:t>Economica</a:t>
            </a:r>
            <a:r>
              <a:rPr lang="de-AT" dirty="0" smtClean="0"/>
              <a:t> (2013), S. 29</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19</a:t>
            </a:fld>
            <a:endParaRPr lang="de-AT" dirty="0"/>
          </a:p>
        </p:txBody>
      </p:sp>
    </p:spTree>
    <p:extLst>
      <p:ext uri="{BB962C8B-B14F-4D97-AF65-F5344CB8AC3E}">
        <p14:creationId xmlns:p14="http://schemas.microsoft.com/office/powerpoint/2010/main" val="426261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20</a:t>
            </a:fld>
            <a:endParaRPr lang="de-AT" dirty="0"/>
          </a:p>
        </p:txBody>
      </p:sp>
    </p:spTree>
    <p:extLst>
      <p:ext uri="{BB962C8B-B14F-4D97-AF65-F5344CB8AC3E}">
        <p14:creationId xmlns:p14="http://schemas.microsoft.com/office/powerpoint/2010/main" val="154575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4</a:t>
            </a:fld>
            <a:endParaRPr lang="de-AT" dirty="0"/>
          </a:p>
        </p:txBody>
      </p:sp>
    </p:spTree>
    <p:extLst>
      <p:ext uri="{BB962C8B-B14F-4D97-AF65-F5344CB8AC3E}">
        <p14:creationId xmlns:p14="http://schemas.microsoft.com/office/powerpoint/2010/main" val="53224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dirty="0" smtClean="0">
                <a:effectLst/>
                <a:latin typeface="Arial" panose="020B0604020202020204" pitchFamily="34" charset="0"/>
                <a:cs typeface="Arial" panose="020B0604020202020204" pitchFamily="34" charset="0"/>
              </a:rPr>
              <a:t>Außerbetrieblicher Transport beschäftigt sich mit dem Transport von Materialien oder Gütern außerhalb des Unternehmens und wird mit Verkehrsmitteln über Verkehrsträger abgewickelt. Es gibt verschiedene Arten von Verkehrsträgern und Verkehrsmitteln. Ein Verkehrsträger bietet jene Infrastruktur, die für den Einsatz eines bestimmten Verkehrsmittels vorhanden sein muss. Unter Verkehrsmitteln versteht man Fahrzeuge und Geräte zur Transportation von Personen und Gütern wie das Binnenschiff, den Lkw oder die Bahn. Ohne diese Infrastruktur ist kein Transport möglich. Die Verkehrsträger können an Land, auf Wasser und in der Luft sein. Zum Landverkehr zählen beispielsweise der Straßen-, Schienen- und Rohrleitungsverkehr. Die Luft umfasst das Verkehrsmittel Flugzeug und in den Bereich Wasserverkehr fällt die Binnen-, Hochsee- und Küstenschifffahrt.</a:t>
            </a:r>
          </a:p>
          <a:p>
            <a:endParaRPr lang="de-AT" sz="1200" dirty="0" smtClean="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smtClean="0">
                <a:effectLst/>
                <a:latin typeface="Arial" panose="020B0604020202020204" pitchFamily="34" charset="0"/>
                <a:cs typeface="Arial" panose="020B0604020202020204" pitchFamily="34" charset="0"/>
              </a:rPr>
              <a:t>Vgl. </a:t>
            </a:r>
            <a:r>
              <a:rPr lang="de-AT" sz="1200" dirty="0" err="1" smtClean="0">
                <a:effectLst/>
                <a:latin typeface="Arial" panose="020B0604020202020204" pitchFamily="34" charset="0"/>
                <a:cs typeface="Arial" panose="020B0604020202020204" pitchFamily="34" charset="0"/>
              </a:rPr>
              <a:t>Dolinsek</a:t>
            </a:r>
            <a:r>
              <a:rPr lang="de-AT" sz="1200" dirty="0" smtClean="0">
                <a:effectLst/>
                <a:latin typeface="Arial" panose="020B0604020202020204" pitchFamily="34" charset="0"/>
                <a:cs typeface="Arial" panose="020B0604020202020204" pitchFamily="34" charset="0"/>
              </a:rPr>
              <a:t> et al., 2013, S. 174f, </a:t>
            </a:r>
            <a:r>
              <a:rPr lang="en-GB" sz="1200" kern="1200" dirty="0" err="1" smtClean="0">
                <a:solidFill>
                  <a:schemeClr val="tx1"/>
                </a:solidFill>
                <a:effectLst/>
                <a:latin typeface="Arial" panose="020B0604020202020204" pitchFamily="34" charset="0"/>
                <a:ea typeface="+mn-ea"/>
                <a:cs typeface="Arial" panose="020B0604020202020204" pitchFamily="34" charset="0"/>
              </a:rPr>
              <a:t>Kummer</a:t>
            </a:r>
            <a:r>
              <a:rPr lang="en-GB" sz="1200" kern="1200" dirty="0" smtClean="0">
                <a:solidFill>
                  <a:schemeClr val="tx1"/>
                </a:solidFill>
                <a:effectLst/>
                <a:latin typeface="Arial" panose="020B0604020202020204" pitchFamily="34" charset="0"/>
                <a:ea typeface="+mn-ea"/>
                <a:cs typeface="Arial" panose="020B0604020202020204" pitchFamily="34" charset="0"/>
              </a:rPr>
              <a:t> (2010), S. 56 ff.</a:t>
            </a:r>
            <a:endParaRPr lang="de-DE" sz="1200" kern="1200" dirty="0" smtClean="0">
              <a:solidFill>
                <a:schemeClr val="tx1"/>
              </a:solidFill>
              <a:effectLst/>
              <a:latin typeface="Arial" panose="020B0604020202020204" pitchFamily="34" charset="0"/>
              <a:ea typeface="+mn-ea"/>
              <a:cs typeface="Arial" panose="020B0604020202020204" pitchFamily="34" charset="0"/>
            </a:endParaRPr>
          </a:p>
          <a:p>
            <a:endParaRPr lang="de-AT" sz="1200" dirty="0" smtClean="0">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5</a:t>
            </a:fld>
            <a:endParaRPr lang="de-AT" dirty="0"/>
          </a:p>
        </p:txBody>
      </p:sp>
    </p:spTree>
    <p:extLst>
      <p:ext uri="{BB962C8B-B14F-4D97-AF65-F5344CB8AC3E}">
        <p14:creationId xmlns:p14="http://schemas.microsoft.com/office/powerpoint/2010/main" val="184503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effectLst/>
                <a:latin typeface="Arial" panose="020B0604020202020204" pitchFamily="34" charset="0"/>
                <a:cs typeface="Arial" panose="020B0604020202020204" pitchFamily="34" charset="0"/>
              </a:rPr>
              <a:t>Die Transportprozesse werden, wie in der Abbildung zu sehen ist, im ersten Schritt nach mehrgliedrigem und eingliedrigem Verkehr unterschieden. Während beim mehrgliedrigen Verkehr die Waren umgeladen werden, findet beim eingliedrigen Verkehr keine Umladung statt. Im Direktverkehr (eingliedrige Transportkette) erfolgt der Transport direkt vom Liefer- bis zum Empfangspunkt, weshalb er auch als Haus-Haus-Verkehr bezeichnet wird. Es wird kein Wechsel des Verkehrsmittels (z. B. Lkw, Bahn, Schiff) bzw. des Verkehrsträgers (z. B. Schiene oder Binnenwasserstraße) vollzogen. Daher ist der Direktverkehr immer </a:t>
            </a:r>
            <a:r>
              <a:rPr lang="de-DE" sz="1200" dirty="0" err="1" smtClean="0">
                <a:effectLst/>
                <a:latin typeface="Arial" panose="020B0604020202020204" pitchFamily="34" charset="0"/>
                <a:cs typeface="Arial" panose="020B0604020202020204" pitchFamily="34" charset="0"/>
              </a:rPr>
              <a:t>unimodal</a:t>
            </a:r>
            <a:r>
              <a:rPr lang="de-DE" sz="1200" dirty="0" smtClean="0">
                <a:effectLst/>
                <a:latin typeface="Arial" panose="020B0604020202020204" pitchFamily="34" charset="0"/>
                <a:cs typeface="Arial" panose="020B0604020202020204" pitchFamily="34" charset="0"/>
              </a:rPr>
              <a:t> (die Waren werden mit einem Verkehrsmittel von der Quelle bis zum Ziel gebracht). Beispiele hierfür sind Hafen-Hafen-Verkehre mit dem Binnenschiff (z. B. Mineralöltransporte vom Lager A zum Lager B).</a:t>
            </a:r>
            <a:endParaRPr lang="de-DE" dirty="0" smtClean="0">
              <a:effectLst/>
              <a:latin typeface="Arial" panose="020B0604020202020204" pitchFamily="34" charset="0"/>
              <a:cs typeface="Arial" panose="020B0604020202020204" pitchFamily="34" charset="0"/>
            </a:endParaRPr>
          </a:p>
          <a:p>
            <a:r>
              <a:rPr lang="de-DE" sz="1200" dirty="0" smtClean="0">
                <a:effectLst/>
                <a:latin typeface="Arial" panose="020B0604020202020204" pitchFamily="34" charset="0"/>
                <a:cs typeface="Arial" panose="020B0604020202020204" pitchFamily="34" charset="0"/>
              </a:rPr>
              <a:t>Beim multimodalen Verkehr erfolgt der Gütertransport mit zwei oder mehr unterschiedlichen Verkehrsträgern (z. B. Wechsel von der Wasserstraße auf die Schiene). Die Güter werden von einem Verkehrsmittel auf das andere umgeladen. Dabei können die positiven Eigenschaften des jeweiligen Trägers genutzt und die kostengünstigste sowie umweltfreundlichste Kombination gewählt werden. Der multimodale Verkehr findet tendenziell bei längeren und wenig zeitsensiblen Transporten Anwendung, da bei jedem Umschlag Zeit verloren geht und zusätzliche Kosten entstehen.</a:t>
            </a:r>
            <a:endParaRPr lang="de-DE" dirty="0" smtClean="0">
              <a:effectLst/>
              <a:latin typeface="Arial" panose="020B0604020202020204" pitchFamily="34" charset="0"/>
              <a:cs typeface="Arial" panose="020B0604020202020204" pitchFamily="34" charset="0"/>
            </a:endParaRPr>
          </a:p>
          <a:p>
            <a:r>
              <a:rPr lang="en-GB" sz="1200" kern="1200" dirty="0" err="1" smtClean="0">
                <a:solidFill>
                  <a:schemeClr val="tx1"/>
                </a:solidFill>
                <a:effectLst/>
                <a:latin typeface="Arial" panose="020B0604020202020204" pitchFamily="34" charset="0"/>
                <a:ea typeface="+mn-ea"/>
                <a:cs typeface="Arial" panose="020B0604020202020204" pitchFamily="34" charset="0"/>
              </a:rPr>
              <a:t>Vgl</a:t>
            </a:r>
            <a:r>
              <a:rPr lang="en-GB" sz="1200" kern="120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err="1" smtClean="0">
                <a:solidFill>
                  <a:schemeClr val="tx1"/>
                </a:solidFill>
                <a:effectLst/>
                <a:latin typeface="Arial" panose="020B0604020202020204" pitchFamily="34" charset="0"/>
                <a:ea typeface="+mn-ea"/>
                <a:cs typeface="Arial" panose="020B0604020202020204" pitchFamily="34" charset="0"/>
              </a:rPr>
              <a:t>Dolinsek</a:t>
            </a:r>
            <a:r>
              <a:rPr lang="en-GB" sz="1200" kern="1200" dirty="0" smtClean="0">
                <a:solidFill>
                  <a:schemeClr val="tx1"/>
                </a:solidFill>
                <a:effectLst/>
                <a:latin typeface="Arial" panose="020B0604020202020204" pitchFamily="34" charset="0"/>
                <a:ea typeface="+mn-ea"/>
                <a:cs typeface="Arial" panose="020B0604020202020204" pitchFamily="34" charset="0"/>
              </a:rPr>
              <a:t> et al., 2013, S. 175f, </a:t>
            </a:r>
            <a:r>
              <a:rPr lang="en-GB" sz="1200" kern="1200" dirty="0" err="1" smtClean="0">
                <a:solidFill>
                  <a:schemeClr val="tx1"/>
                </a:solidFill>
                <a:effectLst/>
                <a:latin typeface="Arial" panose="020B0604020202020204" pitchFamily="34" charset="0"/>
                <a:ea typeface="+mn-ea"/>
                <a:cs typeface="Arial" panose="020B0604020202020204" pitchFamily="34" charset="0"/>
              </a:rPr>
              <a:t>Kummer</a:t>
            </a:r>
            <a:r>
              <a:rPr lang="en-GB" sz="1200" kern="1200" dirty="0" smtClean="0">
                <a:solidFill>
                  <a:schemeClr val="tx1"/>
                </a:solidFill>
                <a:effectLst/>
                <a:latin typeface="Arial" panose="020B0604020202020204" pitchFamily="34" charset="0"/>
                <a:ea typeface="+mn-ea"/>
                <a:cs typeface="Arial" panose="020B0604020202020204" pitchFamily="34" charset="0"/>
              </a:rPr>
              <a:t> (2010), S. 56 ff.</a:t>
            </a:r>
            <a:endParaRPr lang="de-DE" sz="1200" kern="1200" dirty="0" smtClean="0">
              <a:solidFill>
                <a:schemeClr val="tx1"/>
              </a:solidFill>
              <a:effectLst/>
              <a:latin typeface="Arial" panose="020B0604020202020204" pitchFamily="34" charset="0"/>
              <a:ea typeface="+mn-ea"/>
              <a:cs typeface="Arial" panose="020B0604020202020204" pitchFamily="34" charset="0"/>
            </a:endParaRPr>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6</a:t>
            </a:fld>
            <a:endParaRPr lang="de-AT" dirty="0"/>
          </a:p>
        </p:txBody>
      </p:sp>
    </p:spTree>
    <p:extLst>
      <p:ext uri="{BB962C8B-B14F-4D97-AF65-F5344CB8AC3E}">
        <p14:creationId xmlns:p14="http://schemas.microsoft.com/office/powerpoint/2010/main" val="404000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latin typeface="Arial" panose="020B0604020202020204" pitchFamily="34" charset="0"/>
                <a:cs typeface="Arial" panose="020B0604020202020204" pitchFamily="34" charset="0"/>
              </a:rPr>
              <a:t>Intermodaler Verkehr bezeichnet den „Transport von Gütern in ein und derselben Ladeeinheit oder demselben Straßenfahrzeug</a:t>
            </a:r>
            <a:r>
              <a:rPr lang="de-AT" baseline="0" dirty="0" smtClean="0">
                <a:latin typeface="Arial" panose="020B0604020202020204" pitchFamily="34" charset="0"/>
                <a:cs typeface="Arial" panose="020B0604020202020204" pitchFamily="34" charset="0"/>
              </a:rPr>
              <a:t> auf zwei oder mehreren Verkehrsträgern, wobei ein Wechsel der Ladeeinheit, aber </a:t>
            </a:r>
            <a:r>
              <a:rPr lang="de-AT" baseline="0" dirty="0" smtClean="0">
                <a:latin typeface="Arial" panose="020B0604020202020204" pitchFamily="34" charset="0"/>
                <a:cs typeface="Arial" panose="020B0604020202020204" pitchFamily="34" charset="0"/>
              </a:rPr>
              <a:t>kein </a:t>
            </a:r>
            <a:r>
              <a:rPr lang="de-AT" baseline="0" dirty="0" smtClean="0">
                <a:latin typeface="Arial" panose="020B0604020202020204" pitchFamily="34" charset="0"/>
                <a:cs typeface="Arial" panose="020B0604020202020204" pitchFamily="34" charset="0"/>
              </a:rPr>
              <a:t>Umschlag der transportierten Güter selbst erfolgt“. </a:t>
            </a:r>
          </a:p>
          <a:p>
            <a:r>
              <a:rPr lang="de-AT" baseline="0" dirty="0" smtClean="0">
                <a:latin typeface="Arial" panose="020B0604020202020204" pitchFamily="34" charset="0"/>
                <a:cs typeface="Arial" panose="020B0604020202020204" pitchFamily="34" charset="0"/>
              </a:rPr>
              <a:t>Quelle: UN/ECE (2011), S.17</a:t>
            </a:r>
          </a:p>
          <a:p>
            <a:endParaRPr lang="de-AT" baseline="0" dirty="0" smtClean="0">
              <a:latin typeface="Arial" panose="020B0604020202020204" pitchFamily="34" charset="0"/>
              <a:cs typeface="Arial" panose="020B0604020202020204" pitchFamily="34" charset="0"/>
            </a:endParaRPr>
          </a:p>
          <a:p>
            <a:r>
              <a:rPr lang="de-AT" dirty="0" smtClean="0">
                <a:latin typeface="Arial" panose="020B0604020202020204" pitchFamily="34" charset="0"/>
                <a:cs typeface="Arial" panose="020B0604020202020204" pitchFamily="34" charset="0"/>
              </a:rPr>
              <a:t>Im intermodalen Verkehr werden Ladeeinheiten von verschiedenen Quellen zu jenem Umschlagpunkt gebracht, an dem der Hauptlauf startet. Dieser Prozess</a:t>
            </a:r>
            <a:r>
              <a:rPr lang="de-AT" baseline="0" dirty="0" smtClean="0">
                <a:latin typeface="Arial" panose="020B0604020202020204" pitchFamily="34" charset="0"/>
                <a:cs typeface="Arial" panose="020B0604020202020204" pitchFamily="34" charset="0"/>
              </a:rPr>
              <a:t> stellt den Vorlauf dar. Alle angelieferten Ladeeinheiten werden am Terminal auf den entsprechenden Hauptlaufverkehrsträger umgeschlagen (Umschlagprozess). In den meisten Fällen ist dies die Schiene bzw. die Binnenwasserstraße. Dieser Verkehrsträger übernimmt den Hauptanteil der Transportstrecke bis zu einem weiteren Terminal (Hauptlauf). Hier erfolgt wieder ein Umschlag für den Transport zur Zieldestination (Nachlauf).</a:t>
            </a:r>
          </a:p>
          <a:p>
            <a:r>
              <a:rPr lang="de-AT" baseline="0" dirty="0" smtClean="0">
                <a:latin typeface="Arial" panose="020B0604020202020204" pitchFamily="34" charset="0"/>
                <a:cs typeface="Arial" panose="020B0604020202020204" pitchFamily="34" charset="0"/>
              </a:rPr>
              <a:t>Der wesentliche Vorteil des intermodalen Verkehrs ist die Bündelung von Verkehrsströmen auf einen umweltfreundlicheren Verkehrsträger.</a:t>
            </a:r>
          </a:p>
          <a:p>
            <a:r>
              <a:rPr lang="de-AT" baseline="0" dirty="0" smtClean="0">
                <a:latin typeface="Arial" panose="020B0604020202020204" pitchFamily="34" charset="0"/>
                <a:cs typeface="Arial" panose="020B0604020202020204" pitchFamily="34" charset="0"/>
              </a:rPr>
              <a:t>Vgl. </a:t>
            </a:r>
            <a:r>
              <a:rPr lang="de-AT" baseline="0" dirty="0" err="1" smtClean="0">
                <a:latin typeface="Arial" panose="020B0604020202020204" pitchFamily="34" charset="0"/>
                <a:cs typeface="Arial" panose="020B0604020202020204" pitchFamily="34" charset="0"/>
              </a:rPr>
              <a:t>Gronalt</a:t>
            </a:r>
            <a:r>
              <a:rPr lang="de-AT" baseline="0" dirty="0" smtClean="0">
                <a:latin typeface="Arial" panose="020B0604020202020204" pitchFamily="34" charset="0"/>
                <a:cs typeface="Arial" panose="020B0604020202020204" pitchFamily="34" charset="0"/>
              </a:rPr>
              <a:t> et al (2010), S. 19</a:t>
            </a:r>
          </a:p>
          <a:p>
            <a:endParaRPr lang="de-AT"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Kombinierter Verkehr wird also definiert als „Intermodaler  Verkehr,  bei  dem  der  überwiegende  Teil  der  in  Europa  zurückgelegten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Strecke mit der Eisenbahn, dem Binnen- oder Seeschiff bewältigt und der Vor- und Nachlauf auf der Straße so kurz wie möglich gehalten wird“.</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smtClean="0"/>
              <a:t>Quelle: UN/ECE (2011), S.18</a:t>
            </a:r>
            <a:endParaRPr lang="de-AT" dirty="0" smtClean="0"/>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7</a:t>
            </a:fld>
            <a:endParaRPr lang="de-AT" dirty="0"/>
          </a:p>
        </p:txBody>
      </p:sp>
    </p:spTree>
    <p:extLst>
      <p:ext uri="{BB962C8B-B14F-4D97-AF65-F5344CB8AC3E}">
        <p14:creationId xmlns:p14="http://schemas.microsoft.com/office/powerpoint/2010/main" val="138518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8</a:t>
            </a:fld>
            <a:endParaRPr lang="de-AT" dirty="0"/>
          </a:p>
        </p:txBody>
      </p:sp>
    </p:spTree>
    <p:extLst>
      <p:ext uri="{BB962C8B-B14F-4D97-AF65-F5344CB8AC3E}">
        <p14:creationId xmlns:p14="http://schemas.microsoft.com/office/powerpoint/2010/main" val="291400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latin typeface="Arial" panose="020B0604020202020204" pitchFamily="34" charset="0"/>
                <a:cs typeface="Arial" panose="020B0604020202020204" pitchFamily="34" charset="0"/>
              </a:rPr>
              <a:t>Der kombinierte Verkehr ist durch Transportketten gekennzeichnet, bei denen standardisierte Ladeeinheiten, beispielsweise Container, Wechselbehälter, Lkw oder deren Anhänger, nacheinander auf verschiedenen Verkehrsträgern transportiert werden. Beim Wechsel der Verkehrsträger in Terminals werden nur die Ladeeinheiten umgeschlagen,</a:t>
            </a:r>
            <a:r>
              <a:rPr lang="de-AT" baseline="0" dirty="0" smtClean="0">
                <a:latin typeface="Arial" panose="020B0604020202020204" pitchFamily="34" charset="0"/>
                <a:cs typeface="Arial" panose="020B0604020202020204" pitchFamily="34" charset="0"/>
              </a:rPr>
              <a:t> d.h. die Güter bleiben während des gesamten Transports im gleichen Transportbehälter.</a:t>
            </a:r>
          </a:p>
          <a:p>
            <a:r>
              <a:rPr lang="de-AT" dirty="0" smtClean="0">
                <a:latin typeface="Arial" panose="020B0604020202020204" pitchFamily="34" charset="0"/>
                <a:cs typeface="Arial" panose="020B0604020202020204" pitchFamily="34" charset="0"/>
              </a:rPr>
              <a:t>Zwischen Versandort und Umschlagpunkt (Vorlauf) bzw. Umschlagpunkt und Empfangsort (Nachlauf) werden die Ladeeinheiten (z.B. Container,</a:t>
            </a:r>
            <a:r>
              <a:rPr lang="de-AT" baseline="0" dirty="0" smtClean="0">
                <a:latin typeface="Arial" panose="020B0604020202020204" pitchFamily="34" charset="0"/>
                <a:cs typeface="Arial" panose="020B0604020202020204" pitchFamily="34" charset="0"/>
              </a:rPr>
              <a:t> Wechselbehälter)</a:t>
            </a:r>
            <a:r>
              <a:rPr lang="de-AT" dirty="0" smtClean="0">
                <a:latin typeface="Arial" panose="020B0604020202020204" pitchFamily="34" charset="0"/>
                <a:cs typeface="Arial" panose="020B0604020202020204" pitchFamily="34" charset="0"/>
              </a:rPr>
              <a:t> in der Regel einzeln transportiert. Als Hauptlauf wird die Strecke zwischen den Umschlagpunkten (z.B. Umschlagterminal) bezeichnet.</a:t>
            </a:r>
          </a:p>
          <a:p>
            <a:r>
              <a:rPr lang="de-AT" dirty="0" smtClean="0">
                <a:latin typeface="Arial" panose="020B0604020202020204" pitchFamily="34" charset="0"/>
                <a:cs typeface="Arial" panose="020B0604020202020204" pitchFamily="34" charset="0"/>
              </a:rPr>
              <a:t>Charakteristisch für den kombinierten Verkehr ist </a:t>
            </a:r>
            <a:r>
              <a:rPr lang="de-AT" dirty="0" err="1" smtClean="0">
                <a:latin typeface="Arial" panose="020B0604020202020204" pitchFamily="34" charset="0"/>
                <a:cs typeface="Arial" panose="020B0604020202020204" pitchFamily="34" charset="0"/>
              </a:rPr>
              <a:t>weiters</a:t>
            </a:r>
            <a:r>
              <a:rPr lang="de-AT" dirty="0" smtClean="0">
                <a:latin typeface="Arial" panose="020B0604020202020204" pitchFamily="34" charset="0"/>
                <a:cs typeface="Arial" panose="020B0604020202020204" pitchFamily="34" charset="0"/>
              </a:rPr>
              <a:t>, dass der Hauptlauf mit einem umweltfreundlichen </a:t>
            </a:r>
            <a:r>
              <a:rPr lang="de-AT" dirty="0" smtClean="0">
                <a:latin typeface="Arial" panose="020B0604020202020204" pitchFamily="34" charset="0"/>
                <a:cs typeface="Arial" panose="020B0604020202020204" pitchFamily="34" charset="0"/>
              </a:rPr>
              <a:t>Verkehrsmittel</a:t>
            </a:r>
            <a:r>
              <a:rPr lang="de-AT" dirty="0" smtClean="0">
                <a:latin typeface="Arial" panose="020B0604020202020204" pitchFamily="34" charset="0"/>
                <a:cs typeface="Arial" panose="020B0604020202020204" pitchFamily="34" charset="0"/>
              </a:rPr>
              <a:t>, also z.B. mit</a:t>
            </a:r>
            <a:r>
              <a:rPr lang="de-AT" baseline="0" dirty="0" smtClean="0">
                <a:latin typeface="Arial" panose="020B0604020202020204" pitchFamily="34" charset="0"/>
                <a:cs typeface="Arial" panose="020B0604020202020204" pitchFamily="34" charset="0"/>
              </a:rPr>
              <a:t> der Eisenbahn, aber auch mit dem Binnen- oder Seeschiff bewältigt wird, während der Vor- und Nachlauf auf der Straße so kurz wie möglich gehalten wird.</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smtClean="0">
                <a:latin typeface="Arial" panose="020B0604020202020204" pitchFamily="34" charset="0"/>
                <a:cs typeface="Arial" panose="020B0604020202020204" pitchFamily="34" charset="0"/>
              </a:rPr>
              <a:t>Vgl. Kummer (2010), S. 57; </a:t>
            </a:r>
            <a:r>
              <a:rPr lang="de-DE" baseline="0" dirty="0" smtClean="0">
                <a:latin typeface="Arial" panose="020B0604020202020204" pitchFamily="34" charset="0"/>
                <a:cs typeface="Arial" panose="020B0604020202020204" pitchFamily="34" charset="0"/>
              </a:rPr>
              <a:t>Becker (2014), S. 39f.; </a:t>
            </a:r>
            <a:r>
              <a:rPr lang="de-AT" sz="1200" dirty="0" smtClean="0">
                <a:latin typeface="Arial" panose="020B0604020202020204" pitchFamily="34" charset="0"/>
                <a:cs typeface="Arial" panose="020B0604020202020204" pitchFamily="34" charset="0"/>
              </a:rPr>
              <a:t>Forschungsinformationssystem (2016),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Kombinierter Verkehr wird also definiert als „Intermodaler  Verkehr,  bei  dem  der  überwiegende  Teil  der  in  Europa  zurückgelegten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Strecke mit der Eisenbahn, dem Binnen- oder Seeschiff bewältigt und der Vor- und Nachlauf auf der Straße so kurz wie möglich gehalten wird“.</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smtClean="0"/>
              <a:t>Quelle: UN/ECE (2011), S.18</a:t>
            </a:r>
            <a:endParaRPr lang="de-AT" dirty="0" smtClean="0"/>
          </a:p>
          <a:p>
            <a:endParaRPr lang="de-A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Bildquellen: DVZ (2017), online;</a:t>
            </a:r>
            <a:r>
              <a:rPr lang="de-AT" baseline="0" dirty="0" smtClean="0"/>
              <a:t> Verkehrsrundschau (2013), online; </a:t>
            </a:r>
            <a:r>
              <a:rPr lang="de-AT" sz="1200" dirty="0" smtClean="0"/>
              <a:t>Verkehrsrundschau.de (2014), online.</a:t>
            </a:r>
            <a:endParaRPr lang="de-A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smtClean="0"/>
              <a:t>Verkehrsrundschau.de (2015), online.</a:t>
            </a:r>
            <a:endParaRPr lang="de-AT" dirty="0" smtClean="0"/>
          </a:p>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9</a:t>
            </a:fld>
            <a:endParaRPr lang="de-AT" dirty="0"/>
          </a:p>
        </p:txBody>
      </p:sp>
    </p:spTree>
    <p:extLst>
      <p:ext uri="{BB962C8B-B14F-4D97-AF65-F5344CB8AC3E}">
        <p14:creationId xmlns:p14="http://schemas.microsoft.com/office/powerpoint/2010/main" val="382775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Mittels kombiniertem Verkehr werden LKW-Transporte auf der langen Strecke von der Straße auf die Schiene verlagert, d.h. der LKW-Vorlauf bzw. LKW-Nachlauf erfolgt in der Regel nur über kurze Distanzen.</a:t>
            </a:r>
          </a:p>
          <a:p>
            <a:r>
              <a:rPr lang="de-AT" dirty="0" smtClean="0"/>
              <a:t>Zwischen den Umschlagterminals werden die Transportbehälter</a:t>
            </a:r>
            <a:r>
              <a:rPr lang="de-AT" baseline="0" dirty="0" smtClean="0"/>
              <a:t> im Hauptlauf auf der Schiene transportiert, dies entspricht in der Regel einer längeren Distanz.</a:t>
            </a:r>
          </a:p>
          <a:p>
            <a:r>
              <a:rPr lang="de-AT" baseline="0" dirty="0" smtClean="0"/>
              <a:t>Eine Herausforderung für den kombinierten Verkehr ist der erhöhte logistische Aufwand, der sich einerseits in den Kosten für den LKW-Vorlauf resp. LKW-Nachlauf sowie in den Umschlagvorgängen und im Zeitverlust infolge der Umschlagvorgänge zeitigt.</a:t>
            </a:r>
          </a:p>
          <a:p>
            <a:r>
              <a:rPr lang="de-AT" baseline="0" dirty="0" smtClean="0"/>
              <a:t>Vgl. Becker (2014), S. 40</a:t>
            </a:r>
          </a:p>
          <a:p>
            <a:endParaRPr lang="de-AT" baseline="0" dirty="0" smtClean="0"/>
          </a:p>
          <a:p>
            <a:r>
              <a:rPr lang="de-AT" dirty="0" smtClean="0"/>
              <a:t>Quellen Bilder: DVZ (2017), online; Fahrzeugbilder (2017), online; Verkehrsrundschau</a:t>
            </a:r>
            <a:r>
              <a:rPr lang="de-AT" baseline="0" dirty="0" smtClean="0"/>
              <a:t> (2015),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10</a:t>
            </a:fld>
            <a:endParaRPr lang="de-AT" dirty="0"/>
          </a:p>
        </p:txBody>
      </p:sp>
    </p:spTree>
    <p:extLst>
      <p:ext uri="{BB962C8B-B14F-4D97-AF65-F5344CB8AC3E}">
        <p14:creationId xmlns:p14="http://schemas.microsoft.com/office/powerpoint/2010/main" val="66059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Im unbegleiteten</a:t>
            </a:r>
            <a:r>
              <a:rPr lang="de-AT" baseline="0" dirty="0" smtClean="0"/>
              <a:t> kombinierten Verkehr (UKV) werden nur die Ladeeinheiten von einem Verkehrsträger auf einen anderen Verkehrsträger umgeschlagen und weitertransportiert. </a:t>
            </a:r>
            <a:r>
              <a:rPr lang="de-AT" baseline="0" dirty="0" err="1" smtClean="0"/>
              <a:t>FahrerIn</a:t>
            </a:r>
            <a:r>
              <a:rPr lang="de-AT" baseline="0" dirty="0" smtClean="0"/>
              <a:t> und Fahrzeug begleiten den Transport nicht und stehen für andere Aufgaben zur Verfügung. An der Zieldestination des Hauptlaufs, z.B. an einem Umschlagsterminal, müssen daher für den Weitertransport geeignete LKW und </a:t>
            </a:r>
            <a:r>
              <a:rPr lang="de-AT" baseline="0" dirty="0" err="1" smtClean="0"/>
              <a:t>FahrerInnen</a:t>
            </a:r>
            <a:r>
              <a:rPr lang="de-AT" baseline="0" dirty="0" smtClean="0"/>
              <a:t> zur Verfügung stehen. Die obenstehende Abbildung zeugt den Prozessablauf im UKV.</a:t>
            </a:r>
          </a:p>
          <a:p>
            <a:r>
              <a:rPr lang="de-AT" baseline="0" dirty="0" smtClean="0"/>
              <a:t>Die wichtigsten Transporteinheiten, die im UKV Verwendung finden, sind:</a:t>
            </a:r>
          </a:p>
          <a:p>
            <a:pPr marL="171450" indent="-171450">
              <a:buFont typeface="Arial" panose="020B0604020202020204" pitchFamily="34" charset="0"/>
              <a:buChar char="•"/>
            </a:pPr>
            <a:r>
              <a:rPr lang="de-AT" baseline="0" dirty="0" smtClean="0"/>
              <a:t>Container</a:t>
            </a:r>
          </a:p>
          <a:p>
            <a:pPr marL="171450" indent="-171450">
              <a:buFont typeface="Arial" panose="020B0604020202020204" pitchFamily="34" charset="0"/>
              <a:buChar char="•"/>
            </a:pPr>
            <a:r>
              <a:rPr lang="de-AT" baseline="0" dirty="0" smtClean="0"/>
              <a:t>Wechselbehälter und</a:t>
            </a:r>
          </a:p>
          <a:p>
            <a:pPr marL="171450" indent="-171450">
              <a:buFont typeface="Arial" panose="020B0604020202020204" pitchFamily="34" charset="0"/>
              <a:buChar char="•"/>
            </a:pPr>
            <a:r>
              <a:rPr lang="de-AT" baseline="0" dirty="0" smtClean="0"/>
              <a:t>Kranbare Sattelanhänger.</a:t>
            </a:r>
          </a:p>
          <a:p>
            <a:pPr marL="0" indent="0">
              <a:buFont typeface="Arial" panose="020B0604020202020204" pitchFamily="34" charset="0"/>
              <a:buNone/>
            </a:pPr>
            <a:r>
              <a:rPr lang="de-AT" baseline="0" dirty="0" smtClean="0"/>
              <a:t>Quelle: </a:t>
            </a:r>
            <a:r>
              <a:rPr lang="de-AT" baseline="0" dirty="0" err="1" smtClean="0"/>
              <a:t>Gronalt</a:t>
            </a:r>
            <a:r>
              <a:rPr lang="de-AT" baseline="0" dirty="0" smtClean="0"/>
              <a:t> et al (2010), S. 20 f.</a:t>
            </a:r>
          </a:p>
          <a:p>
            <a:endParaRPr lang="de-AT" dirty="0" smtClean="0"/>
          </a:p>
          <a:p>
            <a:endParaRPr lang="de-AT" dirty="0" smtClean="0"/>
          </a:p>
          <a:p>
            <a:r>
              <a:rPr lang="de-AT" dirty="0" smtClean="0"/>
              <a:t>Bildquelle: </a:t>
            </a:r>
            <a:r>
              <a:rPr lang="de-AT" dirty="0" err="1" smtClean="0"/>
              <a:t>Montansped</a:t>
            </a:r>
            <a:r>
              <a:rPr lang="de-AT" dirty="0" smtClean="0"/>
              <a:t> (2017),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11</a:t>
            </a:fld>
            <a:endParaRPr lang="de-AT" dirty="0"/>
          </a:p>
        </p:txBody>
      </p:sp>
    </p:spTree>
    <p:extLst>
      <p:ext uri="{BB962C8B-B14F-4D97-AF65-F5344CB8AC3E}">
        <p14:creationId xmlns:p14="http://schemas.microsoft.com/office/powerpoint/2010/main" val="66846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oogle.at/url?sa=i&amp;rct=j&amp;q=&amp;esrc=s&amp;source=images&amp;cd=&amp;cad=rja&amp;uact=8&amp;ved=0ahUKEwjcxcDUzO3NAhVHtxoKHfJMDdYQjRwIBw&amp;url=https://de.wikipedia.org/wiki/Bundesministerium_f%C3%BCr_Verkehr,_Innovation_und_Technologie&amp;psig=AFQjCNHGjX9UsxmjNOF8epXptjaCelCWuA&amp;ust=1468401675549195"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userDrawn="1"/>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smtClean="0">
              <a:solidFill>
                <a:schemeClr val="tx1"/>
              </a:solidFill>
              <a:latin typeface="Arial" pitchFamily="34" charset="0"/>
              <a:cs typeface="Arial" pitchFamily="34" charset="0"/>
            </a:endParaRPr>
          </a:p>
        </p:txBody>
      </p:sp>
      <p:sp>
        <p:nvSpPr>
          <p:cNvPr id="2" name="Titel 1"/>
          <p:cNvSpPr>
            <a:spLocks noGrp="1"/>
          </p:cNvSpPr>
          <p:nvPr>
            <p:ph type="ctrTitle"/>
          </p:nvPr>
        </p:nvSpPr>
        <p:spPr>
          <a:xfrm>
            <a:off x="1495636" y="2418696"/>
            <a:ext cx="6584776" cy="1470025"/>
          </a:xfrm>
        </p:spPr>
        <p:txBody>
          <a:bodyPr/>
          <a:lstStyle>
            <a:lvl1pPr algn="ctr">
              <a:defRPr sz="40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495636" y="3888721"/>
            <a:ext cx="6584776"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pic>
        <p:nvPicPr>
          <p:cNvPr id="9" name="Grafik 9" descr="logistikum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54708" y="5517232"/>
            <a:ext cx="1742099" cy="637200"/>
          </a:xfrm>
          <a:prstGeom prst="rect">
            <a:avLst/>
          </a:prstGeom>
        </p:spPr>
      </p:pic>
      <p:pic>
        <p:nvPicPr>
          <p:cNvPr id="10" name="Picture 2" descr="https://upload.wikimedia.org/wikipedia/commons/thumb/0/0e/Bundesministerium_f%C3%BCr_Verkehr,_Innovation_und_Technologie_logo.svg/2000px-Bundesministerium_f%C3%BCr_Verkehr,_Innovation_und_Technologie_logo.svg.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922672" y="5517232"/>
            <a:ext cx="1379361" cy="63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fh-vie.ac.at/var/em_plain_site/storage/images/funktionen/textbausteine/allgemeine-textbausteine/logo/106489-1-ger-DE/LOGO.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835696" y="5518359"/>
            <a:ext cx="1723553" cy="6360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hb156505\AppData\Local\Microsoft\Windows\Temporary Internet Files\Content.Outlook\OP60CCGT\RERail.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02775" y="620688"/>
            <a:ext cx="3654559" cy="110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024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smtClean="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2" y="274638"/>
            <a:ext cx="8064896" cy="1143000"/>
          </a:xfrm>
        </p:spPr>
        <p:txBody>
          <a:bodyPr>
            <a:noAutofit/>
          </a:bodyPr>
          <a:lstStyle>
            <a:lvl1pPr>
              <a:defRPr sz="3500" b="1">
                <a:latin typeface="Arial" panose="020B0604020202020204" pitchFamily="34" charset="0"/>
                <a:cs typeface="Arial" panose="020B0604020202020204" pitchFamily="34" charset="0"/>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39796" y="1623903"/>
            <a:ext cx="82296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pic>
        <p:nvPicPr>
          <p:cNvPr id="2050" name="Picture 2" descr="C:\Users\fhb156505\AppData\Local\Microsoft\Windows\Temporary Internet Files\Content.Outlook\OP60CCGT\RER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956" y="6292409"/>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6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smtClean="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Picture 2" descr="C:\Users\fhb156505\AppData\Local\Microsoft\Windows\Temporary Internet Files\Content.Outlook\OP60CCGT\RER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956" y="6292409"/>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60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Jänner 2017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2" descr="C:\Users\fhb156505\AppData\Local\Microsoft\Windows\Temporary Internet Files\Content.Outlook\OP60CCGT\RER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956" y="6292409"/>
            <a:ext cx="951816" cy="28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959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75220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hf hdr="0" ftr="0" dt="0"/>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montansped.com/index.php/de/leistungen/kombinierter-verkehr" TargetMode="External"/><Relationship Id="rId13" Type="http://schemas.openxmlformats.org/officeDocument/2006/relationships/hyperlink" Target="http://www.shippingcontainers24.com/types/" TargetMode="External"/><Relationship Id="rId3" Type="http://schemas.openxmlformats.org/officeDocument/2006/relationships/hyperlink" Target="http://www.carucontainers.com/de/container/seecontainers/40ft-container/40ft-standard-container" TargetMode="External"/><Relationship Id="rId7" Type="http://schemas.openxmlformats.org/officeDocument/2006/relationships/hyperlink" Target="http://www.fahrzeugbilder.de/name/galerie/kategorie/LKW~Mercedes-Benz~Wechselbrucke/digitalfotografie/24.html" TargetMode="External"/><Relationship Id="rId12" Type="http://schemas.openxmlformats.org/officeDocument/2006/relationships/hyperlink" Target="https://www.rola.a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esce.at/eco3/wp-content/uploads/2016/04/2013-Schieneng%C3%BCterverkehr-Markt-und-Wettbewerbssituation-Folder.pdf" TargetMode="External"/><Relationship Id="rId11" Type="http://schemas.openxmlformats.org/officeDocument/2006/relationships/hyperlink" Target="http://www.railcargo.com/de/E-Services/Infothek/Publikationen/factsheets_operator.pdf" TargetMode="External"/><Relationship Id="rId5" Type="http://schemas.openxmlformats.org/officeDocument/2006/relationships/hyperlink" Target="http://www.dvz.de/rubriken/landverkehr/single-view/nachricht/hoeher-machen-statt-tiefer-legen.html" TargetMode="External"/><Relationship Id="rId10" Type="http://schemas.openxmlformats.org/officeDocument/2006/relationships/hyperlink" Target="http://www.railcargo.com/de/Operator/ROLA/index.jsp" TargetMode="External"/><Relationship Id="rId4" Type="http://schemas.openxmlformats.org/officeDocument/2006/relationships/hyperlink" Target="http://www.conzept.at/mietcontainer/wechselbehaelter" TargetMode="External"/><Relationship Id="rId9" Type="http://schemas.openxmlformats.org/officeDocument/2006/relationships/hyperlink" Target="http://www.leitbetriebe.at/de/leitbetriebe/?mode=detail&amp;id=3645e428-22f8-155f-5b47-4f9410a88b45#wrap-content"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solidFill>
                  <a:prstClr val="black"/>
                </a:solidFill>
              </a:rPr>
              <a:t>Der Schienenverkehr</a:t>
            </a:r>
            <a:endParaRPr lang="de-AT" dirty="0"/>
          </a:p>
        </p:txBody>
      </p:sp>
      <p:sp>
        <p:nvSpPr>
          <p:cNvPr id="3" name="Untertitel 2"/>
          <p:cNvSpPr>
            <a:spLocks noGrp="1"/>
          </p:cNvSpPr>
          <p:nvPr>
            <p:ph type="subTitle" idx="1"/>
          </p:nvPr>
        </p:nvSpPr>
        <p:spPr>
          <a:xfrm>
            <a:off x="1403648" y="3470509"/>
            <a:ext cx="6584776" cy="836423"/>
          </a:xfrm>
        </p:spPr>
        <p:txBody>
          <a:bodyPr/>
          <a:lstStyle/>
          <a:p>
            <a:r>
              <a:rPr lang="de-AT" dirty="0" smtClean="0"/>
              <a:t>Der Kombinierte Verkehr</a:t>
            </a:r>
            <a:endParaRPr lang="de-AT" dirty="0"/>
          </a:p>
        </p:txBody>
      </p:sp>
    </p:spTree>
    <p:extLst>
      <p:ext uri="{BB962C8B-B14F-4D97-AF65-F5344CB8AC3E}">
        <p14:creationId xmlns:p14="http://schemas.microsoft.com/office/powerpoint/2010/main" val="1279676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KV-Transportkette</a:t>
            </a:r>
            <a:endParaRPr lang="de-AT" dirty="0"/>
          </a:p>
        </p:txBody>
      </p:sp>
      <p:pic>
        <p:nvPicPr>
          <p:cNvPr id="8" name="Grafik 7"/>
          <p:cNvPicPr>
            <a:picLocks noChangeAspect="1"/>
          </p:cNvPicPr>
          <p:nvPr/>
        </p:nvPicPr>
        <p:blipFill>
          <a:blip r:embed="rId3"/>
          <a:stretch>
            <a:fillRect/>
          </a:stretch>
        </p:blipFill>
        <p:spPr>
          <a:xfrm>
            <a:off x="0" y="4041377"/>
            <a:ext cx="9010650" cy="1218178"/>
          </a:xfrm>
          <a:prstGeom prst="rect">
            <a:avLst/>
          </a:prstGeom>
        </p:spPr>
      </p:pic>
      <p:grpSp>
        <p:nvGrpSpPr>
          <p:cNvPr id="11" name="Gruppieren 10"/>
          <p:cNvGrpSpPr/>
          <p:nvPr/>
        </p:nvGrpSpPr>
        <p:grpSpPr>
          <a:xfrm>
            <a:off x="335354" y="2487362"/>
            <a:ext cx="8007099" cy="1013646"/>
            <a:chOff x="335354" y="2348880"/>
            <a:chExt cx="8007099" cy="1013646"/>
          </a:xfrm>
        </p:grpSpPr>
        <p:pic>
          <p:nvPicPr>
            <p:cNvPr id="5" name="Grafik 4"/>
            <p:cNvPicPr>
              <a:picLocks noChangeAspect="1"/>
            </p:cNvPicPr>
            <p:nvPr/>
          </p:nvPicPr>
          <p:blipFill>
            <a:blip r:embed="rId4"/>
            <a:stretch>
              <a:fillRect/>
            </a:stretch>
          </p:blipFill>
          <p:spPr>
            <a:xfrm>
              <a:off x="1968865" y="2348880"/>
              <a:ext cx="1507910" cy="1013646"/>
            </a:xfrm>
            <a:prstGeom prst="rect">
              <a:avLst/>
            </a:prstGeom>
          </p:spPr>
        </p:pic>
        <p:pic>
          <p:nvPicPr>
            <p:cNvPr id="6" name="Grafik 5"/>
            <p:cNvPicPr>
              <a:picLocks noChangeAspect="1"/>
            </p:cNvPicPr>
            <p:nvPr/>
          </p:nvPicPr>
          <p:blipFill>
            <a:blip r:embed="rId4"/>
            <a:stretch>
              <a:fillRect/>
            </a:stretch>
          </p:blipFill>
          <p:spPr>
            <a:xfrm>
              <a:off x="5225760" y="2348880"/>
              <a:ext cx="1507910" cy="1013646"/>
            </a:xfrm>
            <a:prstGeom prst="rect">
              <a:avLst/>
            </a:prstGeom>
          </p:spPr>
        </p:pic>
        <p:pic>
          <p:nvPicPr>
            <p:cNvPr id="7" name="Grafik 6"/>
            <p:cNvPicPr>
              <a:picLocks noChangeAspect="1"/>
            </p:cNvPicPr>
            <p:nvPr/>
          </p:nvPicPr>
          <p:blipFill>
            <a:blip r:embed="rId5"/>
            <a:stretch>
              <a:fillRect/>
            </a:stretch>
          </p:blipFill>
          <p:spPr>
            <a:xfrm>
              <a:off x="3546548" y="2354074"/>
              <a:ext cx="1588646" cy="1008452"/>
            </a:xfrm>
            <a:prstGeom prst="rect">
              <a:avLst/>
            </a:prstGeom>
          </p:spPr>
        </p:pic>
        <p:pic>
          <p:nvPicPr>
            <p:cNvPr id="9" name="Grafik 8"/>
            <p:cNvPicPr>
              <a:picLocks noChangeAspect="1"/>
            </p:cNvPicPr>
            <p:nvPr/>
          </p:nvPicPr>
          <p:blipFill>
            <a:blip r:embed="rId6"/>
            <a:stretch>
              <a:fillRect/>
            </a:stretch>
          </p:blipFill>
          <p:spPr>
            <a:xfrm>
              <a:off x="335354" y="2348880"/>
              <a:ext cx="1518217" cy="1013646"/>
            </a:xfrm>
            <a:prstGeom prst="rect">
              <a:avLst/>
            </a:prstGeom>
          </p:spPr>
        </p:pic>
        <p:pic>
          <p:nvPicPr>
            <p:cNvPr id="10" name="Grafik 9"/>
            <p:cNvPicPr>
              <a:picLocks noChangeAspect="1"/>
            </p:cNvPicPr>
            <p:nvPr/>
          </p:nvPicPr>
          <p:blipFill>
            <a:blip r:embed="rId6"/>
            <a:stretch>
              <a:fillRect/>
            </a:stretch>
          </p:blipFill>
          <p:spPr>
            <a:xfrm>
              <a:off x="6824236" y="2348880"/>
              <a:ext cx="1518217" cy="1013646"/>
            </a:xfrm>
            <a:prstGeom prst="rect">
              <a:avLst/>
            </a:prstGeom>
          </p:spPr>
        </p:pic>
      </p:grpSp>
    </p:spTree>
    <p:extLst>
      <p:ext uri="{BB962C8B-B14F-4D97-AF65-F5344CB8AC3E}">
        <p14:creationId xmlns:p14="http://schemas.microsoft.com/office/powerpoint/2010/main" val="2234380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Unbegleiteter kombinierter Verkehr (UKV)</a:t>
            </a:r>
            <a:endParaRPr lang="de-AT" dirty="0"/>
          </a:p>
        </p:txBody>
      </p:sp>
      <p:pic>
        <p:nvPicPr>
          <p:cNvPr id="5" name="Grafik 4"/>
          <p:cNvPicPr>
            <a:picLocks noChangeAspect="1"/>
          </p:cNvPicPr>
          <p:nvPr/>
        </p:nvPicPr>
        <p:blipFill>
          <a:blip r:embed="rId3"/>
          <a:stretch>
            <a:fillRect/>
          </a:stretch>
        </p:blipFill>
        <p:spPr>
          <a:xfrm>
            <a:off x="907963" y="1556792"/>
            <a:ext cx="7328074" cy="4565215"/>
          </a:xfrm>
          <a:prstGeom prst="rect">
            <a:avLst/>
          </a:prstGeom>
        </p:spPr>
      </p:pic>
    </p:spTree>
    <p:extLst>
      <p:ext uri="{BB962C8B-B14F-4D97-AF65-F5344CB8AC3E}">
        <p14:creationId xmlns:p14="http://schemas.microsoft.com/office/powerpoint/2010/main" val="163776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Transporteinheit: Container I</a:t>
            </a:r>
            <a:endParaRPr lang="de-AT" dirty="0"/>
          </a:p>
        </p:txBody>
      </p:sp>
      <p:pic>
        <p:nvPicPr>
          <p:cNvPr id="6" name="Grafik 5"/>
          <p:cNvPicPr>
            <a:picLocks noChangeAspect="1"/>
          </p:cNvPicPr>
          <p:nvPr/>
        </p:nvPicPr>
        <p:blipFill>
          <a:blip r:embed="rId3"/>
          <a:stretch>
            <a:fillRect/>
          </a:stretch>
        </p:blipFill>
        <p:spPr>
          <a:xfrm>
            <a:off x="988611" y="2416026"/>
            <a:ext cx="3495675" cy="2266950"/>
          </a:xfrm>
          <a:prstGeom prst="rect">
            <a:avLst/>
          </a:prstGeom>
        </p:spPr>
      </p:pic>
      <p:sp>
        <p:nvSpPr>
          <p:cNvPr id="7" name="Textfeld 6"/>
          <p:cNvSpPr txBox="1"/>
          <p:nvPr/>
        </p:nvSpPr>
        <p:spPr>
          <a:xfrm>
            <a:off x="899972" y="2025544"/>
            <a:ext cx="3384376"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20 Fuß Container</a:t>
            </a:r>
            <a:endParaRPr lang="de-AT" b="1"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4"/>
          <a:stretch>
            <a:fillRect/>
          </a:stretch>
        </p:blipFill>
        <p:spPr>
          <a:xfrm>
            <a:off x="4666433" y="2960921"/>
            <a:ext cx="3486150" cy="2352675"/>
          </a:xfrm>
          <a:prstGeom prst="rect">
            <a:avLst/>
          </a:prstGeom>
        </p:spPr>
      </p:pic>
      <p:sp>
        <p:nvSpPr>
          <p:cNvPr id="9" name="Textfeld 8"/>
          <p:cNvSpPr txBox="1"/>
          <p:nvPr/>
        </p:nvSpPr>
        <p:spPr>
          <a:xfrm>
            <a:off x="6156176" y="5345857"/>
            <a:ext cx="3384376"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40 Fuß Container</a:t>
            </a:r>
            <a:endParaRPr lang="de-AT" b="1" dirty="0">
              <a:latin typeface="Arial" panose="020B0604020202020204" pitchFamily="34" charset="0"/>
              <a:cs typeface="Arial" panose="020B0604020202020204" pitchFamily="34" charset="0"/>
            </a:endParaRPr>
          </a:p>
        </p:txBody>
      </p:sp>
      <p:pic>
        <p:nvPicPr>
          <p:cNvPr id="10" name="Grafik 9"/>
          <p:cNvPicPr>
            <a:picLocks noChangeAspect="1"/>
          </p:cNvPicPr>
          <p:nvPr/>
        </p:nvPicPr>
        <p:blipFill>
          <a:blip r:embed="rId5"/>
          <a:stretch>
            <a:fillRect/>
          </a:stretch>
        </p:blipFill>
        <p:spPr>
          <a:xfrm>
            <a:off x="90494" y="4682976"/>
            <a:ext cx="4393792" cy="1203062"/>
          </a:xfrm>
          <a:prstGeom prst="rect">
            <a:avLst/>
          </a:prstGeom>
        </p:spPr>
      </p:pic>
      <p:pic>
        <p:nvPicPr>
          <p:cNvPr id="11" name="Grafik 10"/>
          <p:cNvPicPr>
            <a:picLocks noChangeAspect="1"/>
          </p:cNvPicPr>
          <p:nvPr/>
        </p:nvPicPr>
        <p:blipFill>
          <a:blip r:embed="rId6"/>
          <a:stretch>
            <a:fillRect/>
          </a:stretch>
        </p:blipFill>
        <p:spPr>
          <a:xfrm>
            <a:off x="4572000" y="1626184"/>
            <a:ext cx="4386033" cy="1168051"/>
          </a:xfrm>
          <a:prstGeom prst="rect">
            <a:avLst/>
          </a:prstGeom>
        </p:spPr>
      </p:pic>
    </p:spTree>
    <p:extLst>
      <p:ext uri="{BB962C8B-B14F-4D97-AF65-F5344CB8AC3E}">
        <p14:creationId xmlns:p14="http://schemas.microsoft.com/office/powerpoint/2010/main" val="107835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Transporteinheit: Container II</a:t>
            </a:r>
            <a:endParaRPr lang="de-AT" dirty="0"/>
          </a:p>
        </p:txBody>
      </p:sp>
      <p:pic>
        <p:nvPicPr>
          <p:cNvPr id="3" name="Grafik 2"/>
          <p:cNvPicPr>
            <a:picLocks noChangeAspect="1"/>
          </p:cNvPicPr>
          <p:nvPr/>
        </p:nvPicPr>
        <p:blipFill>
          <a:blip r:embed="rId3"/>
          <a:stretch>
            <a:fillRect/>
          </a:stretch>
        </p:blipFill>
        <p:spPr>
          <a:xfrm>
            <a:off x="395537" y="1772816"/>
            <a:ext cx="3168351" cy="2232442"/>
          </a:xfrm>
          <a:prstGeom prst="rect">
            <a:avLst/>
          </a:prstGeom>
        </p:spPr>
      </p:pic>
      <p:sp>
        <p:nvSpPr>
          <p:cNvPr id="6" name="Textfeld 5"/>
          <p:cNvSpPr txBox="1"/>
          <p:nvPr/>
        </p:nvSpPr>
        <p:spPr>
          <a:xfrm>
            <a:off x="2699792" y="1636500"/>
            <a:ext cx="3384376"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Flat Container</a:t>
            </a:r>
            <a:endParaRPr lang="de-AT" b="1"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4"/>
          <a:stretch>
            <a:fillRect/>
          </a:stretch>
        </p:blipFill>
        <p:spPr>
          <a:xfrm>
            <a:off x="5696297" y="1988840"/>
            <a:ext cx="2974136" cy="1872208"/>
          </a:xfrm>
          <a:prstGeom prst="rect">
            <a:avLst/>
          </a:prstGeom>
        </p:spPr>
      </p:pic>
      <p:sp>
        <p:nvSpPr>
          <p:cNvPr id="7" name="Textfeld 6"/>
          <p:cNvSpPr txBox="1"/>
          <p:nvPr/>
        </p:nvSpPr>
        <p:spPr>
          <a:xfrm>
            <a:off x="5286057" y="1636500"/>
            <a:ext cx="3384376"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Open Top Container</a:t>
            </a:r>
            <a:endParaRPr lang="de-AT" b="1"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5"/>
          <a:stretch>
            <a:fillRect/>
          </a:stretch>
        </p:blipFill>
        <p:spPr>
          <a:xfrm>
            <a:off x="669097" y="4249316"/>
            <a:ext cx="2619375" cy="1914525"/>
          </a:xfrm>
          <a:prstGeom prst="rect">
            <a:avLst/>
          </a:prstGeom>
        </p:spPr>
      </p:pic>
      <p:sp>
        <p:nvSpPr>
          <p:cNvPr id="9" name="Textfeld 8"/>
          <p:cNvSpPr txBox="1"/>
          <p:nvPr/>
        </p:nvSpPr>
        <p:spPr>
          <a:xfrm>
            <a:off x="975628" y="4002620"/>
            <a:ext cx="3384376"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High Cube Container</a:t>
            </a:r>
            <a:endParaRPr lang="de-AT" b="1" dirty="0">
              <a:latin typeface="Arial" panose="020B0604020202020204" pitchFamily="34" charset="0"/>
              <a:cs typeface="Arial" panose="020B0604020202020204" pitchFamily="34" charset="0"/>
            </a:endParaRPr>
          </a:p>
        </p:txBody>
      </p:sp>
      <p:pic>
        <p:nvPicPr>
          <p:cNvPr id="10" name="Grafik 9"/>
          <p:cNvPicPr>
            <a:picLocks noChangeAspect="1"/>
          </p:cNvPicPr>
          <p:nvPr/>
        </p:nvPicPr>
        <p:blipFill>
          <a:blip r:embed="rId6"/>
          <a:stretch>
            <a:fillRect/>
          </a:stretch>
        </p:blipFill>
        <p:spPr>
          <a:xfrm>
            <a:off x="4282491" y="4109340"/>
            <a:ext cx="2736304" cy="2054501"/>
          </a:xfrm>
          <a:prstGeom prst="rect">
            <a:avLst/>
          </a:prstGeom>
        </p:spPr>
      </p:pic>
      <p:sp>
        <p:nvSpPr>
          <p:cNvPr id="11" name="Textfeld 10"/>
          <p:cNvSpPr txBox="1"/>
          <p:nvPr/>
        </p:nvSpPr>
        <p:spPr>
          <a:xfrm>
            <a:off x="7018795" y="4869160"/>
            <a:ext cx="2411760"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Kühlcontainer</a:t>
            </a:r>
            <a:endParaRPr lang="de-A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93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Transporteinheit: Wechselbehälter </a:t>
            </a:r>
            <a:endParaRPr lang="de-AT" dirty="0"/>
          </a:p>
        </p:txBody>
      </p:sp>
      <p:pic>
        <p:nvPicPr>
          <p:cNvPr id="4" name="Grafik 3"/>
          <p:cNvPicPr>
            <a:picLocks noChangeAspect="1"/>
          </p:cNvPicPr>
          <p:nvPr/>
        </p:nvPicPr>
        <p:blipFill>
          <a:blip r:embed="rId3"/>
          <a:stretch>
            <a:fillRect/>
          </a:stretch>
        </p:blipFill>
        <p:spPr>
          <a:xfrm>
            <a:off x="539552" y="2276872"/>
            <a:ext cx="3493862" cy="2241895"/>
          </a:xfrm>
          <a:prstGeom prst="rect">
            <a:avLst/>
          </a:prstGeom>
        </p:spPr>
      </p:pic>
      <p:sp>
        <p:nvSpPr>
          <p:cNvPr id="5" name="Textfeld 4"/>
          <p:cNvSpPr txBox="1"/>
          <p:nvPr/>
        </p:nvSpPr>
        <p:spPr>
          <a:xfrm>
            <a:off x="521098" y="1772816"/>
            <a:ext cx="4554957"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Wechselbehälter in Kofferbauweise</a:t>
            </a:r>
            <a:endParaRPr lang="de-AT" b="1"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4"/>
          <a:stretch>
            <a:fillRect/>
          </a:stretch>
        </p:blipFill>
        <p:spPr>
          <a:xfrm>
            <a:off x="5076055" y="3174465"/>
            <a:ext cx="3190105" cy="2743264"/>
          </a:xfrm>
          <a:prstGeom prst="rect">
            <a:avLst/>
          </a:prstGeom>
        </p:spPr>
      </p:pic>
      <p:sp>
        <p:nvSpPr>
          <p:cNvPr id="7" name="Textfeld 6"/>
          <p:cNvSpPr txBox="1"/>
          <p:nvPr/>
        </p:nvSpPr>
        <p:spPr>
          <a:xfrm>
            <a:off x="4913587" y="2780928"/>
            <a:ext cx="4554957"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Wechselbehälter Planenaufbau</a:t>
            </a:r>
            <a:endParaRPr lang="de-A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06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Transporteinheit: Sattelanhänger</a:t>
            </a:r>
            <a:endParaRPr lang="de-AT"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84" y="1665697"/>
            <a:ext cx="2689932" cy="1972812"/>
          </a:xfrm>
          <a:prstGeom prst="rect">
            <a:avLst/>
          </a:prstGeom>
        </p:spPr>
      </p:pic>
      <p:sp>
        <p:nvSpPr>
          <p:cNvPr id="5" name="Textfeld 4"/>
          <p:cNvSpPr txBox="1"/>
          <p:nvPr/>
        </p:nvSpPr>
        <p:spPr>
          <a:xfrm>
            <a:off x="395535" y="3717032"/>
            <a:ext cx="4554957"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Kranbarer Sattelanhänger</a:t>
            </a:r>
            <a:endParaRPr lang="de-AT" b="1"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4"/>
          <a:stretch>
            <a:fillRect/>
          </a:stretch>
        </p:blipFill>
        <p:spPr>
          <a:xfrm>
            <a:off x="1136599" y="4233464"/>
            <a:ext cx="1316101" cy="1291174"/>
          </a:xfrm>
          <a:prstGeom prst="rect">
            <a:avLst/>
          </a:prstGeom>
        </p:spPr>
      </p:pic>
      <p:sp>
        <p:nvSpPr>
          <p:cNvPr id="7" name="Textfeld 6"/>
          <p:cNvSpPr txBox="1"/>
          <p:nvPr/>
        </p:nvSpPr>
        <p:spPr>
          <a:xfrm>
            <a:off x="894548" y="5605283"/>
            <a:ext cx="1800201"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Königszapfen</a:t>
            </a:r>
            <a:endParaRPr lang="de-AT" b="1"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5"/>
          <a:stretch>
            <a:fillRect/>
          </a:stretch>
        </p:blipFill>
        <p:spPr>
          <a:xfrm>
            <a:off x="3779912" y="3641946"/>
            <a:ext cx="3215816" cy="1851730"/>
          </a:xfrm>
          <a:prstGeom prst="rect">
            <a:avLst/>
          </a:prstGeom>
        </p:spPr>
      </p:pic>
      <p:sp>
        <p:nvSpPr>
          <p:cNvPr id="9" name="Textfeld 8"/>
          <p:cNvSpPr txBox="1"/>
          <p:nvPr/>
        </p:nvSpPr>
        <p:spPr>
          <a:xfrm>
            <a:off x="3744685" y="5608581"/>
            <a:ext cx="5076565" cy="646331"/>
          </a:xfrm>
          <a:prstGeom prst="rect">
            <a:avLst/>
          </a:prstGeom>
          <a:noFill/>
        </p:spPr>
        <p:txBody>
          <a:bodyPr wrap="square" rtlCol="0">
            <a:spAutoFit/>
          </a:bodyPr>
          <a:lstStyle/>
          <a:p>
            <a:r>
              <a:rPr lang="de-AT" b="1" dirty="0">
                <a:latin typeface="Arial" panose="020B0604020202020204" pitchFamily="34" charset="0"/>
                <a:cs typeface="Arial" panose="020B0604020202020204" pitchFamily="34" charset="0"/>
              </a:rPr>
              <a:t>Seitlich offener Sattelauflieger mit verschiebbarer Plane</a:t>
            </a:r>
          </a:p>
        </p:txBody>
      </p:sp>
      <p:pic>
        <p:nvPicPr>
          <p:cNvPr id="10" name="Grafik 9"/>
          <p:cNvPicPr>
            <a:picLocks noChangeAspect="1"/>
          </p:cNvPicPr>
          <p:nvPr/>
        </p:nvPicPr>
        <p:blipFill>
          <a:blip r:embed="rId6"/>
          <a:stretch>
            <a:fillRect/>
          </a:stretch>
        </p:blipFill>
        <p:spPr>
          <a:xfrm>
            <a:off x="5671512" y="1529328"/>
            <a:ext cx="2919413" cy="1905000"/>
          </a:xfrm>
          <a:prstGeom prst="rect">
            <a:avLst/>
          </a:prstGeom>
        </p:spPr>
      </p:pic>
      <p:sp>
        <p:nvSpPr>
          <p:cNvPr id="11" name="Textfeld 10"/>
          <p:cNvSpPr txBox="1"/>
          <p:nvPr/>
        </p:nvSpPr>
        <p:spPr>
          <a:xfrm>
            <a:off x="3830006" y="2467437"/>
            <a:ext cx="1877251"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Sattelanhänger</a:t>
            </a:r>
            <a:endParaRPr lang="de-A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572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a:t>
            </a:r>
            <a:r>
              <a:rPr lang="de-AT" dirty="0" smtClean="0"/>
              <a:t>egleiteter kombinierter Verkehr</a:t>
            </a:r>
            <a:endParaRPr lang="de-AT" dirty="0"/>
          </a:p>
        </p:txBody>
      </p:sp>
      <p:pic>
        <p:nvPicPr>
          <p:cNvPr id="15" name="Grafik 14"/>
          <p:cNvPicPr>
            <a:picLocks noChangeAspect="1"/>
          </p:cNvPicPr>
          <p:nvPr/>
        </p:nvPicPr>
        <p:blipFill>
          <a:blip r:embed="rId3"/>
          <a:stretch>
            <a:fillRect/>
          </a:stretch>
        </p:blipFill>
        <p:spPr>
          <a:xfrm>
            <a:off x="395536" y="2154613"/>
            <a:ext cx="8208912" cy="3290611"/>
          </a:xfrm>
          <a:prstGeom prst="rect">
            <a:avLst/>
          </a:prstGeom>
        </p:spPr>
      </p:pic>
    </p:spTree>
    <p:extLst>
      <p:ext uri="{BB962C8B-B14F-4D97-AF65-F5344CB8AC3E}">
        <p14:creationId xmlns:p14="http://schemas.microsoft.com/office/powerpoint/2010/main" val="85084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solidFill>
                  <a:srgbClr val="FF0000"/>
                </a:solidFill>
              </a:rPr>
              <a:t>RO</a:t>
            </a:r>
            <a:r>
              <a:rPr lang="de-AT" dirty="0" err="1" smtClean="0"/>
              <a:t>llende</a:t>
            </a:r>
            <a:r>
              <a:rPr lang="de-AT" dirty="0" smtClean="0"/>
              <a:t> </a:t>
            </a:r>
            <a:r>
              <a:rPr lang="de-AT" dirty="0" err="1" smtClean="0">
                <a:solidFill>
                  <a:srgbClr val="FF0000"/>
                </a:solidFill>
              </a:rPr>
              <a:t>LA</a:t>
            </a:r>
            <a:r>
              <a:rPr lang="de-AT" dirty="0" err="1" smtClean="0"/>
              <a:t>ndstraße</a:t>
            </a:r>
            <a:r>
              <a:rPr lang="de-AT" dirty="0" smtClean="0"/>
              <a:t> (ROLA) </a:t>
            </a:r>
            <a:endParaRPr lang="de-AT" dirty="0"/>
          </a:p>
        </p:txBody>
      </p:sp>
      <p:pic>
        <p:nvPicPr>
          <p:cNvPr id="5" name="Grafik 4"/>
          <p:cNvPicPr>
            <a:picLocks noChangeAspect="1"/>
          </p:cNvPicPr>
          <p:nvPr/>
        </p:nvPicPr>
        <p:blipFill>
          <a:blip r:embed="rId3"/>
          <a:stretch>
            <a:fillRect/>
          </a:stretch>
        </p:blipFill>
        <p:spPr>
          <a:xfrm>
            <a:off x="467544" y="3454686"/>
            <a:ext cx="4669703" cy="2596868"/>
          </a:xfrm>
          <a:prstGeom prst="rect">
            <a:avLst/>
          </a:prstGeom>
        </p:spPr>
      </p:pic>
      <p:pic>
        <p:nvPicPr>
          <p:cNvPr id="6" name="Grafik 5"/>
          <p:cNvPicPr>
            <a:picLocks noChangeAspect="1"/>
          </p:cNvPicPr>
          <p:nvPr/>
        </p:nvPicPr>
        <p:blipFill>
          <a:blip r:embed="rId4"/>
          <a:stretch>
            <a:fillRect/>
          </a:stretch>
        </p:blipFill>
        <p:spPr>
          <a:xfrm>
            <a:off x="5292080" y="3645024"/>
            <a:ext cx="3745210" cy="2406530"/>
          </a:xfrm>
          <a:prstGeom prst="rect">
            <a:avLst/>
          </a:prstGeom>
        </p:spPr>
      </p:pic>
      <p:sp>
        <p:nvSpPr>
          <p:cNvPr id="7" name="Textfeld 6"/>
          <p:cNvSpPr txBox="1"/>
          <p:nvPr/>
        </p:nvSpPr>
        <p:spPr>
          <a:xfrm>
            <a:off x="5436097" y="2814576"/>
            <a:ext cx="2808312" cy="646331"/>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ROLA-Strecken der </a:t>
            </a:r>
            <a:r>
              <a:rPr lang="de-AT" b="1" dirty="0" err="1" smtClean="0">
                <a:latin typeface="Arial" panose="020B0604020202020204" pitchFamily="34" charset="0"/>
                <a:cs typeface="Arial" panose="020B0604020202020204" pitchFamily="34" charset="0"/>
              </a:rPr>
              <a:t>Rail</a:t>
            </a:r>
            <a:r>
              <a:rPr lang="de-AT" b="1" dirty="0" smtClean="0">
                <a:latin typeface="Arial" panose="020B0604020202020204" pitchFamily="34" charset="0"/>
                <a:cs typeface="Arial" panose="020B0604020202020204" pitchFamily="34" charset="0"/>
              </a:rPr>
              <a:t> Cargo Austria</a:t>
            </a:r>
            <a:endParaRPr lang="de-AT" b="1"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5"/>
          <a:stretch>
            <a:fillRect/>
          </a:stretch>
        </p:blipFill>
        <p:spPr>
          <a:xfrm>
            <a:off x="1597918" y="1833761"/>
            <a:ext cx="2974082" cy="1961629"/>
          </a:xfrm>
          <a:prstGeom prst="rect">
            <a:avLst/>
          </a:prstGeom>
        </p:spPr>
      </p:pic>
    </p:spTree>
    <p:extLst>
      <p:ext uri="{BB962C8B-B14F-4D97-AF65-F5344CB8AC3E}">
        <p14:creationId xmlns:p14="http://schemas.microsoft.com/office/powerpoint/2010/main" val="3348493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Roll-on / Roll-off</a:t>
            </a:r>
            <a:endParaRPr lang="de-AT" dirty="0"/>
          </a:p>
        </p:txBody>
      </p:sp>
      <p:pic>
        <p:nvPicPr>
          <p:cNvPr id="4" name="Grafik 3"/>
          <p:cNvPicPr>
            <a:picLocks noChangeAspect="1"/>
          </p:cNvPicPr>
          <p:nvPr/>
        </p:nvPicPr>
        <p:blipFill>
          <a:blip r:embed="rId3"/>
          <a:stretch>
            <a:fillRect/>
          </a:stretch>
        </p:blipFill>
        <p:spPr>
          <a:xfrm>
            <a:off x="318084" y="1628800"/>
            <a:ext cx="3240360" cy="2843126"/>
          </a:xfrm>
          <a:prstGeom prst="rect">
            <a:avLst/>
          </a:prstGeom>
        </p:spPr>
      </p:pic>
      <p:pic>
        <p:nvPicPr>
          <p:cNvPr id="5" name="Grafik 4"/>
          <p:cNvPicPr>
            <a:picLocks noChangeAspect="1"/>
          </p:cNvPicPr>
          <p:nvPr/>
        </p:nvPicPr>
        <p:blipFill>
          <a:blip r:embed="rId4"/>
          <a:stretch>
            <a:fillRect/>
          </a:stretch>
        </p:blipFill>
        <p:spPr>
          <a:xfrm>
            <a:off x="5626820" y="1628800"/>
            <a:ext cx="2977628" cy="3960440"/>
          </a:xfrm>
          <a:prstGeom prst="rect">
            <a:avLst/>
          </a:prstGeom>
        </p:spPr>
      </p:pic>
      <p:sp>
        <p:nvSpPr>
          <p:cNvPr id="6" name="Textfeld 5"/>
          <p:cNvSpPr txBox="1"/>
          <p:nvPr/>
        </p:nvSpPr>
        <p:spPr>
          <a:xfrm>
            <a:off x="5852972" y="5615736"/>
            <a:ext cx="2525324"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Eisenbahnfährschiff</a:t>
            </a:r>
            <a:endParaRPr lang="de-AT" b="1" dirty="0">
              <a:latin typeface="Arial" panose="020B0604020202020204" pitchFamily="34" charset="0"/>
              <a:cs typeface="Arial" panose="020B0604020202020204" pitchFamily="34" charset="0"/>
            </a:endParaRPr>
          </a:p>
        </p:txBody>
      </p:sp>
      <p:sp>
        <p:nvSpPr>
          <p:cNvPr id="7" name="Textfeld 6"/>
          <p:cNvSpPr txBox="1"/>
          <p:nvPr/>
        </p:nvSpPr>
        <p:spPr>
          <a:xfrm>
            <a:off x="678524" y="4549560"/>
            <a:ext cx="2525324" cy="369332"/>
          </a:xfrm>
          <a:prstGeom prst="rect">
            <a:avLst/>
          </a:prstGeom>
          <a:noFill/>
        </p:spPr>
        <p:txBody>
          <a:bodyPr wrap="square" rtlCol="0">
            <a:spAutoFit/>
          </a:bodyPr>
          <a:lstStyle/>
          <a:p>
            <a:r>
              <a:rPr lang="de-AT" b="1" dirty="0" err="1" smtClean="0">
                <a:latin typeface="Arial" panose="020B0604020202020204" pitchFamily="34" charset="0"/>
                <a:cs typeface="Arial" panose="020B0604020202020204" pitchFamily="34" charset="0"/>
              </a:rPr>
              <a:t>RoRo</a:t>
            </a:r>
            <a:r>
              <a:rPr lang="de-AT" b="1" dirty="0" smtClean="0">
                <a:latin typeface="Arial" panose="020B0604020202020204" pitchFamily="34" charset="0"/>
                <a:cs typeface="Arial" panose="020B0604020202020204" pitchFamily="34" charset="0"/>
              </a:rPr>
              <a:t>-Schiff</a:t>
            </a:r>
            <a:endParaRPr lang="de-AT" b="1"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5"/>
          <a:stretch>
            <a:fillRect/>
          </a:stretch>
        </p:blipFill>
        <p:spPr>
          <a:xfrm>
            <a:off x="2555776" y="3040505"/>
            <a:ext cx="2891210" cy="2958733"/>
          </a:xfrm>
          <a:prstGeom prst="rect">
            <a:avLst/>
          </a:prstGeom>
        </p:spPr>
      </p:pic>
      <p:sp>
        <p:nvSpPr>
          <p:cNvPr id="9" name="Textfeld 8"/>
          <p:cNvSpPr txBox="1"/>
          <p:nvPr/>
        </p:nvSpPr>
        <p:spPr>
          <a:xfrm>
            <a:off x="3262887" y="5985068"/>
            <a:ext cx="2525324" cy="369332"/>
          </a:xfrm>
          <a:prstGeom prst="rect">
            <a:avLst/>
          </a:prstGeom>
          <a:noFill/>
        </p:spPr>
        <p:txBody>
          <a:bodyPr wrap="square" rtlCol="0">
            <a:spAutoFit/>
          </a:bodyPr>
          <a:lstStyle/>
          <a:p>
            <a:r>
              <a:rPr lang="de-AT" b="1" dirty="0" smtClean="0">
                <a:latin typeface="Arial" panose="020B0604020202020204" pitchFamily="34" charset="0"/>
                <a:cs typeface="Arial" panose="020B0604020202020204" pitchFamily="34" charset="0"/>
              </a:rPr>
              <a:t>Entladung</a:t>
            </a:r>
            <a:endParaRPr lang="de-A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16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Der Straßengüterverkehr im Vergleich zur Schiene</a:t>
            </a:r>
            <a:endParaRPr lang="de-AT" dirty="0"/>
          </a:p>
        </p:txBody>
      </p:sp>
      <p:pic>
        <p:nvPicPr>
          <p:cNvPr id="5" name="Grafik 4"/>
          <p:cNvPicPr>
            <a:picLocks noChangeAspect="1"/>
          </p:cNvPicPr>
          <p:nvPr/>
        </p:nvPicPr>
        <p:blipFill>
          <a:blip r:embed="rId3"/>
          <a:stretch>
            <a:fillRect/>
          </a:stretch>
        </p:blipFill>
        <p:spPr>
          <a:xfrm>
            <a:off x="1763688" y="1772816"/>
            <a:ext cx="5267233" cy="4395961"/>
          </a:xfrm>
          <a:prstGeom prst="rect">
            <a:avLst/>
          </a:prstGeom>
        </p:spPr>
      </p:pic>
    </p:spTree>
    <p:extLst>
      <p:ext uri="{BB962C8B-B14F-4D97-AF65-F5344CB8AC3E}">
        <p14:creationId xmlns:p14="http://schemas.microsoft.com/office/powerpoint/2010/main" val="184639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Wie arbeite ich mit diesem Lernmaterial?</a:t>
            </a:r>
            <a:endParaRPr lang="de-AT" dirty="0"/>
          </a:p>
        </p:txBody>
      </p:sp>
      <p:sp>
        <p:nvSpPr>
          <p:cNvPr id="3" name="Inhaltsplatzhalter 2"/>
          <p:cNvSpPr>
            <a:spLocks noGrp="1"/>
          </p:cNvSpPr>
          <p:nvPr>
            <p:ph idx="1"/>
          </p:nvPr>
        </p:nvSpPr>
        <p:spPr>
          <a:xfrm>
            <a:off x="439796" y="1772816"/>
            <a:ext cx="8229600" cy="4377050"/>
          </a:xfrm>
        </p:spPr>
        <p:txBody>
          <a:bodyPr>
            <a:noAutofit/>
          </a:bodyPr>
          <a:lstStyle/>
          <a:p>
            <a:pPr marL="0" indent="0">
              <a:spcBef>
                <a:spcPts val="0"/>
              </a:spcBef>
              <a:buNone/>
            </a:pPr>
            <a:r>
              <a:rPr lang="de-AT" sz="1800" b="1" dirty="0"/>
              <a:t>Power </a:t>
            </a:r>
            <a:r>
              <a:rPr lang="de-AT" sz="1800" b="1" dirty="0" smtClean="0"/>
              <a:t>Point</a:t>
            </a:r>
            <a:br>
              <a:rPr lang="de-AT" sz="1800" b="1" dirty="0" smtClean="0"/>
            </a:br>
            <a:r>
              <a:rPr lang="de-AT" sz="1800" dirty="0" smtClean="0"/>
              <a:t>In </a:t>
            </a:r>
            <a:r>
              <a:rPr lang="de-AT" sz="1800" dirty="0"/>
              <a:t>der folgenden PowerPoint werden </a:t>
            </a:r>
            <a:r>
              <a:rPr lang="de-AT" sz="1800" dirty="0" smtClean="0"/>
              <a:t>inhaltliche Grundlagen und ausgewählte Vertiefungen zum Themenbereich „Schienenverkehr“ präsentiert. In den Notizen wird der Inhalt der jeweiligen Folie kurz beschrieben und die verwendeten Quellen (zur weiterführenden Information) für diese angeführt.</a:t>
            </a:r>
          </a:p>
          <a:p>
            <a:pPr marL="0" indent="0">
              <a:spcBef>
                <a:spcPts val="400"/>
              </a:spcBef>
              <a:buNone/>
            </a:pPr>
            <a:r>
              <a:rPr lang="de-AT" sz="1800" b="1" dirty="0"/>
              <a:t>Reader</a:t>
            </a:r>
          </a:p>
          <a:p>
            <a:pPr marL="0" indent="0">
              <a:spcBef>
                <a:spcPts val="0"/>
              </a:spcBef>
              <a:buNone/>
            </a:pPr>
            <a:r>
              <a:rPr lang="de-AT" sz="1800" dirty="0"/>
              <a:t>Zusätzlich </a:t>
            </a:r>
            <a:r>
              <a:rPr lang="de-AT" sz="1800" dirty="0" smtClean="0"/>
              <a:t>zur Präsentation ist </a:t>
            </a:r>
            <a:r>
              <a:rPr lang="de-AT" sz="1800" dirty="0"/>
              <a:t>auch ein Reader bereitgestellt, welcher das Thema detaillierter beschreibt und als Skript verwendet werden kann.  </a:t>
            </a:r>
          </a:p>
          <a:p>
            <a:pPr marL="0" indent="0">
              <a:spcBef>
                <a:spcPts val="400"/>
              </a:spcBef>
              <a:buNone/>
            </a:pPr>
            <a:r>
              <a:rPr lang="de-AT" sz="1800" b="1" dirty="0"/>
              <a:t>Links </a:t>
            </a:r>
          </a:p>
          <a:p>
            <a:pPr marL="0" indent="0">
              <a:spcBef>
                <a:spcPts val="0"/>
              </a:spcBef>
              <a:buNone/>
            </a:pPr>
            <a:r>
              <a:rPr lang="de-AT" sz="1800" dirty="0"/>
              <a:t>Die für die Präsentation verwendeten Quellen sind in den Lernpaketen unter einer Linksammlung zur Verfügung gestellt.</a:t>
            </a:r>
          </a:p>
          <a:p>
            <a:pPr marL="0" indent="0">
              <a:spcBef>
                <a:spcPts val="400"/>
              </a:spcBef>
              <a:buNone/>
            </a:pPr>
            <a:r>
              <a:rPr lang="de-AT" sz="1800" b="1" dirty="0"/>
              <a:t>Videos</a:t>
            </a:r>
          </a:p>
          <a:p>
            <a:pPr marL="0" indent="0">
              <a:spcBef>
                <a:spcPts val="0"/>
              </a:spcBef>
              <a:buNone/>
            </a:pPr>
            <a:r>
              <a:rPr lang="de-AT" sz="1800" dirty="0"/>
              <a:t>Zusätzlich sind auch Videos zur Verfügung gestellt, welche genutzt werden können. Diese sind ebenfalls in den betreffenden Lernpaketen zu finden</a:t>
            </a:r>
            <a:r>
              <a:rPr lang="de-AT" sz="1800" dirty="0" smtClean="0"/>
              <a:t>.</a:t>
            </a:r>
            <a:endParaRPr lang="de-AT" sz="1800" dirty="0"/>
          </a:p>
        </p:txBody>
      </p:sp>
      <p:pic>
        <p:nvPicPr>
          <p:cNvPr id="4" name="Grafik 3"/>
          <p:cNvPicPr>
            <a:picLocks noChangeAspect="1"/>
          </p:cNvPicPr>
          <p:nvPr/>
        </p:nvPicPr>
        <p:blipFill rotWithShape="1">
          <a:blip r:embed="rId2"/>
          <a:srcRect l="26087" t="21942" r="17391" b="21008"/>
          <a:stretch/>
        </p:blipFill>
        <p:spPr>
          <a:xfrm>
            <a:off x="7524328" y="404664"/>
            <a:ext cx="821097" cy="1642194"/>
          </a:xfrm>
          <a:prstGeom prst="rect">
            <a:avLst/>
          </a:prstGeom>
        </p:spPr>
      </p:pic>
    </p:spTree>
    <p:extLst>
      <p:ext uri="{BB962C8B-B14F-4D97-AF65-F5344CB8AC3E}">
        <p14:creationId xmlns:p14="http://schemas.microsoft.com/office/powerpoint/2010/main" val="4106780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Quellen</a:t>
            </a:r>
            <a:endParaRPr lang="de-AT" sz="2400" b="0" i="1" dirty="0"/>
          </a:p>
        </p:txBody>
      </p:sp>
      <p:sp>
        <p:nvSpPr>
          <p:cNvPr id="4" name="Textfeld 3"/>
          <p:cNvSpPr txBox="1"/>
          <p:nvPr/>
        </p:nvSpPr>
        <p:spPr>
          <a:xfrm>
            <a:off x="611560" y="1724610"/>
            <a:ext cx="7992888" cy="5016758"/>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Becker, K. G. (Hrsg., 2014): Handbuch Schienengüterverkehr, Hamburg: DVV Media Group </a:t>
            </a:r>
            <a:r>
              <a:rPr lang="de-DE" sz="1000" dirty="0" err="1" smtClean="0">
                <a:latin typeface="Arial" panose="020B0604020202020204" pitchFamily="34" charset="0"/>
                <a:cs typeface="Arial" panose="020B0604020202020204" pitchFamily="34" charset="0"/>
              </a:rPr>
              <a:t>Eurorailpress</a:t>
            </a:r>
            <a:endParaRPr lang="de-DE" sz="1000" dirty="0" smtClean="0">
              <a:latin typeface="Arial" panose="020B0604020202020204" pitchFamily="34" charset="0"/>
              <a:cs typeface="Arial" panose="020B0604020202020204" pitchFamily="34" charset="0"/>
            </a:endParaRPr>
          </a:p>
          <a:p>
            <a:r>
              <a:rPr lang="de-DE" sz="1000" dirty="0" err="1" smtClean="0">
                <a:latin typeface="Arial" panose="020B0604020202020204" pitchFamily="34" charset="0"/>
                <a:cs typeface="Arial" panose="020B0604020202020204" pitchFamily="34" charset="0"/>
              </a:rPr>
              <a:t>Carucontainers</a:t>
            </a:r>
            <a:r>
              <a:rPr lang="de-DE" sz="1000" dirty="0">
                <a:latin typeface="Arial" panose="020B0604020202020204" pitchFamily="34" charset="0"/>
                <a:cs typeface="Arial" panose="020B0604020202020204" pitchFamily="34" charset="0"/>
              </a:rPr>
              <a:t> (2017): </a:t>
            </a:r>
            <a:r>
              <a:rPr lang="de-DE" sz="1000" dirty="0">
                <a:latin typeface="Arial" panose="020B0604020202020204" pitchFamily="34" charset="0"/>
                <a:cs typeface="Arial" panose="020B0604020202020204" pitchFamily="34" charset="0"/>
                <a:hlinkClick r:id="rId3"/>
              </a:rPr>
              <a:t>http://</a:t>
            </a:r>
            <a:r>
              <a:rPr lang="de-DE" sz="1000" dirty="0" smtClean="0">
                <a:latin typeface="Arial" panose="020B0604020202020204" pitchFamily="34" charset="0"/>
                <a:cs typeface="Arial" panose="020B0604020202020204" pitchFamily="34" charset="0"/>
                <a:hlinkClick r:id="rId3"/>
              </a:rPr>
              <a:t>www.carucontainers.com/de/container/seecontainers/40ft-container/40ft-standard-container</a:t>
            </a:r>
            <a:r>
              <a:rPr lang="de-DE" sz="1000" dirty="0" smtClean="0">
                <a:latin typeface="Arial" panose="020B0604020202020204" pitchFamily="34" charset="0"/>
                <a:cs typeface="Arial" panose="020B0604020202020204" pitchFamily="34" charset="0"/>
              </a:rPr>
              <a:t> (30.1.2017)</a:t>
            </a:r>
          </a:p>
          <a:p>
            <a:r>
              <a:rPr lang="de-DE" sz="1000" dirty="0" err="1" smtClean="0">
                <a:latin typeface="Arial" panose="020B0604020202020204" pitchFamily="34" charset="0"/>
                <a:cs typeface="Arial" panose="020B0604020202020204" pitchFamily="34" charset="0"/>
              </a:rPr>
              <a:t>Conzept</a:t>
            </a:r>
            <a:r>
              <a:rPr lang="de-DE" sz="1000" dirty="0">
                <a:latin typeface="Arial" panose="020B0604020202020204" pitchFamily="34" charset="0"/>
                <a:cs typeface="Arial" panose="020B0604020202020204" pitchFamily="34" charset="0"/>
              </a:rPr>
              <a:t> (2017): </a:t>
            </a:r>
            <a:r>
              <a:rPr lang="de-DE" sz="1000" dirty="0">
                <a:latin typeface="Arial" panose="020B0604020202020204" pitchFamily="34" charset="0"/>
                <a:cs typeface="Arial" panose="020B0604020202020204" pitchFamily="34" charset="0"/>
                <a:hlinkClick r:id="rId4"/>
              </a:rPr>
              <a:t>http://</a:t>
            </a:r>
            <a:r>
              <a:rPr lang="de-DE" sz="1000" dirty="0" smtClean="0">
                <a:latin typeface="Arial" panose="020B0604020202020204" pitchFamily="34" charset="0"/>
                <a:cs typeface="Arial" panose="020B0604020202020204" pitchFamily="34" charset="0"/>
                <a:hlinkClick r:id="rId4"/>
              </a:rPr>
              <a:t>www.conzept.at/mietcontainer/wechselbehaelter</a:t>
            </a:r>
            <a:r>
              <a:rPr lang="de-DE" sz="1000" dirty="0" smtClean="0">
                <a:latin typeface="Arial" panose="020B0604020202020204" pitchFamily="34" charset="0"/>
                <a:cs typeface="Arial" panose="020B0604020202020204" pitchFamily="34" charset="0"/>
              </a:rPr>
              <a:t> (30.1.2017)</a:t>
            </a:r>
          </a:p>
          <a:p>
            <a:r>
              <a:rPr lang="de-DE" sz="1000" dirty="0" err="1" smtClean="0">
                <a:latin typeface="Arial" panose="020B0604020202020204" pitchFamily="34" charset="0"/>
                <a:cs typeface="Arial" panose="020B0604020202020204" pitchFamily="34" charset="0"/>
              </a:rPr>
              <a:t>Dolinsek</a:t>
            </a:r>
            <a:r>
              <a:rPr lang="de-DE" sz="1000" dirty="0">
                <a:latin typeface="Arial" panose="020B0604020202020204" pitchFamily="34" charset="0"/>
                <a:cs typeface="Arial" panose="020B0604020202020204" pitchFamily="34" charset="0"/>
              </a:rPr>
              <a:t>, M., Hartl, S., Hartl, T., </a:t>
            </a:r>
            <a:r>
              <a:rPr lang="de-DE" sz="1000" dirty="0" err="1">
                <a:latin typeface="Arial" panose="020B0604020202020204" pitchFamily="34" charset="0"/>
                <a:cs typeface="Arial" panose="020B0604020202020204" pitchFamily="34" charset="0"/>
              </a:rPr>
              <a:t>Hintergräber</a:t>
            </a:r>
            <a:r>
              <a:rPr lang="de-DE" sz="1000" dirty="0">
                <a:latin typeface="Arial" panose="020B0604020202020204" pitchFamily="34" charset="0"/>
                <a:cs typeface="Arial" panose="020B0604020202020204" pitchFamily="34" charset="0"/>
              </a:rPr>
              <a:t>, B., Hofbauer, V., </a:t>
            </a:r>
            <a:r>
              <a:rPr lang="de-DE" sz="1000" dirty="0" err="1">
                <a:latin typeface="Arial" panose="020B0604020202020204" pitchFamily="34" charset="0"/>
                <a:cs typeface="Arial" panose="020B0604020202020204" pitchFamily="34" charset="0"/>
              </a:rPr>
              <a:t>Hrusovsky</a:t>
            </a:r>
            <a:r>
              <a:rPr lang="de-DE" sz="1000" dirty="0">
                <a:latin typeface="Arial" panose="020B0604020202020204" pitchFamily="34" charset="0"/>
                <a:cs typeface="Arial" panose="020B0604020202020204" pitchFamily="34" charset="0"/>
              </a:rPr>
              <a:t>, M., . . . </a:t>
            </a:r>
            <a:r>
              <a:rPr lang="de-DE" sz="1000" dirty="0" err="1">
                <a:latin typeface="Arial" panose="020B0604020202020204" pitchFamily="34" charset="0"/>
                <a:cs typeface="Arial" panose="020B0604020202020204" pitchFamily="34" charset="0"/>
              </a:rPr>
              <a:t>Slavicek</a:t>
            </a:r>
            <a:r>
              <a:rPr lang="de-DE" sz="1000" dirty="0">
                <a:latin typeface="Arial" panose="020B0604020202020204" pitchFamily="34" charset="0"/>
                <a:cs typeface="Arial" panose="020B0604020202020204" pitchFamily="34" charset="0"/>
              </a:rPr>
              <a:t>, D. (2013). Handbuch der Donauschifffahrt. Vienna: </a:t>
            </a:r>
            <a:r>
              <a:rPr lang="de-DE" sz="1000" dirty="0" err="1" smtClean="0">
                <a:latin typeface="Arial" panose="020B0604020202020204" pitchFamily="34" charset="0"/>
                <a:cs typeface="Arial" panose="020B0604020202020204" pitchFamily="34" charset="0"/>
              </a:rPr>
              <a:t>viadonau</a:t>
            </a:r>
            <a:endParaRPr lang="de-DE" sz="1000" dirty="0" smtClean="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DVZ (2017): </a:t>
            </a:r>
            <a:r>
              <a:rPr lang="de-DE" sz="1000" dirty="0">
                <a:latin typeface="Arial" panose="020B0604020202020204" pitchFamily="34" charset="0"/>
                <a:cs typeface="Arial" panose="020B0604020202020204" pitchFamily="34" charset="0"/>
                <a:hlinkClick r:id="rId5"/>
              </a:rPr>
              <a:t>http://</a:t>
            </a:r>
            <a:r>
              <a:rPr lang="de-DE" sz="1000" dirty="0" smtClean="0">
                <a:latin typeface="Arial" panose="020B0604020202020204" pitchFamily="34" charset="0"/>
                <a:cs typeface="Arial" panose="020B0604020202020204" pitchFamily="34" charset="0"/>
                <a:hlinkClick r:id="rId5"/>
              </a:rPr>
              <a:t>www.dvz.de/rubriken/landverkehr/single-view/nachricht/hoeher-machen-statt-tiefer-legen.html</a:t>
            </a:r>
            <a:r>
              <a:rPr lang="de-DE" sz="1000" dirty="0" smtClean="0">
                <a:latin typeface="Arial" panose="020B0604020202020204" pitchFamily="34" charset="0"/>
                <a:cs typeface="Arial" panose="020B0604020202020204" pitchFamily="34" charset="0"/>
              </a:rPr>
              <a:t> (21.1.2017)</a:t>
            </a:r>
          </a:p>
          <a:p>
            <a:r>
              <a:rPr lang="de-AT" sz="1000" dirty="0" err="1">
                <a:latin typeface="Arial" panose="020B0604020202020204" pitchFamily="34" charset="0"/>
                <a:cs typeface="Arial" panose="020B0604020202020204" pitchFamily="34" charset="0"/>
              </a:rPr>
              <a:t>Economica</a:t>
            </a:r>
            <a:r>
              <a:rPr lang="de-AT" sz="1000" dirty="0">
                <a:latin typeface="Arial" panose="020B0604020202020204" pitchFamily="34" charset="0"/>
                <a:cs typeface="Arial" panose="020B0604020202020204" pitchFamily="34" charset="0"/>
              </a:rPr>
              <a:t> Institut für Wirtschaftsforschung (Hrsg., 2013): Schienengüterverkehr: Markt- und Wettbewerbssituation, Wien, in: </a:t>
            </a:r>
            <a:r>
              <a:rPr lang="de-AT" sz="1000" dirty="0">
                <a:latin typeface="Arial" panose="020B0604020202020204" pitchFamily="34" charset="0"/>
                <a:cs typeface="Arial" panose="020B0604020202020204" pitchFamily="34" charset="0"/>
                <a:hlinkClick r:id="rId6"/>
              </a:rPr>
              <a:t>http://</a:t>
            </a:r>
            <a:r>
              <a:rPr lang="de-AT" sz="1000" dirty="0" smtClean="0">
                <a:latin typeface="Arial" panose="020B0604020202020204" pitchFamily="34" charset="0"/>
                <a:cs typeface="Arial" panose="020B0604020202020204" pitchFamily="34" charset="0"/>
                <a:hlinkClick r:id="rId6"/>
              </a:rPr>
              <a:t>www.esce.at/eco3/wp-content/uploads/2016/04/2013-Schieneng%C3%BCterverkehr-Markt-und-Wettbewerbssituation-Folder.pdf</a:t>
            </a:r>
            <a:endParaRPr lang="de-DE" sz="1000" dirty="0" smtClean="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Fahrzeugbilder (2017): </a:t>
            </a:r>
            <a:r>
              <a:rPr lang="de-DE" sz="1000" dirty="0">
                <a:latin typeface="Arial" panose="020B0604020202020204" pitchFamily="34" charset="0"/>
                <a:cs typeface="Arial" panose="020B0604020202020204" pitchFamily="34" charset="0"/>
                <a:hlinkClick r:id="rId7"/>
              </a:rPr>
              <a:t>http://</a:t>
            </a:r>
            <a:r>
              <a:rPr lang="de-DE" sz="1000" dirty="0" smtClean="0">
                <a:latin typeface="Arial" panose="020B0604020202020204" pitchFamily="34" charset="0"/>
                <a:cs typeface="Arial" panose="020B0604020202020204" pitchFamily="34" charset="0"/>
                <a:hlinkClick r:id="rId7"/>
              </a:rPr>
              <a:t>www.fahrzeugbilder.de/name/galerie/kategorie/LKW~Mercedes-Benz~Wechselbrucke/digitalfotografie/24.html</a:t>
            </a:r>
            <a:r>
              <a:rPr lang="de-DE" sz="1000" dirty="0" smtClean="0">
                <a:latin typeface="Arial" panose="020B0604020202020204" pitchFamily="34" charset="0"/>
                <a:cs typeface="Arial" panose="020B0604020202020204" pitchFamily="34" charset="0"/>
              </a:rPr>
              <a:t> (21.1.2017)</a:t>
            </a:r>
          </a:p>
          <a:p>
            <a:r>
              <a:rPr lang="de-AT" sz="1000" dirty="0" err="1">
                <a:latin typeface="Arial" panose="020B0604020202020204" pitchFamily="34" charset="0"/>
                <a:cs typeface="Arial" panose="020B0604020202020204" pitchFamily="34" charset="0"/>
              </a:rPr>
              <a:t>Gronalt</a:t>
            </a:r>
            <a:r>
              <a:rPr lang="de-AT" sz="1000" dirty="0">
                <a:latin typeface="Arial" panose="020B0604020202020204" pitchFamily="34" charset="0"/>
                <a:cs typeface="Arial" panose="020B0604020202020204" pitchFamily="34" charset="0"/>
              </a:rPr>
              <a:t>, M. / Höfler, L. / </a:t>
            </a:r>
            <a:r>
              <a:rPr lang="de-AT" sz="1000" dirty="0" err="1">
                <a:latin typeface="Arial" panose="020B0604020202020204" pitchFamily="34" charset="0"/>
                <a:cs typeface="Arial" panose="020B0604020202020204" pitchFamily="34" charset="0"/>
              </a:rPr>
              <a:t>Humpl</a:t>
            </a:r>
            <a:r>
              <a:rPr lang="de-AT" sz="1000" dirty="0">
                <a:latin typeface="Arial" panose="020B0604020202020204" pitchFamily="34" charset="0"/>
                <a:cs typeface="Arial" panose="020B0604020202020204" pitchFamily="34" charset="0"/>
              </a:rPr>
              <a:t>, D. / Käfer, A. / </a:t>
            </a:r>
            <a:r>
              <a:rPr lang="de-AT" sz="1000" dirty="0" err="1">
                <a:latin typeface="Arial" panose="020B0604020202020204" pitchFamily="34" charset="0"/>
                <a:cs typeface="Arial" panose="020B0604020202020204" pitchFamily="34" charset="0"/>
              </a:rPr>
              <a:t>Peherstorfer</a:t>
            </a:r>
            <a:r>
              <a:rPr lang="de-AT" sz="1000" dirty="0">
                <a:latin typeface="Arial" panose="020B0604020202020204" pitchFamily="34" charset="0"/>
                <a:cs typeface="Arial" panose="020B0604020202020204" pitchFamily="34" charset="0"/>
              </a:rPr>
              <a:t>, H. / </a:t>
            </a:r>
            <a:r>
              <a:rPr lang="de-AT" sz="1000" dirty="0" err="1">
                <a:latin typeface="Arial" panose="020B0604020202020204" pitchFamily="34" charset="0"/>
                <a:cs typeface="Arial" panose="020B0604020202020204" pitchFamily="34" charset="0"/>
              </a:rPr>
              <a:t>Posset</a:t>
            </a:r>
            <a:r>
              <a:rPr lang="de-AT" sz="1000" dirty="0">
                <a:latin typeface="Arial" panose="020B0604020202020204" pitchFamily="34" charset="0"/>
                <a:cs typeface="Arial" panose="020B0604020202020204" pitchFamily="34" charset="0"/>
              </a:rPr>
              <a:t>, M. / </a:t>
            </a:r>
            <a:r>
              <a:rPr lang="de-AT" sz="1000" dirty="0" err="1">
                <a:latin typeface="Arial" panose="020B0604020202020204" pitchFamily="34" charset="0"/>
                <a:cs typeface="Arial" panose="020B0604020202020204" pitchFamily="34" charset="0"/>
              </a:rPr>
              <a:t>Pripfl</a:t>
            </a:r>
            <a:r>
              <a:rPr lang="de-AT" sz="1000" dirty="0">
                <a:latin typeface="Arial" panose="020B0604020202020204" pitchFamily="34" charset="0"/>
                <a:cs typeface="Arial" panose="020B0604020202020204" pitchFamily="34" charset="0"/>
              </a:rPr>
              <a:t>, H. / </a:t>
            </a:r>
            <a:r>
              <a:rPr lang="de-AT" sz="1000" dirty="0" err="1">
                <a:latin typeface="Arial" panose="020B0604020202020204" pitchFamily="34" charset="0"/>
                <a:cs typeface="Arial" panose="020B0604020202020204" pitchFamily="34" charset="0"/>
              </a:rPr>
              <a:t>Starkl</a:t>
            </a:r>
            <a:r>
              <a:rPr lang="de-AT" sz="1000" dirty="0">
                <a:latin typeface="Arial" panose="020B0604020202020204" pitchFamily="34" charset="0"/>
                <a:cs typeface="Arial" panose="020B0604020202020204" pitchFamily="34" charset="0"/>
              </a:rPr>
              <a:t>, F. (2010): Handbuch Intermodaler Verkehr, Wien: </a:t>
            </a:r>
            <a:r>
              <a:rPr lang="de-AT" sz="1000" dirty="0" err="1" smtClean="0">
                <a:latin typeface="Arial" panose="020B0604020202020204" pitchFamily="34" charset="0"/>
                <a:cs typeface="Arial" panose="020B0604020202020204" pitchFamily="34" charset="0"/>
              </a:rPr>
              <a:t>Bohmann</a:t>
            </a:r>
            <a:endParaRPr lang="de-DE" sz="1000" dirty="0" smtClean="0">
              <a:latin typeface="Arial" panose="020B0604020202020204" pitchFamily="34" charset="0"/>
              <a:cs typeface="Arial" panose="020B0604020202020204" pitchFamily="34" charset="0"/>
            </a:endParaRPr>
          </a:p>
          <a:p>
            <a:r>
              <a:rPr lang="de-AT" sz="1000" dirty="0">
                <a:latin typeface="Arial" panose="020B0604020202020204" pitchFamily="34" charset="0"/>
                <a:cs typeface="Arial" panose="020B0604020202020204" pitchFamily="34" charset="0"/>
              </a:rPr>
              <a:t>Forschungsinformationssystem (</a:t>
            </a:r>
            <a:r>
              <a:rPr lang="de-AT" sz="1000" dirty="0" smtClean="0">
                <a:latin typeface="Arial" panose="020B0604020202020204" pitchFamily="34" charset="0"/>
                <a:cs typeface="Arial" panose="020B0604020202020204" pitchFamily="34" charset="0"/>
              </a:rPr>
              <a:t>2016): </a:t>
            </a:r>
            <a:r>
              <a:rPr lang="de-AT" sz="1000" dirty="0">
                <a:latin typeface="Arial" panose="020B0604020202020204" pitchFamily="34" charset="0"/>
                <a:cs typeface="Arial" panose="020B0604020202020204" pitchFamily="34" charset="0"/>
              </a:rPr>
              <a:t>in: http://www.forschungsinformationssystem.de/servlet/is/306087/ (21.12.2016</a:t>
            </a:r>
            <a:r>
              <a:rPr lang="de-AT" sz="1000" dirty="0" smtClean="0">
                <a:latin typeface="Arial" panose="020B0604020202020204" pitchFamily="34" charset="0"/>
                <a:cs typeface="Arial" panose="020B0604020202020204" pitchFamily="34" charset="0"/>
              </a:rPr>
              <a:t>)</a:t>
            </a:r>
          </a:p>
          <a:p>
            <a:r>
              <a:rPr lang="de-AT" sz="1000" dirty="0">
                <a:latin typeface="Arial" panose="020B0604020202020204" pitchFamily="34" charset="0"/>
                <a:cs typeface="Arial" panose="020B0604020202020204" pitchFamily="34" charset="0"/>
              </a:rPr>
              <a:t>Kummer, S. (2010): Einführung in die Verkehrswirtschaft, 2. Auflage, Wien: Facultas</a:t>
            </a:r>
            <a:endParaRPr lang="de-DE" sz="1000" dirty="0">
              <a:latin typeface="Arial" panose="020B0604020202020204" pitchFamily="34" charset="0"/>
              <a:cs typeface="Arial" panose="020B0604020202020204" pitchFamily="34" charset="0"/>
            </a:endParaRPr>
          </a:p>
          <a:p>
            <a:r>
              <a:rPr lang="de-AT" sz="1000" dirty="0">
                <a:latin typeface="Arial" panose="020B0604020202020204" pitchFamily="34" charset="0"/>
                <a:cs typeface="Arial" panose="020B0604020202020204" pitchFamily="34" charset="0"/>
              </a:rPr>
              <a:t>Kummer, S., Grün, O., &amp; </a:t>
            </a:r>
            <a:r>
              <a:rPr lang="de-AT" sz="1000" dirty="0" err="1">
                <a:latin typeface="Arial" panose="020B0604020202020204" pitchFamily="34" charset="0"/>
                <a:cs typeface="Arial" panose="020B0604020202020204" pitchFamily="34" charset="0"/>
              </a:rPr>
              <a:t>Jammernegg</a:t>
            </a:r>
            <a:r>
              <a:rPr lang="de-AT" sz="1000" dirty="0">
                <a:latin typeface="Arial" panose="020B0604020202020204" pitchFamily="34" charset="0"/>
                <a:cs typeface="Arial" panose="020B0604020202020204" pitchFamily="34" charset="0"/>
              </a:rPr>
              <a:t>, W. (2009). Grundzüge der Beschaffung, Produktion und Logistik. Pearson </a:t>
            </a:r>
            <a:r>
              <a:rPr lang="de-AT" sz="1000" dirty="0" smtClean="0">
                <a:latin typeface="Arial" panose="020B0604020202020204" pitchFamily="34" charset="0"/>
                <a:cs typeface="Arial" panose="020B0604020202020204" pitchFamily="34" charset="0"/>
              </a:rPr>
              <a:t>Studium</a:t>
            </a:r>
            <a:endParaRPr lang="de-AT" sz="1000" dirty="0">
              <a:latin typeface="Arial" panose="020B0604020202020204" pitchFamily="34" charset="0"/>
              <a:cs typeface="Arial" panose="020B0604020202020204" pitchFamily="34" charset="0"/>
            </a:endParaRPr>
          </a:p>
          <a:p>
            <a:r>
              <a:rPr lang="de-AT" sz="1000" dirty="0" err="1" smtClean="0">
                <a:latin typeface="Arial" panose="020B0604020202020204" pitchFamily="34" charset="0"/>
                <a:cs typeface="Arial" panose="020B0604020202020204" pitchFamily="34" charset="0"/>
              </a:rPr>
              <a:t>Montansped</a:t>
            </a:r>
            <a:r>
              <a:rPr lang="de-AT" sz="1000" dirty="0">
                <a:latin typeface="Arial" panose="020B0604020202020204" pitchFamily="34" charset="0"/>
                <a:cs typeface="Arial" panose="020B0604020202020204" pitchFamily="34" charset="0"/>
              </a:rPr>
              <a:t> (2017): </a:t>
            </a:r>
            <a:r>
              <a:rPr lang="de-AT" sz="1000" dirty="0">
                <a:latin typeface="Arial" panose="020B0604020202020204" pitchFamily="34" charset="0"/>
                <a:cs typeface="Arial" panose="020B0604020202020204" pitchFamily="34" charset="0"/>
                <a:hlinkClick r:id="rId8"/>
              </a:rPr>
              <a:t>http://</a:t>
            </a:r>
            <a:r>
              <a:rPr lang="de-AT" sz="1000" dirty="0" smtClean="0">
                <a:latin typeface="Arial" panose="020B0604020202020204" pitchFamily="34" charset="0"/>
                <a:cs typeface="Arial" panose="020B0604020202020204" pitchFamily="34" charset="0"/>
                <a:hlinkClick r:id="rId8"/>
              </a:rPr>
              <a:t>www.montansped.com/index.php/de/leistungen/kombinierter-verkehr</a:t>
            </a:r>
            <a:r>
              <a:rPr lang="de-AT" sz="1000" dirty="0" smtClean="0">
                <a:latin typeface="Arial" panose="020B0604020202020204" pitchFamily="34" charset="0"/>
                <a:cs typeface="Arial" panose="020B0604020202020204" pitchFamily="34" charset="0"/>
              </a:rPr>
              <a:t> (30.1.2017)</a:t>
            </a:r>
          </a:p>
          <a:p>
            <a:r>
              <a:rPr lang="de-DE" sz="1000" dirty="0" err="1">
                <a:latin typeface="Arial" panose="020B0604020202020204" pitchFamily="34" charset="0"/>
                <a:cs typeface="Arial" panose="020B0604020202020204" pitchFamily="34" charset="0"/>
              </a:rPr>
              <a:t>Rail</a:t>
            </a:r>
            <a:r>
              <a:rPr lang="de-DE" sz="1000" dirty="0">
                <a:latin typeface="Arial" panose="020B0604020202020204" pitchFamily="34" charset="0"/>
                <a:cs typeface="Arial" panose="020B0604020202020204" pitchFamily="34" charset="0"/>
              </a:rPr>
              <a:t> Cargo (</a:t>
            </a:r>
            <a:r>
              <a:rPr lang="de-DE" sz="1000" dirty="0" smtClean="0">
                <a:latin typeface="Arial" panose="020B0604020202020204" pitchFamily="34" charset="0"/>
                <a:cs typeface="Arial" panose="020B0604020202020204" pitchFamily="34" charset="0"/>
              </a:rPr>
              <a:t>2017a): </a:t>
            </a:r>
            <a:r>
              <a:rPr lang="de-DE" sz="1000" dirty="0">
                <a:latin typeface="Arial" panose="020B0604020202020204" pitchFamily="34" charset="0"/>
                <a:cs typeface="Arial" panose="020B0604020202020204" pitchFamily="34" charset="0"/>
                <a:hlinkClick r:id="rId9"/>
              </a:rPr>
              <a:t>http://www.leitbetriebe.at/de/leitbetriebe/?mode=detail&amp;id=3645e428-22f8-155f-5b47-4f9410a88b45#wrap-content</a:t>
            </a:r>
            <a:r>
              <a:rPr lang="de-DE" sz="1000" dirty="0">
                <a:latin typeface="Arial" panose="020B0604020202020204" pitchFamily="34" charset="0"/>
                <a:cs typeface="Arial" panose="020B0604020202020204" pitchFamily="34" charset="0"/>
              </a:rPr>
              <a:t> (21.1.2017</a:t>
            </a:r>
            <a:r>
              <a:rPr lang="de-DE" sz="1000" dirty="0" smtClean="0">
                <a:latin typeface="Arial" panose="020B0604020202020204" pitchFamily="34" charset="0"/>
                <a:cs typeface="Arial" panose="020B0604020202020204" pitchFamily="34" charset="0"/>
              </a:rPr>
              <a:t>)</a:t>
            </a:r>
          </a:p>
          <a:p>
            <a:r>
              <a:rPr lang="de-DE" sz="1000" dirty="0" err="1" smtClean="0">
                <a:latin typeface="Arial" panose="020B0604020202020204" pitchFamily="34" charset="0"/>
                <a:cs typeface="Arial" panose="020B0604020202020204" pitchFamily="34" charset="0"/>
              </a:rPr>
              <a:t>Rail</a:t>
            </a:r>
            <a:r>
              <a:rPr lang="de-DE" sz="1000" dirty="0">
                <a:latin typeface="Arial" panose="020B0604020202020204" pitchFamily="34" charset="0"/>
                <a:cs typeface="Arial" panose="020B0604020202020204" pitchFamily="34" charset="0"/>
              </a:rPr>
              <a:t> Cargo (2017b): </a:t>
            </a:r>
            <a:r>
              <a:rPr lang="de-DE" sz="1000" dirty="0">
                <a:latin typeface="Arial" panose="020B0604020202020204" pitchFamily="34" charset="0"/>
                <a:cs typeface="Arial" panose="020B0604020202020204" pitchFamily="34" charset="0"/>
                <a:hlinkClick r:id="rId10"/>
              </a:rPr>
              <a:t>http://</a:t>
            </a:r>
            <a:r>
              <a:rPr lang="de-DE" sz="1000" dirty="0" smtClean="0">
                <a:latin typeface="Arial" panose="020B0604020202020204" pitchFamily="34" charset="0"/>
                <a:cs typeface="Arial" panose="020B0604020202020204" pitchFamily="34" charset="0"/>
                <a:hlinkClick r:id="rId10"/>
              </a:rPr>
              <a:t>www.railcargo.com/de/Operator/ROLA/index.jsp</a:t>
            </a:r>
            <a:r>
              <a:rPr lang="de-DE" sz="1000" dirty="0" smtClean="0">
                <a:latin typeface="Arial" panose="020B0604020202020204" pitchFamily="34" charset="0"/>
                <a:cs typeface="Arial" panose="020B0604020202020204" pitchFamily="34" charset="0"/>
              </a:rPr>
              <a:t> (30.1.2017)</a:t>
            </a:r>
          </a:p>
          <a:p>
            <a:r>
              <a:rPr lang="de-DE" sz="1000" dirty="0" err="1" smtClean="0">
                <a:latin typeface="Arial" panose="020B0604020202020204" pitchFamily="34" charset="0"/>
                <a:cs typeface="Arial" panose="020B0604020202020204" pitchFamily="34" charset="0"/>
              </a:rPr>
              <a:t>Rail</a:t>
            </a:r>
            <a:r>
              <a:rPr lang="de-DE" sz="1000" dirty="0">
                <a:latin typeface="Arial" panose="020B0604020202020204" pitchFamily="34" charset="0"/>
                <a:cs typeface="Arial" panose="020B0604020202020204" pitchFamily="34" charset="0"/>
              </a:rPr>
              <a:t> Cargo (2017c): </a:t>
            </a:r>
            <a:r>
              <a:rPr lang="de-DE" sz="1000" dirty="0">
                <a:latin typeface="Arial" panose="020B0604020202020204" pitchFamily="34" charset="0"/>
                <a:cs typeface="Arial" panose="020B0604020202020204" pitchFamily="34" charset="0"/>
                <a:hlinkClick r:id="rId11"/>
              </a:rPr>
              <a:t>http://</a:t>
            </a:r>
            <a:r>
              <a:rPr lang="de-DE" sz="1000" dirty="0" smtClean="0">
                <a:latin typeface="Arial" panose="020B0604020202020204" pitchFamily="34" charset="0"/>
                <a:cs typeface="Arial" panose="020B0604020202020204" pitchFamily="34" charset="0"/>
                <a:hlinkClick r:id="rId11"/>
              </a:rPr>
              <a:t>www.railcargo.com/de/E-Services/Infothek/Publikationen/factsheets_operator.pdf</a:t>
            </a:r>
            <a:r>
              <a:rPr lang="de-DE" sz="1000" dirty="0" smtClean="0">
                <a:latin typeface="Arial" panose="020B0604020202020204" pitchFamily="34" charset="0"/>
                <a:cs typeface="Arial" panose="020B0604020202020204" pitchFamily="34" charset="0"/>
              </a:rPr>
              <a:t> (31.1.2017)</a:t>
            </a:r>
            <a:endParaRPr lang="de-DE" sz="1000" dirty="0">
              <a:latin typeface="Arial" panose="020B0604020202020204" pitchFamily="34" charset="0"/>
              <a:cs typeface="Arial" panose="020B0604020202020204" pitchFamily="34" charset="0"/>
            </a:endParaRPr>
          </a:p>
          <a:p>
            <a:r>
              <a:rPr lang="de-DE" sz="1000" dirty="0" err="1" smtClean="0">
                <a:latin typeface="Arial" panose="020B0604020202020204" pitchFamily="34" charset="0"/>
                <a:cs typeface="Arial" panose="020B0604020202020204" pitchFamily="34" charset="0"/>
              </a:rPr>
              <a:t>Rola</a:t>
            </a:r>
            <a:r>
              <a:rPr lang="de-DE" sz="1000" dirty="0" smtClean="0">
                <a:latin typeface="Arial" panose="020B0604020202020204" pitchFamily="34" charset="0"/>
                <a:cs typeface="Arial" panose="020B0604020202020204" pitchFamily="34" charset="0"/>
              </a:rPr>
              <a:t> (2016</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12"/>
              </a:rPr>
              <a:t>https://www.rola.at</a:t>
            </a:r>
            <a:r>
              <a:rPr lang="de-DE" sz="1000" dirty="0" smtClean="0">
                <a:latin typeface="Arial" panose="020B0604020202020204" pitchFamily="34" charset="0"/>
                <a:cs typeface="Arial" panose="020B0604020202020204" pitchFamily="34" charset="0"/>
                <a:hlinkClick r:id="rId12"/>
              </a:rPr>
              <a:t>/</a:t>
            </a:r>
            <a:r>
              <a:rPr lang="de-DE" sz="1000" dirty="0" smtClean="0">
                <a:latin typeface="Arial" panose="020B0604020202020204" pitchFamily="34" charset="0"/>
                <a:cs typeface="Arial" panose="020B0604020202020204" pitchFamily="34" charset="0"/>
              </a:rPr>
              <a:t> (22.12.2016)</a:t>
            </a:r>
          </a:p>
          <a:p>
            <a:r>
              <a:rPr lang="de-DE" sz="1000" dirty="0" err="1" smtClean="0">
                <a:latin typeface="Arial" panose="020B0604020202020204" pitchFamily="34" charset="0"/>
                <a:cs typeface="Arial" panose="020B0604020202020204" pitchFamily="34" charset="0"/>
              </a:rPr>
              <a:t>Shippingcontainers</a:t>
            </a:r>
            <a:r>
              <a:rPr lang="de-DE" sz="1000" dirty="0">
                <a:latin typeface="Arial" panose="020B0604020202020204" pitchFamily="34" charset="0"/>
                <a:cs typeface="Arial" panose="020B0604020202020204" pitchFamily="34" charset="0"/>
              </a:rPr>
              <a:t> (2017): </a:t>
            </a:r>
            <a:r>
              <a:rPr lang="de-DE" sz="1000" dirty="0">
                <a:latin typeface="Arial" panose="020B0604020202020204" pitchFamily="34" charset="0"/>
                <a:cs typeface="Arial" panose="020B0604020202020204" pitchFamily="34" charset="0"/>
                <a:hlinkClick r:id="rId13"/>
              </a:rPr>
              <a:t>http://www.shippingcontainers24.com/types</a:t>
            </a:r>
            <a:r>
              <a:rPr lang="de-DE" sz="1000" dirty="0" smtClean="0">
                <a:latin typeface="Arial" panose="020B0604020202020204" pitchFamily="34" charset="0"/>
                <a:cs typeface="Arial" panose="020B0604020202020204" pitchFamily="34" charset="0"/>
                <a:hlinkClick r:id="rId13"/>
              </a:rPr>
              <a:t>/</a:t>
            </a:r>
            <a:r>
              <a:rPr lang="de-DE" sz="1000" dirty="0" smtClean="0">
                <a:latin typeface="Arial" panose="020B0604020202020204" pitchFamily="34" charset="0"/>
                <a:cs typeface="Arial" panose="020B0604020202020204" pitchFamily="34" charset="0"/>
              </a:rPr>
              <a:t> (30.1.2017)</a:t>
            </a:r>
          </a:p>
          <a:p>
            <a:r>
              <a:rPr lang="de-DE" sz="1000" dirty="0" smtClean="0">
                <a:latin typeface="Arial" panose="020B0604020202020204" pitchFamily="34" charset="0"/>
                <a:cs typeface="Arial" panose="020B0604020202020204" pitchFamily="34" charset="0"/>
              </a:rPr>
              <a:t>UN/ECE (2001): Terminologie des </a:t>
            </a:r>
            <a:r>
              <a:rPr lang="de-DE" sz="1000" dirty="0">
                <a:latin typeface="Arial" panose="020B0604020202020204" pitchFamily="34" charset="0"/>
                <a:cs typeface="Arial" panose="020B0604020202020204" pitchFamily="34" charset="0"/>
              </a:rPr>
              <a:t>kombinierten Verkehrs, in: http://www.unece.org/fileadmin/DAM/trans/wp24/documents/term.pdf</a:t>
            </a:r>
            <a:endParaRPr lang="de-DE" sz="1000" dirty="0" smtClean="0">
              <a:latin typeface="Arial" panose="020B0604020202020204" pitchFamily="34" charset="0"/>
              <a:cs typeface="Arial" panose="020B0604020202020204" pitchFamily="34" charset="0"/>
            </a:endParaRPr>
          </a:p>
          <a:p>
            <a:r>
              <a:rPr lang="de-AT" sz="1000" dirty="0">
                <a:latin typeface="Arial" panose="020B0604020202020204" pitchFamily="34" charset="0"/>
                <a:cs typeface="Arial" panose="020B0604020202020204" pitchFamily="34" charset="0"/>
              </a:rPr>
              <a:t>Verkehrsrundschau.de (2013): http://www.verkehrsrundschau.de/kombinierter-verkehr-sgkv-beraet-bmvbs-1194981.html (21.12.2016)</a:t>
            </a:r>
          </a:p>
          <a:p>
            <a:r>
              <a:rPr lang="de-AT" sz="1000" dirty="0">
                <a:latin typeface="Arial" panose="020B0604020202020204" pitchFamily="34" charset="0"/>
                <a:cs typeface="Arial" panose="020B0604020202020204" pitchFamily="34" charset="0"/>
              </a:rPr>
              <a:t>Verkehrsrundschau.de (2014): http://www.verkehrsrundschau.de/oesterreich-gegensaetzliche-nachfrage-nach-rollender-landstrasse-1364356.html (21.12.2016)</a:t>
            </a:r>
          </a:p>
          <a:p>
            <a:r>
              <a:rPr lang="de-AT" sz="1000" dirty="0">
                <a:latin typeface="Arial" panose="020B0604020202020204" pitchFamily="34" charset="0"/>
                <a:cs typeface="Arial" panose="020B0604020202020204" pitchFamily="34" charset="0"/>
              </a:rPr>
              <a:t>Verkehrsrundschau.de (2015): http://www.verkehrsrundschau.de/oesterreich-rail-cargo-group-organisiert-terminalbetrieb-neu-1705563.html  (21.12.2016)</a:t>
            </a:r>
          </a:p>
          <a:p>
            <a:endParaRPr lang="de-DE" sz="1000" dirty="0" smtClean="0">
              <a:latin typeface="Arial" panose="020B0604020202020204" pitchFamily="34" charset="0"/>
              <a:cs typeface="Arial" panose="020B0604020202020204" pitchFamily="34" charset="0"/>
            </a:endParaRPr>
          </a:p>
          <a:p>
            <a:endParaRPr lang="de-DE" sz="1000" dirty="0" smtClean="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343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Zusatzinformation</a:t>
            </a:r>
            <a:endParaRPr lang="de-AT" dirty="0"/>
          </a:p>
        </p:txBody>
      </p:sp>
      <p:sp>
        <p:nvSpPr>
          <p:cNvPr id="4" name="Content Placeholder 2"/>
          <p:cNvSpPr>
            <a:spLocks noGrp="1"/>
          </p:cNvSpPr>
          <p:nvPr>
            <p:ph idx="1"/>
          </p:nvPr>
        </p:nvSpPr>
        <p:spPr>
          <a:xfrm>
            <a:off x="457200" y="1700808"/>
            <a:ext cx="8229600" cy="4776192"/>
          </a:xfrm>
        </p:spPr>
        <p:txBody>
          <a:bodyPr>
            <a:normAutofit/>
          </a:bodyPr>
          <a:lstStyle/>
          <a:p>
            <a:pPr marL="0" indent="0">
              <a:buNone/>
            </a:pPr>
            <a:r>
              <a:rPr lang="de-AT" sz="2000" b="1" dirty="0" smtClean="0"/>
              <a:t>Wir hoffen unser Foliensatz hat Ihren Ansprüchen entsprochen!</a:t>
            </a:r>
          </a:p>
          <a:p>
            <a:pPr marL="0" indent="0">
              <a:buNone/>
            </a:pPr>
            <a:endParaRPr lang="de-AT" sz="2000" b="1" dirty="0" smtClean="0"/>
          </a:p>
          <a:p>
            <a:pPr marL="0" indent="0">
              <a:buNone/>
            </a:pPr>
            <a:r>
              <a:rPr lang="de-AT" sz="2000" b="1" dirty="0"/>
              <a:t> </a:t>
            </a:r>
            <a:r>
              <a:rPr lang="de-AT" sz="2000" b="1" dirty="0" smtClean="0"/>
              <a:t>        - Sie können den Foliensatz gerne Ihren Wünschen und Anforderungen entsprechend adaptieren und für Ihren/Ihre Unterricht/Vorträge verwenden.</a:t>
            </a:r>
          </a:p>
          <a:p>
            <a:pPr marL="0" indent="0">
              <a:buNone/>
            </a:pPr>
            <a:endParaRPr lang="de-AT" sz="2000" b="1" dirty="0"/>
          </a:p>
          <a:p>
            <a:pPr marL="0" indent="0">
              <a:buNone/>
            </a:pPr>
            <a:r>
              <a:rPr lang="de-AT" sz="2000" b="1" dirty="0" smtClean="0"/>
              <a:t>Für Fragen und Rückmeldungen stehen wir jederzeit gerne per Mail unter rerail@fh-vie.ac.at zur Verfügung.</a:t>
            </a:r>
          </a:p>
          <a:p>
            <a:pPr marL="0" indent="0">
              <a:buNone/>
            </a:pPr>
            <a:endParaRPr lang="de-AT" sz="2000" b="1" dirty="0"/>
          </a:p>
          <a:p>
            <a:pPr marL="0" indent="0">
              <a:buNone/>
            </a:pPr>
            <a:r>
              <a:rPr lang="de-AT" sz="2000" b="1" dirty="0" smtClean="0"/>
              <a:t>Weitere Foliensätze und Lehrmaterialien finden Sie unter:</a:t>
            </a:r>
          </a:p>
          <a:p>
            <a:pPr marL="0" indent="0">
              <a:buNone/>
            </a:pPr>
            <a:endParaRPr lang="de-AT" sz="400" b="1" dirty="0"/>
          </a:p>
          <a:p>
            <a:pPr marL="0" indent="0">
              <a:buNone/>
            </a:pPr>
            <a:r>
              <a:rPr lang="de-AT" sz="2000" b="1" dirty="0"/>
              <a:t>http</a:t>
            </a:r>
            <a:r>
              <a:rPr lang="de-AT" sz="2000" b="1" dirty="0" smtClean="0"/>
              <a:t>:///www.retrans.at/de/</a:t>
            </a:r>
          </a:p>
          <a:p>
            <a:pPr marL="0" indent="0">
              <a:buNone/>
            </a:pPr>
            <a:endParaRPr lang="de-AT" sz="2000" b="1" dirty="0" smtClean="0"/>
          </a:p>
        </p:txBody>
      </p:sp>
      <p:pic>
        <p:nvPicPr>
          <p:cNvPr id="5" name="Picture 3"/>
          <p:cNvPicPr>
            <a:picLocks noChangeAspect="1"/>
          </p:cNvPicPr>
          <p:nvPr/>
        </p:nvPicPr>
        <p:blipFill>
          <a:blip r:embed="rId2" cstate="print">
            <a:graysc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28666" y="2348880"/>
            <a:ext cx="432048" cy="432048"/>
          </a:xfrm>
          <a:prstGeom prst="rect">
            <a:avLst/>
          </a:prstGeom>
          <a:ln>
            <a:noFill/>
          </a:ln>
        </p:spPr>
      </p:pic>
    </p:spTree>
    <p:extLst>
      <p:ext uri="{BB962C8B-B14F-4D97-AF65-F5344CB8AC3E}">
        <p14:creationId xmlns:p14="http://schemas.microsoft.com/office/powerpoint/2010/main" val="2590312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Einstieg</a:t>
            </a:r>
            <a:endParaRPr lang="de-AT" dirty="0"/>
          </a:p>
        </p:txBody>
      </p:sp>
      <p:sp>
        <p:nvSpPr>
          <p:cNvPr id="4" name="Abgerundetes Rechteck 3"/>
          <p:cNvSpPr/>
          <p:nvPr/>
        </p:nvSpPr>
        <p:spPr>
          <a:xfrm>
            <a:off x="683568" y="3429000"/>
            <a:ext cx="7632848" cy="187220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1313" algn="ctr"/>
            <a:endParaRPr lang="de-AT" sz="1400" b="1" dirty="0" smtClean="0">
              <a:solidFill>
                <a:schemeClr val="tx1"/>
              </a:solidFill>
              <a:latin typeface="Arial" panose="020B0604020202020204" pitchFamily="34" charset="0"/>
              <a:cs typeface="Arial" panose="020B0604020202020204" pitchFamily="34" charset="0"/>
            </a:endParaRPr>
          </a:p>
          <a:p>
            <a:pPr marL="534988" algn="ctr"/>
            <a:r>
              <a:rPr lang="de-AT" sz="2800" b="1" dirty="0" smtClean="0">
                <a:solidFill>
                  <a:schemeClr val="tx1"/>
                </a:solidFill>
                <a:latin typeface="Arial" panose="020B0604020202020204" pitchFamily="34" charset="0"/>
                <a:cs typeface="Arial" panose="020B0604020202020204" pitchFamily="34" charset="0"/>
              </a:rPr>
              <a:t>LKWs auf Schienen? </a:t>
            </a:r>
            <a:br>
              <a:rPr lang="de-AT" sz="2800" b="1" dirty="0" smtClean="0">
                <a:solidFill>
                  <a:schemeClr val="tx1"/>
                </a:solidFill>
                <a:latin typeface="Arial" panose="020B0604020202020204" pitchFamily="34" charset="0"/>
                <a:cs typeface="Arial" panose="020B0604020202020204" pitchFamily="34" charset="0"/>
              </a:rPr>
            </a:br>
            <a:r>
              <a:rPr lang="de-AT" sz="2800" b="1" dirty="0" smtClean="0">
                <a:solidFill>
                  <a:schemeClr val="tx1"/>
                </a:solidFill>
                <a:latin typeface="Arial" panose="020B0604020202020204" pitchFamily="34" charset="0"/>
                <a:cs typeface="Arial" panose="020B0604020202020204" pitchFamily="34" charset="0"/>
              </a:rPr>
              <a:t>Eine </a:t>
            </a:r>
            <a:r>
              <a:rPr lang="de-AT" sz="2800" b="1" dirty="0" smtClean="0">
                <a:solidFill>
                  <a:srgbClr val="C00000"/>
                </a:solidFill>
                <a:latin typeface="Arial" panose="020B0604020202020204" pitchFamily="34" charset="0"/>
                <a:cs typeface="Arial" panose="020B0604020202020204" pitchFamily="34" charset="0"/>
              </a:rPr>
              <a:t>RO</a:t>
            </a:r>
            <a:r>
              <a:rPr lang="de-AT" sz="2800" b="1" dirty="0" smtClean="0">
                <a:solidFill>
                  <a:schemeClr val="tx1"/>
                </a:solidFill>
                <a:latin typeface="Arial" panose="020B0604020202020204" pitchFamily="34" charset="0"/>
                <a:cs typeface="Arial" panose="020B0604020202020204" pitchFamily="34" charset="0"/>
              </a:rPr>
              <a:t>llende </a:t>
            </a:r>
            <a:r>
              <a:rPr lang="de-AT" sz="2800" b="1" dirty="0" smtClean="0">
                <a:solidFill>
                  <a:srgbClr val="C00000"/>
                </a:solidFill>
                <a:latin typeface="Arial" panose="020B0604020202020204" pitchFamily="34" charset="0"/>
                <a:cs typeface="Arial" panose="020B0604020202020204" pitchFamily="34" charset="0"/>
              </a:rPr>
              <a:t>LA</a:t>
            </a:r>
            <a:r>
              <a:rPr lang="de-AT" sz="2800" b="1" dirty="0" smtClean="0">
                <a:solidFill>
                  <a:schemeClr val="tx1"/>
                </a:solidFill>
                <a:latin typeface="Arial" panose="020B0604020202020204" pitchFamily="34" charset="0"/>
                <a:cs typeface="Arial" panose="020B0604020202020204" pitchFamily="34" charset="0"/>
              </a:rPr>
              <a:t>ndstraße?</a:t>
            </a:r>
            <a:endParaRPr lang="de-AT" sz="2800" b="1" dirty="0">
              <a:solidFill>
                <a:schemeClr val="tx1"/>
              </a:solidFill>
              <a:latin typeface="Arial" panose="020B0604020202020204" pitchFamily="34" charset="0"/>
              <a:cs typeface="Arial" panose="020B0604020202020204" pitchFamily="34" charset="0"/>
            </a:endParaRPr>
          </a:p>
        </p:txBody>
      </p:sp>
      <p:pic>
        <p:nvPicPr>
          <p:cNvPr id="8" name="Grafik 7"/>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srcRect t="20715" b="20715"/>
          <a:stretch/>
        </p:blipFill>
        <p:spPr>
          <a:xfrm rot="952553">
            <a:off x="6815951" y="3438713"/>
            <a:ext cx="2011854" cy="2592288"/>
          </a:xfrm>
          <a:prstGeom prst="rect">
            <a:avLst/>
          </a:prstGeom>
        </p:spPr>
      </p:pic>
      <p:pic>
        <p:nvPicPr>
          <p:cNvPr id="1026" name="Picture 2" descr="Trucks on T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75684"/>
            <a:ext cx="3168352" cy="181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92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graphicFrame>
        <p:nvGraphicFramePr>
          <p:cNvPr id="4" name="Inhaltsplatzhalter 4"/>
          <p:cNvGraphicFramePr>
            <a:graphicFrameLocks/>
          </p:cNvGraphicFramePr>
          <p:nvPr>
            <p:extLst>
              <p:ext uri="{D42A27DB-BD31-4B8C-83A1-F6EECF244321}">
                <p14:modId xmlns:p14="http://schemas.microsoft.com/office/powerpoint/2010/main" val="2228762823"/>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51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Transport</a:t>
            </a:r>
            <a:endParaRPr lang="de-AT" dirty="0"/>
          </a:p>
        </p:txBody>
      </p:sp>
      <p:sp>
        <p:nvSpPr>
          <p:cNvPr id="5" name="Textfeld 4"/>
          <p:cNvSpPr txBox="1"/>
          <p:nvPr/>
        </p:nvSpPr>
        <p:spPr>
          <a:xfrm>
            <a:off x="395536" y="1628800"/>
            <a:ext cx="8280920" cy="1754326"/>
          </a:xfrm>
          <a:prstGeom prst="rect">
            <a:avLst/>
          </a:prstGeom>
          <a:noFill/>
        </p:spPr>
        <p:txBody>
          <a:bodyPr wrap="square" rtlCol="0">
            <a:spAutoFit/>
          </a:bodyPr>
          <a:lstStyle/>
          <a:p>
            <a:r>
              <a:rPr lang="de-AT" dirty="0">
                <a:latin typeface="Arial" panose="020B0604020202020204" pitchFamily="34" charset="0"/>
                <a:cs typeface="Arial" panose="020B0604020202020204" pitchFamily="34" charset="0"/>
              </a:rPr>
              <a:t>Verkehrsmittel:  Fahrzeug zur Beförderung von Personen und Gütern </a:t>
            </a:r>
            <a:r>
              <a:rPr lang="de-AT" dirty="0" smtClean="0">
                <a:latin typeface="Arial" panose="020B0604020202020204" pitchFamily="34" charset="0"/>
                <a:cs typeface="Arial" panose="020B0604020202020204" pitchFamily="34" charset="0"/>
              </a:rPr>
              <a:t>(</a:t>
            </a:r>
            <a:r>
              <a:rPr lang="de-AT" dirty="0">
                <a:latin typeface="Arial" panose="020B0604020202020204" pitchFamily="34" charset="0"/>
                <a:cs typeface="Arial" panose="020B0604020202020204" pitchFamily="34" charset="0"/>
              </a:rPr>
              <a:t>Bahn, Binnenschiff, Lkw,…)</a:t>
            </a:r>
          </a:p>
          <a:p>
            <a:endParaRPr lang="de-AT"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Verkehrsträger: Infrastruktur für den Einsatz von </a:t>
            </a:r>
            <a:r>
              <a:rPr lang="de-AT" dirty="0" smtClean="0">
                <a:latin typeface="Arial" panose="020B0604020202020204" pitchFamily="34" charset="0"/>
                <a:cs typeface="Arial" panose="020B0604020202020204" pitchFamily="34" charset="0"/>
              </a:rPr>
              <a:t>Verkehrsmitteln (wie </a:t>
            </a:r>
            <a:r>
              <a:rPr lang="de-AT" dirty="0">
                <a:latin typeface="Arial" panose="020B0604020202020204" pitchFamily="34" charset="0"/>
                <a:cs typeface="Arial" panose="020B0604020202020204" pitchFamily="34" charset="0"/>
              </a:rPr>
              <a:t>Straße, Schiene, Wasserstraße,…)</a:t>
            </a:r>
          </a:p>
          <a:p>
            <a:endParaRPr lang="de-AT" dirty="0">
              <a:latin typeface="Arial" panose="020B0604020202020204" pitchFamily="34" charset="0"/>
              <a:cs typeface="Arial" panose="020B0604020202020204" pitchFamily="34" charset="0"/>
            </a:endParaRPr>
          </a:p>
        </p:txBody>
      </p:sp>
      <p:pic>
        <p:nvPicPr>
          <p:cNvPr id="6" name="Content Placeholder 5"/>
          <p:cNvPicPr>
            <a:picLocks noGrp="1"/>
          </p:cNvPicPr>
          <p:nvPr>
            <p:ph idx="1"/>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547664" y="2996952"/>
            <a:ext cx="6804248" cy="3240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6404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Transportprozesse</a:t>
            </a:r>
            <a:endParaRPr lang="de-AT" dirty="0"/>
          </a:p>
        </p:txBody>
      </p:sp>
      <p:pic>
        <p:nvPicPr>
          <p:cNvPr id="4" name="Content Placeholder 6"/>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72816"/>
            <a:ext cx="8640960" cy="4464496"/>
          </a:xfrm>
          <a:prstGeom prst="rect">
            <a:avLst/>
          </a:prstGeom>
          <a:noFill/>
        </p:spPr>
      </p:pic>
    </p:spTree>
    <p:extLst>
      <p:ext uri="{BB962C8B-B14F-4D97-AF65-F5344CB8AC3E}">
        <p14:creationId xmlns:p14="http://schemas.microsoft.com/office/powerpoint/2010/main" val="1678285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Intermodaler Verkehr</a:t>
            </a:r>
            <a:endParaRPr lang="de-AT" dirty="0"/>
          </a:p>
        </p:txBody>
      </p:sp>
      <p:graphicFrame>
        <p:nvGraphicFramePr>
          <p:cNvPr id="8" name="Diagramm 7"/>
          <p:cNvGraphicFramePr/>
          <p:nvPr>
            <p:extLst>
              <p:ext uri="{D42A27DB-BD31-4B8C-83A1-F6EECF244321}">
                <p14:modId xmlns:p14="http://schemas.microsoft.com/office/powerpoint/2010/main" val="2861866808"/>
              </p:ext>
            </p:extLst>
          </p:nvPr>
        </p:nvGraphicFramePr>
        <p:xfrm>
          <a:off x="395536" y="1340768"/>
          <a:ext cx="828092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14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graphicFrame>
        <p:nvGraphicFramePr>
          <p:cNvPr id="4" name="Inhaltsplatzhalter 4"/>
          <p:cNvGraphicFramePr>
            <a:graphicFrameLocks/>
          </p:cNvGraphicFramePr>
          <p:nvPr>
            <p:extLst>
              <p:ext uri="{D42A27DB-BD31-4B8C-83A1-F6EECF244321}">
                <p14:modId xmlns:p14="http://schemas.microsoft.com/office/powerpoint/2010/main" val="923645916"/>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98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Kombinierter Verkehr</a:t>
            </a:r>
            <a:endParaRPr lang="de-AT" dirty="0"/>
          </a:p>
        </p:txBody>
      </p:sp>
      <p:pic>
        <p:nvPicPr>
          <p:cNvPr id="4" name="Grafik 3"/>
          <p:cNvPicPr>
            <a:picLocks noChangeAspect="1"/>
          </p:cNvPicPr>
          <p:nvPr/>
        </p:nvPicPr>
        <p:blipFill>
          <a:blip r:embed="rId3"/>
          <a:stretch>
            <a:fillRect/>
          </a:stretch>
        </p:blipFill>
        <p:spPr>
          <a:xfrm>
            <a:off x="4139952" y="3230834"/>
            <a:ext cx="4796011" cy="2992711"/>
          </a:xfrm>
          <a:prstGeom prst="rect">
            <a:avLst/>
          </a:prstGeom>
        </p:spPr>
      </p:pic>
      <p:pic>
        <p:nvPicPr>
          <p:cNvPr id="5" name="Grafik 4"/>
          <p:cNvPicPr>
            <a:picLocks noChangeAspect="1"/>
          </p:cNvPicPr>
          <p:nvPr/>
        </p:nvPicPr>
        <p:blipFill>
          <a:blip r:embed="rId4"/>
          <a:stretch>
            <a:fillRect/>
          </a:stretch>
        </p:blipFill>
        <p:spPr>
          <a:xfrm>
            <a:off x="528801" y="3861048"/>
            <a:ext cx="3398714" cy="2113561"/>
          </a:xfrm>
          <a:prstGeom prst="rect">
            <a:avLst/>
          </a:prstGeom>
        </p:spPr>
      </p:pic>
      <p:pic>
        <p:nvPicPr>
          <p:cNvPr id="6" name="Grafik 5"/>
          <p:cNvPicPr>
            <a:picLocks noChangeAspect="1"/>
          </p:cNvPicPr>
          <p:nvPr/>
        </p:nvPicPr>
        <p:blipFill>
          <a:blip r:embed="rId5"/>
          <a:stretch>
            <a:fillRect/>
          </a:stretch>
        </p:blipFill>
        <p:spPr>
          <a:xfrm>
            <a:off x="5309033" y="1558930"/>
            <a:ext cx="2457847" cy="1533722"/>
          </a:xfrm>
          <a:prstGeom prst="rect">
            <a:avLst/>
          </a:prstGeom>
        </p:spPr>
      </p:pic>
      <p:pic>
        <p:nvPicPr>
          <p:cNvPr id="7" name="Grafik 6"/>
          <p:cNvPicPr>
            <a:picLocks noChangeAspect="1"/>
          </p:cNvPicPr>
          <p:nvPr/>
        </p:nvPicPr>
        <p:blipFill>
          <a:blip r:embed="rId6"/>
          <a:stretch>
            <a:fillRect/>
          </a:stretch>
        </p:blipFill>
        <p:spPr>
          <a:xfrm>
            <a:off x="755576" y="1555820"/>
            <a:ext cx="4307610" cy="2528558"/>
          </a:xfrm>
          <a:prstGeom prst="rect">
            <a:avLst/>
          </a:prstGeom>
        </p:spPr>
      </p:pic>
    </p:spTree>
    <p:extLst>
      <p:ext uri="{BB962C8B-B14F-4D97-AF65-F5344CB8AC3E}">
        <p14:creationId xmlns:p14="http://schemas.microsoft.com/office/powerpoint/2010/main" val="3565837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2803</Words>
  <Application>Microsoft Office PowerPoint</Application>
  <PresentationFormat>Bildschirmpräsentation (4:3)</PresentationFormat>
  <Paragraphs>208</Paragraphs>
  <Slides>21</Slides>
  <Notes>18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Wingdings</vt:lpstr>
      <vt:lpstr>Larissa</vt:lpstr>
      <vt:lpstr>Der Schienenverkehr</vt:lpstr>
      <vt:lpstr>Wie arbeite ich mit diesem Lernmaterial?</vt:lpstr>
      <vt:lpstr>Einstieg</vt:lpstr>
      <vt:lpstr>Agenda</vt:lpstr>
      <vt:lpstr>Transport</vt:lpstr>
      <vt:lpstr>Transportprozesse</vt:lpstr>
      <vt:lpstr>Intermodaler Verkehr</vt:lpstr>
      <vt:lpstr>Agenda</vt:lpstr>
      <vt:lpstr>Kombinierter Verkehr</vt:lpstr>
      <vt:lpstr>KV-Transportkette</vt:lpstr>
      <vt:lpstr>Unbegleiteter kombinierter Verkehr (UKV)</vt:lpstr>
      <vt:lpstr>Transporteinheit: Container I</vt:lpstr>
      <vt:lpstr>Transporteinheit: Container II</vt:lpstr>
      <vt:lpstr>Transporteinheit: Wechselbehälter </vt:lpstr>
      <vt:lpstr>Transporteinheit: Sattelanhänger</vt:lpstr>
      <vt:lpstr>Begleiteter kombinierter Verkehr</vt:lpstr>
      <vt:lpstr>ROllende LAndstraße (ROLA) </vt:lpstr>
      <vt:lpstr>Roll-on / Roll-off</vt:lpstr>
      <vt:lpstr>Der Straßengüterverkehr im Vergleich zur Schiene</vt:lpstr>
      <vt:lpstr>Quellen</vt:lpstr>
      <vt:lpstr>Zusatzinformation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dc:creator>
  <cp:lastModifiedBy>Eitler</cp:lastModifiedBy>
  <cp:revision>544</cp:revision>
  <dcterms:created xsi:type="dcterms:W3CDTF">2016-05-26T13:35:26Z</dcterms:created>
  <dcterms:modified xsi:type="dcterms:W3CDTF">2017-02-17T10:56:19Z</dcterms:modified>
</cp:coreProperties>
</file>