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5"/>
  </p:notesMasterIdLst>
  <p:sldIdLst>
    <p:sldId id="256" r:id="rId2"/>
    <p:sldId id="287" r:id="rId3"/>
    <p:sldId id="306" r:id="rId4"/>
    <p:sldId id="266" r:id="rId5"/>
    <p:sldId id="292" r:id="rId6"/>
    <p:sldId id="309" r:id="rId7"/>
    <p:sldId id="293" r:id="rId8"/>
    <p:sldId id="291" r:id="rId9"/>
    <p:sldId id="296" r:id="rId10"/>
    <p:sldId id="294" r:id="rId11"/>
    <p:sldId id="298" r:id="rId12"/>
    <p:sldId id="299" r:id="rId13"/>
    <p:sldId id="300" r:id="rId14"/>
    <p:sldId id="308" r:id="rId15"/>
    <p:sldId id="301" r:id="rId16"/>
    <p:sldId id="307" r:id="rId17"/>
    <p:sldId id="290" r:id="rId18"/>
    <p:sldId id="297" r:id="rId19"/>
    <p:sldId id="304" r:id="rId20"/>
    <p:sldId id="305" r:id="rId21"/>
    <p:sldId id="303" r:id="rId22"/>
    <p:sldId id="289" r:id="rId23"/>
    <p:sldId id="28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42" userDrawn="1">
          <p15:clr>
            <a:srgbClr val="A4A3A4"/>
          </p15:clr>
        </p15:guide>
        <p15:guide id="2"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is Warnack" initials="B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608" autoAdjust="0"/>
  </p:normalViewPr>
  <p:slideViewPr>
    <p:cSldViewPr snapToGrid="0">
      <p:cViewPr varScale="1">
        <p:scale>
          <a:sx n="45" d="100"/>
          <a:sy n="45" d="100"/>
        </p:scale>
        <p:origin x="1496" y="48"/>
      </p:cViewPr>
      <p:guideLst>
        <p:guide pos="642"/>
        <p:guide orient="horz" pos="2183"/>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hu-HU" sz="2400" b="1" dirty="0">
              <a:latin typeface="Arial" panose="020B0604020202020204" pitchFamily="34" charset="0"/>
              <a:cs typeface="Arial" panose="020B0604020202020204" pitchFamily="34" charset="0"/>
            </a:rPr>
            <a:t>Trends</a:t>
          </a:r>
          <a:r>
            <a:rPr lang="de-AT" sz="2400" b="1" dirty="0">
              <a:latin typeface="Arial" panose="020B0604020202020204" pitchFamily="34" charset="0"/>
              <a:cs typeface="Arial" panose="020B0604020202020204" pitchFamily="34" charset="0"/>
            </a:rPr>
            <a:t> &amp; Innovations in Rail Freight Transport</a:t>
          </a:r>
          <a:endParaRPr lang="de-DE" sz="1600" b="1"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dirty="0">
              <a:latin typeface="Arial" panose="020B0604020202020204" pitchFamily="34" charset="0"/>
              <a:cs typeface="Arial" panose="020B0604020202020204" pitchFamily="34" charset="0"/>
            </a:rPr>
            <a:t>Best Practices</a:t>
          </a:r>
          <a:endParaRPr lang="de-DE" sz="1600" b="1"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rgbClr val="787878"/>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61FEF-1D44-4050-AD39-BDE52DC72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AT"/>
        </a:p>
      </dgm:t>
    </dgm:pt>
    <dgm:pt modelId="{CD1D5BA3-F2C4-47EB-9A11-8A51BEADE526}">
      <dgm:prSet phldrT="[Text]" custT="1"/>
      <dgm:spPr/>
      <dgm:t>
        <a:bodyPr/>
        <a:lstStyle/>
        <a:p>
          <a:r>
            <a:rPr lang="de-AT" sz="2400" b="1" dirty="0">
              <a:latin typeface="Arial" panose="020B0604020202020204" pitchFamily="34" charset="0"/>
              <a:cs typeface="Arial" panose="020B0604020202020204" pitchFamily="34" charset="0"/>
            </a:rPr>
            <a:t>Verkehrsmittel</a:t>
          </a:r>
        </a:p>
      </dgm:t>
    </dgm:pt>
    <dgm:pt modelId="{71793C00-36CB-4BF1-9924-7702A25E8CC2}" type="parTrans" cxnId="{43F9B1CF-B39C-46A1-BB39-A57FA9E54DF8}">
      <dgm:prSet/>
      <dgm:spPr/>
      <dgm:t>
        <a:bodyPr/>
        <a:lstStyle/>
        <a:p>
          <a:endParaRPr lang="de-AT"/>
        </a:p>
      </dgm:t>
    </dgm:pt>
    <dgm:pt modelId="{416F6F03-A25E-4DD9-94D1-12DAE4A68E38}" type="sibTrans" cxnId="{43F9B1CF-B39C-46A1-BB39-A57FA9E54DF8}">
      <dgm:prSet/>
      <dgm:spPr/>
      <dgm:t>
        <a:bodyPr/>
        <a:lstStyle/>
        <a:p>
          <a:endParaRPr lang="de-AT"/>
        </a:p>
      </dgm:t>
    </dgm:pt>
    <dgm:pt modelId="{5E388651-A771-46E2-A303-9C8968E0156C}">
      <dgm:prSet phldrT="[Text]"/>
      <dgm:spPr>
        <a:ln>
          <a:noFill/>
        </a:ln>
      </dgm:spPr>
      <dgm:t>
        <a:bodyPr/>
        <a:lstStyle/>
        <a:p>
          <a:r>
            <a:rPr lang="de-AT" dirty="0">
              <a:latin typeface="Arial" panose="020B0604020202020204" pitchFamily="34" charset="0"/>
              <a:cs typeface="Arial" panose="020B0604020202020204" pitchFamily="34" charset="0"/>
            </a:rPr>
            <a:t>Innovative Antriebe</a:t>
          </a:r>
        </a:p>
      </dgm:t>
    </dgm:pt>
    <dgm:pt modelId="{60E6DA6E-2D95-4A02-A2E9-00D80D9018FE}" type="parTrans" cxnId="{B37DCB56-C22C-466E-8DF7-4705A29AC834}">
      <dgm:prSet/>
      <dgm:spPr/>
      <dgm:t>
        <a:bodyPr/>
        <a:lstStyle/>
        <a:p>
          <a:endParaRPr lang="de-AT"/>
        </a:p>
      </dgm:t>
    </dgm:pt>
    <dgm:pt modelId="{65CBCFD8-6552-43E2-B69A-67F57B7ADB84}" type="sibTrans" cxnId="{B37DCB56-C22C-466E-8DF7-4705A29AC834}">
      <dgm:prSet/>
      <dgm:spPr/>
      <dgm:t>
        <a:bodyPr/>
        <a:lstStyle/>
        <a:p>
          <a:endParaRPr lang="de-AT"/>
        </a:p>
      </dgm:t>
    </dgm:pt>
    <dgm:pt modelId="{6DC98F9E-A9CD-4520-BF6D-4FC4EECC2A1A}">
      <dgm:prSet phldrT="[Text]"/>
      <dgm:spPr>
        <a:ln>
          <a:noFill/>
        </a:ln>
      </dgm:spPr>
      <dgm:t>
        <a:bodyPr/>
        <a:lstStyle/>
        <a:p>
          <a:r>
            <a:rPr lang="de-AT" dirty="0">
              <a:latin typeface="Arial" panose="020B0604020202020204" pitchFamily="34" charset="0"/>
              <a:cs typeface="Arial" panose="020B0604020202020204" pitchFamily="34" charset="0"/>
            </a:rPr>
            <a:t>Modulare Güterwagen</a:t>
          </a:r>
        </a:p>
      </dgm:t>
    </dgm:pt>
    <dgm:pt modelId="{2CC0111F-B473-4743-9152-6F7C0853BB3A}" type="parTrans" cxnId="{4C5878A3-837D-4224-A1E9-4FDA29844E16}">
      <dgm:prSet/>
      <dgm:spPr/>
      <dgm:t>
        <a:bodyPr/>
        <a:lstStyle/>
        <a:p>
          <a:endParaRPr lang="de-AT"/>
        </a:p>
      </dgm:t>
    </dgm:pt>
    <dgm:pt modelId="{EA544A27-A007-46E4-AFAC-7AF5805B0A24}" type="sibTrans" cxnId="{4C5878A3-837D-4224-A1E9-4FDA29844E16}">
      <dgm:prSet/>
      <dgm:spPr/>
      <dgm:t>
        <a:bodyPr/>
        <a:lstStyle/>
        <a:p>
          <a:endParaRPr lang="de-AT"/>
        </a:p>
      </dgm:t>
    </dgm:pt>
    <dgm:pt modelId="{4996626D-BE7B-4C64-9E62-5C7AE9CBA5D2}">
      <dgm:prSet phldrT="[Text]" custT="1"/>
      <dgm:spPr/>
      <dgm:t>
        <a:bodyPr/>
        <a:lstStyle/>
        <a:p>
          <a:r>
            <a:rPr lang="de-AT" sz="2400" b="1" dirty="0">
              <a:latin typeface="Arial" panose="020B0604020202020204" pitchFamily="34" charset="0"/>
              <a:cs typeface="Arial" panose="020B0604020202020204" pitchFamily="34" charset="0"/>
            </a:rPr>
            <a:t>Infrastruktur</a:t>
          </a:r>
        </a:p>
      </dgm:t>
    </dgm:pt>
    <dgm:pt modelId="{B647E8A9-EEF3-4DA3-9B15-628FF2E752D0}" type="parTrans" cxnId="{BB21A08D-3BFD-4726-9B20-48BF468958FF}">
      <dgm:prSet/>
      <dgm:spPr/>
      <dgm:t>
        <a:bodyPr/>
        <a:lstStyle/>
        <a:p>
          <a:endParaRPr lang="de-AT"/>
        </a:p>
      </dgm:t>
    </dgm:pt>
    <dgm:pt modelId="{E73ABE5F-4580-4B1C-ABAF-C050B5811AC7}" type="sibTrans" cxnId="{BB21A08D-3BFD-4726-9B20-48BF468958FF}">
      <dgm:prSet/>
      <dgm:spPr/>
      <dgm:t>
        <a:bodyPr/>
        <a:lstStyle/>
        <a:p>
          <a:endParaRPr lang="de-AT"/>
        </a:p>
      </dgm:t>
    </dgm:pt>
    <dgm:pt modelId="{294AF05D-DD47-44C0-8BF9-7952B1199340}">
      <dgm:prSet phldrT="[Text]"/>
      <dgm:spPr>
        <a:ln>
          <a:noFill/>
        </a:ln>
      </dgm:spPr>
      <dgm:t>
        <a:bodyPr/>
        <a:lstStyle/>
        <a:p>
          <a:r>
            <a:rPr lang="de-AT" dirty="0">
              <a:latin typeface="Arial" panose="020B0604020202020204" pitchFamily="34" charset="0"/>
              <a:cs typeface="Arial" panose="020B0604020202020204" pitchFamily="34" charset="0"/>
            </a:rPr>
            <a:t>Ausbau der Infrastruktur</a:t>
          </a:r>
        </a:p>
      </dgm:t>
    </dgm:pt>
    <dgm:pt modelId="{C02CA414-9A30-4709-B206-EC442858448B}" type="parTrans" cxnId="{31FB013B-6E14-43D3-BEBE-3FAADBDDDD10}">
      <dgm:prSet/>
      <dgm:spPr/>
      <dgm:t>
        <a:bodyPr/>
        <a:lstStyle/>
        <a:p>
          <a:endParaRPr lang="de-AT"/>
        </a:p>
      </dgm:t>
    </dgm:pt>
    <dgm:pt modelId="{6BAB2EE6-A754-4249-9E51-52E054F32280}" type="sibTrans" cxnId="{31FB013B-6E14-43D3-BEBE-3FAADBDDDD10}">
      <dgm:prSet/>
      <dgm:spPr/>
      <dgm:t>
        <a:bodyPr/>
        <a:lstStyle/>
        <a:p>
          <a:endParaRPr lang="de-AT"/>
        </a:p>
      </dgm:t>
    </dgm:pt>
    <dgm:pt modelId="{88D13DA2-4141-4D68-A2BB-3FDBC5150041}">
      <dgm:prSet phldrT="[Text]"/>
      <dgm:spPr>
        <a:ln>
          <a:noFill/>
        </a:ln>
      </dgm:spPr>
      <dgm:t>
        <a:bodyPr/>
        <a:lstStyle/>
        <a:p>
          <a:r>
            <a:rPr lang="de-AT" dirty="0">
              <a:latin typeface="Arial" panose="020B0604020202020204" pitchFamily="34" charset="0"/>
              <a:cs typeface="Arial" panose="020B0604020202020204" pitchFamily="34" charset="0"/>
            </a:rPr>
            <a:t>Güter-U-Bahn</a:t>
          </a:r>
        </a:p>
      </dgm:t>
    </dgm:pt>
    <dgm:pt modelId="{5131E350-EB18-404C-94D7-ACDCA203A0D4}" type="parTrans" cxnId="{10D0000C-9C86-40C3-AF59-B1F1F981A789}">
      <dgm:prSet/>
      <dgm:spPr/>
      <dgm:t>
        <a:bodyPr/>
        <a:lstStyle/>
        <a:p>
          <a:endParaRPr lang="de-AT"/>
        </a:p>
      </dgm:t>
    </dgm:pt>
    <dgm:pt modelId="{116733AA-CDDE-483D-BC12-6D35EDF29D2A}" type="sibTrans" cxnId="{10D0000C-9C86-40C3-AF59-B1F1F981A789}">
      <dgm:prSet/>
      <dgm:spPr/>
      <dgm:t>
        <a:bodyPr/>
        <a:lstStyle/>
        <a:p>
          <a:endParaRPr lang="de-AT"/>
        </a:p>
      </dgm:t>
    </dgm:pt>
    <dgm:pt modelId="{F596A98E-C890-42B9-8742-0B6A5C4BC447}">
      <dgm:prSet phldrT="[Text]"/>
      <dgm:spPr>
        <a:ln>
          <a:noFill/>
        </a:ln>
      </dgm:spPr>
      <dgm:t>
        <a:bodyPr/>
        <a:lstStyle/>
        <a:p>
          <a:r>
            <a:rPr lang="de-AT" dirty="0">
              <a:latin typeface="Arial" panose="020B0604020202020204" pitchFamily="34" charset="0"/>
              <a:cs typeface="Arial" panose="020B0604020202020204" pitchFamily="34" charset="0"/>
            </a:rPr>
            <a:t>Intelligente Güterzüge</a:t>
          </a:r>
        </a:p>
      </dgm:t>
    </dgm:pt>
    <dgm:pt modelId="{2C5C940A-2680-490E-8A6D-3FE2C4C2B8BD}" type="parTrans" cxnId="{A33DB7F7-4522-4AEA-A99F-6DEA7DF0B434}">
      <dgm:prSet/>
      <dgm:spPr/>
      <dgm:t>
        <a:bodyPr/>
        <a:lstStyle/>
        <a:p>
          <a:endParaRPr lang="de-AT"/>
        </a:p>
      </dgm:t>
    </dgm:pt>
    <dgm:pt modelId="{9D8504C9-4AC5-4EC8-ADA3-01628B0887A9}" type="sibTrans" cxnId="{A33DB7F7-4522-4AEA-A99F-6DEA7DF0B434}">
      <dgm:prSet/>
      <dgm:spPr/>
      <dgm:t>
        <a:bodyPr/>
        <a:lstStyle/>
        <a:p>
          <a:endParaRPr lang="de-AT"/>
        </a:p>
      </dgm:t>
    </dgm:pt>
    <dgm:pt modelId="{31188BC5-DA16-4C53-97F4-4895ABB1B0FE}">
      <dgm:prSet phldrT="[Text]"/>
      <dgm:spPr>
        <a:ln>
          <a:noFill/>
        </a:ln>
      </dgm:spPr>
      <dgm:t>
        <a:bodyPr/>
        <a:lstStyle/>
        <a:p>
          <a:r>
            <a:rPr lang="de-AT" dirty="0">
              <a:latin typeface="Arial" panose="020B0604020202020204" pitchFamily="34" charset="0"/>
              <a:cs typeface="Arial" panose="020B0604020202020204" pitchFamily="34" charset="0"/>
            </a:rPr>
            <a:t>Magnetschwebe-bahnen</a:t>
          </a:r>
        </a:p>
      </dgm:t>
    </dgm:pt>
    <dgm:pt modelId="{80ED7EF6-E389-4CAC-9875-1BEF5F51A064}" type="parTrans" cxnId="{37793D45-3D62-44E0-B8C2-8DEFD2B7B607}">
      <dgm:prSet/>
      <dgm:spPr/>
      <dgm:t>
        <a:bodyPr/>
        <a:lstStyle/>
        <a:p>
          <a:endParaRPr lang="de-AT"/>
        </a:p>
      </dgm:t>
    </dgm:pt>
    <dgm:pt modelId="{1CAB5939-5810-446C-8288-189E16D3C408}" type="sibTrans" cxnId="{37793D45-3D62-44E0-B8C2-8DEFD2B7B607}">
      <dgm:prSet/>
      <dgm:spPr/>
      <dgm:t>
        <a:bodyPr/>
        <a:lstStyle/>
        <a:p>
          <a:endParaRPr lang="de-AT"/>
        </a:p>
      </dgm:t>
    </dgm:pt>
    <dgm:pt modelId="{5A2C45C9-5F7E-4A94-9496-AF1805048DA4}">
      <dgm:prSet phldrT="[Text]" custT="1"/>
      <dgm:spPr/>
      <dgm:t>
        <a:bodyPr/>
        <a:lstStyle/>
        <a:p>
          <a:r>
            <a:rPr lang="de-AT" sz="2400" b="1" dirty="0">
              <a:latin typeface="Arial" panose="020B0604020202020204" pitchFamily="34" charset="0"/>
              <a:cs typeface="Arial" panose="020B0604020202020204" pitchFamily="34" charset="0"/>
            </a:rPr>
            <a:t>Betrieb</a:t>
          </a:r>
        </a:p>
      </dgm:t>
    </dgm:pt>
    <dgm:pt modelId="{D0F6E7E0-78B6-41DE-89D3-BA2E8F6AD0A7}" type="parTrans" cxnId="{5D02BF53-46FD-4EE0-BFD5-9C83F40291AC}">
      <dgm:prSet/>
      <dgm:spPr/>
      <dgm:t>
        <a:bodyPr/>
        <a:lstStyle/>
        <a:p>
          <a:endParaRPr lang="de-AT"/>
        </a:p>
      </dgm:t>
    </dgm:pt>
    <dgm:pt modelId="{7628FEBF-EDB6-4283-B7B1-C4BF3D80C8DF}" type="sibTrans" cxnId="{5D02BF53-46FD-4EE0-BFD5-9C83F40291AC}">
      <dgm:prSet/>
      <dgm:spPr/>
      <dgm:t>
        <a:bodyPr/>
        <a:lstStyle/>
        <a:p>
          <a:endParaRPr lang="de-AT"/>
        </a:p>
      </dgm:t>
    </dgm:pt>
    <dgm:pt modelId="{75570F74-2835-42E9-BA95-9BCEACA9F2D2}">
      <dgm:prSet phldrT="[Text]"/>
      <dgm:spPr>
        <a:ln>
          <a:noFill/>
        </a:ln>
      </dgm:spPr>
      <dgm:t>
        <a:bodyPr/>
        <a:lstStyle/>
        <a:p>
          <a:r>
            <a:rPr lang="de-AT" dirty="0" err="1">
              <a:latin typeface="Arial" panose="020B0604020202020204" pitchFamily="34" charset="0"/>
              <a:cs typeface="Arial" panose="020B0604020202020204" pitchFamily="34" charset="0"/>
            </a:rPr>
            <a:t>Telematiksysteme</a:t>
          </a:r>
          <a:r>
            <a:rPr lang="de-AT" dirty="0">
              <a:latin typeface="Arial" panose="020B0604020202020204" pitchFamily="34" charset="0"/>
              <a:cs typeface="Arial" panose="020B0604020202020204" pitchFamily="34" charset="0"/>
            </a:rPr>
            <a:t> im Schienenverkehr</a:t>
          </a:r>
        </a:p>
      </dgm:t>
    </dgm:pt>
    <dgm:pt modelId="{281ABC93-E3DE-42AA-8D9F-C658E1FC3B81}" type="parTrans" cxnId="{4C715DE4-E932-4A0C-A6FB-00DB0EA29935}">
      <dgm:prSet/>
      <dgm:spPr/>
      <dgm:t>
        <a:bodyPr/>
        <a:lstStyle/>
        <a:p>
          <a:endParaRPr lang="de-AT"/>
        </a:p>
      </dgm:t>
    </dgm:pt>
    <dgm:pt modelId="{32C07945-B03C-4D94-A044-902F39BF79AC}" type="sibTrans" cxnId="{4C715DE4-E932-4A0C-A6FB-00DB0EA29935}">
      <dgm:prSet/>
      <dgm:spPr/>
      <dgm:t>
        <a:bodyPr/>
        <a:lstStyle/>
        <a:p>
          <a:endParaRPr lang="de-AT"/>
        </a:p>
      </dgm:t>
    </dgm:pt>
    <dgm:pt modelId="{EFE53233-431A-4EBC-B980-C2ADC456BC2F}">
      <dgm:prSet phldrT="[Text]"/>
      <dgm:spPr>
        <a:ln>
          <a:noFill/>
        </a:ln>
      </dgm:spPr>
      <dgm:t>
        <a:bodyPr/>
        <a:lstStyle/>
        <a:p>
          <a:r>
            <a:rPr lang="de-AT" dirty="0">
              <a:latin typeface="Arial" panose="020B0604020202020204" pitchFamily="34" charset="0"/>
              <a:cs typeface="Arial" panose="020B0604020202020204" pitchFamily="34" charset="0"/>
            </a:rPr>
            <a:t>Verbesserung des </a:t>
          </a:r>
          <a:r>
            <a:rPr lang="de-AT" dirty="0" err="1">
              <a:latin typeface="Arial" panose="020B0604020202020204" pitchFamily="34" charset="0"/>
              <a:cs typeface="Arial" panose="020B0604020202020204" pitchFamily="34" charset="0"/>
            </a:rPr>
            <a:t>KundInnenservices</a:t>
          </a:r>
          <a:endParaRPr lang="de-AT" dirty="0">
            <a:latin typeface="Arial" panose="020B0604020202020204" pitchFamily="34" charset="0"/>
            <a:cs typeface="Arial" panose="020B0604020202020204" pitchFamily="34" charset="0"/>
          </a:endParaRPr>
        </a:p>
      </dgm:t>
    </dgm:pt>
    <dgm:pt modelId="{71D9E81E-6660-4E78-B9B5-485529D69DF8}" type="sibTrans" cxnId="{B1DB10E7-9A9D-4461-AEBE-77EB753C5B48}">
      <dgm:prSet/>
      <dgm:spPr/>
      <dgm:t>
        <a:bodyPr/>
        <a:lstStyle/>
        <a:p>
          <a:endParaRPr lang="de-AT"/>
        </a:p>
      </dgm:t>
    </dgm:pt>
    <dgm:pt modelId="{9E61E9D4-3C60-47A9-BB33-8944BA883A6E}" type="parTrans" cxnId="{B1DB10E7-9A9D-4461-AEBE-77EB753C5B48}">
      <dgm:prSet/>
      <dgm:spPr/>
      <dgm:t>
        <a:bodyPr/>
        <a:lstStyle/>
        <a:p>
          <a:endParaRPr lang="de-AT"/>
        </a:p>
      </dgm:t>
    </dgm:pt>
    <dgm:pt modelId="{1F00F750-9FAC-429D-B066-478E4F8841FA}">
      <dgm:prSet phldrT="[Text]"/>
      <dgm:spPr>
        <a:ln>
          <a:noFill/>
        </a:ln>
      </dgm:spPr>
      <dgm:t>
        <a:bodyPr/>
        <a:lstStyle/>
        <a:p>
          <a:r>
            <a:rPr lang="de-AT" dirty="0">
              <a:latin typeface="Arial" panose="020B0604020202020204" pitchFamily="34" charset="0"/>
              <a:cs typeface="Arial" panose="020B0604020202020204" pitchFamily="34" charset="0"/>
            </a:rPr>
            <a:t>Autonomes Fahren</a:t>
          </a:r>
        </a:p>
      </dgm:t>
    </dgm:pt>
    <dgm:pt modelId="{86793F49-0315-4081-8EED-933663A7E6BB}" type="parTrans" cxnId="{E3B4CE45-2A98-4C53-BA01-612FF6DD0AE8}">
      <dgm:prSet/>
      <dgm:spPr/>
      <dgm:t>
        <a:bodyPr/>
        <a:lstStyle/>
        <a:p>
          <a:endParaRPr lang="de-AT"/>
        </a:p>
      </dgm:t>
    </dgm:pt>
    <dgm:pt modelId="{1C9264B6-FB87-4E4C-903E-B2E420109B67}" type="sibTrans" cxnId="{E3B4CE45-2A98-4C53-BA01-612FF6DD0AE8}">
      <dgm:prSet/>
      <dgm:spPr/>
      <dgm:t>
        <a:bodyPr/>
        <a:lstStyle/>
        <a:p>
          <a:endParaRPr lang="de-AT"/>
        </a:p>
      </dgm:t>
    </dgm:pt>
    <dgm:pt modelId="{EBD4489D-5A5E-4E4C-B2C6-36D3BAA81C52}">
      <dgm:prSet phldrT="[Text]"/>
      <dgm:spPr>
        <a:ln>
          <a:noFill/>
        </a:ln>
      </dgm:spPr>
      <dgm:t>
        <a:bodyPr/>
        <a:lstStyle/>
        <a:p>
          <a:r>
            <a:rPr lang="de-AT" dirty="0">
              <a:latin typeface="Arial" panose="020B0604020202020204" pitchFamily="34" charset="0"/>
              <a:cs typeface="Arial" panose="020B0604020202020204" pitchFamily="34" charset="0"/>
            </a:rPr>
            <a:t>Interoperabilität</a:t>
          </a:r>
        </a:p>
      </dgm:t>
    </dgm:pt>
    <dgm:pt modelId="{D1332413-39ED-4726-AE0A-0A829EC4D93D}" type="parTrans" cxnId="{97756965-CCFC-4942-BC33-5C40663FFE99}">
      <dgm:prSet/>
      <dgm:spPr/>
      <dgm:t>
        <a:bodyPr/>
        <a:lstStyle/>
        <a:p>
          <a:endParaRPr lang="de-AT"/>
        </a:p>
      </dgm:t>
    </dgm:pt>
    <dgm:pt modelId="{CCD22763-5084-4CF6-8B0A-3B90F73699AB}" type="sibTrans" cxnId="{97756965-CCFC-4942-BC33-5C40663FFE99}">
      <dgm:prSet/>
      <dgm:spPr/>
      <dgm:t>
        <a:bodyPr/>
        <a:lstStyle/>
        <a:p>
          <a:endParaRPr lang="de-AT"/>
        </a:p>
      </dgm:t>
    </dgm:pt>
    <dgm:pt modelId="{60938255-7F01-4927-A12D-4431D05F8B2C}" type="pres">
      <dgm:prSet presAssocID="{77F61FEF-1D44-4050-AD39-BDE52DC72644}" presName="theList" presStyleCnt="0">
        <dgm:presLayoutVars>
          <dgm:dir/>
          <dgm:animLvl val="lvl"/>
          <dgm:resizeHandles val="exact"/>
        </dgm:presLayoutVars>
      </dgm:prSet>
      <dgm:spPr/>
    </dgm:pt>
    <dgm:pt modelId="{FFB900CE-6951-4D63-9522-C7AB880CC43F}" type="pres">
      <dgm:prSet presAssocID="{CD1D5BA3-F2C4-47EB-9A11-8A51BEADE526}" presName="compNode" presStyleCnt="0"/>
      <dgm:spPr/>
    </dgm:pt>
    <dgm:pt modelId="{4C735646-F392-4855-A976-B355ACF9CBF5}" type="pres">
      <dgm:prSet presAssocID="{CD1D5BA3-F2C4-47EB-9A11-8A51BEADE526}" presName="aNode" presStyleLbl="bgShp" presStyleIdx="0" presStyleCnt="3"/>
      <dgm:spPr/>
    </dgm:pt>
    <dgm:pt modelId="{5A8BF4B4-8406-4EFB-90F1-7F134697FEBF}" type="pres">
      <dgm:prSet presAssocID="{CD1D5BA3-F2C4-47EB-9A11-8A51BEADE526}" presName="textNode" presStyleLbl="bgShp" presStyleIdx="0" presStyleCnt="3"/>
      <dgm:spPr/>
    </dgm:pt>
    <dgm:pt modelId="{B4668B1A-E7FB-47C1-A379-085CC8D9E535}" type="pres">
      <dgm:prSet presAssocID="{CD1D5BA3-F2C4-47EB-9A11-8A51BEADE526}" presName="compChildNode" presStyleCnt="0"/>
      <dgm:spPr/>
    </dgm:pt>
    <dgm:pt modelId="{30FDA461-10F1-49F8-8746-B7B095352B89}" type="pres">
      <dgm:prSet presAssocID="{CD1D5BA3-F2C4-47EB-9A11-8A51BEADE526}" presName="theInnerList" presStyleCnt="0"/>
      <dgm:spPr/>
    </dgm:pt>
    <dgm:pt modelId="{9E665C54-1BA7-4DFF-99E0-1716B36B6222}" type="pres">
      <dgm:prSet presAssocID="{5E388651-A771-46E2-A303-9C8968E0156C}" presName="childNode" presStyleLbl="node1" presStyleIdx="0" presStyleCnt="10">
        <dgm:presLayoutVars>
          <dgm:bulletEnabled val="1"/>
        </dgm:presLayoutVars>
      </dgm:prSet>
      <dgm:spPr/>
    </dgm:pt>
    <dgm:pt modelId="{C0234D35-8BCB-4DF5-BA01-5FE3920D8040}" type="pres">
      <dgm:prSet presAssocID="{5E388651-A771-46E2-A303-9C8968E0156C}" presName="aSpace2" presStyleCnt="0"/>
      <dgm:spPr/>
    </dgm:pt>
    <dgm:pt modelId="{21D49404-63D8-4BC3-A65D-72349C39BBF5}" type="pres">
      <dgm:prSet presAssocID="{6DC98F9E-A9CD-4520-BF6D-4FC4EECC2A1A}" presName="childNode" presStyleLbl="node1" presStyleIdx="1" presStyleCnt="10">
        <dgm:presLayoutVars>
          <dgm:bulletEnabled val="1"/>
        </dgm:presLayoutVars>
      </dgm:prSet>
      <dgm:spPr/>
    </dgm:pt>
    <dgm:pt modelId="{A304FB21-969E-4F79-A8B9-192203E1C6DE}" type="pres">
      <dgm:prSet presAssocID="{6DC98F9E-A9CD-4520-BF6D-4FC4EECC2A1A}" presName="aSpace2" presStyleCnt="0"/>
      <dgm:spPr/>
    </dgm:pt>
    <dgm:pt modelId="{A1DAF1DA-4210-4703-B895-F8C5B3D88B22}" type="pres">
      <dgm:prSet presAssocID="{F596A98E-C890-42B9-8742-0B6A5C4BC447}" presName="childNode" presStyleLbl="node1" presStyleIdx="2" presStyleCnt="10">
        <dgm:presLayoutVars>
          <dgm:bulletEnabled val="1"/>
        </dgm:presLayoutVars>
      </dgm:prSet>
      <dgm:spPr/>
    </dgm:pt>
    <dgm:pt modelId="{FE73E071-9596-4308-B231-76C1A5842F1F}" type="pres">
      <dgm:prSet presAssocID="{F596A98E-C890-42B9-8742-0B6A5C4BC447}" presName="aSpace2" presStyleCnt="0"/>
      <dgm:spPr/>
    </dgm:pt>
    <dgm:pt modelId="{600C4E3A-BCB5-445A-ACFA-7D890E4018EF}" type="pres">
      <dgm:prSet presAssocID="{1F00F750-9FAC-429D-B066-478E4F8841FA}" presName="childNode" presStyleLbl="node1" presStyleIdx="3" presStyleCnt="10">
        <dgm:presLayoutVars>
          <dgm:bulletEnabled val="1"/>
        </dgm:presLayoutVars>
      </dgm:prSet>
      <dgm:spPr/>
    </dgm:pt>
    <dgm:pt modelId="{7EF55053-6C2B-4FB6-84FF-64CEEEAB5765}" type="pres">
      <dgm:prSet presAssocID="{CD1D5BA3-F2C4-47EB-9A11-8A51BEADE526}" presName="aSpace" presStyleCnt="0"/>
      <dgm:spPr/>
    </dgm:pt>
    <dgm:pt modelId="{2DADB8B5-59C2-408A-88BF-6FF345301ADA}" type="pres">
      <dgm:prSet presAssocID="{4996626D-BE7B-4C64-9E62-5C7AE9CBA5D2}" presName="compNode" presStyleCnt="0"/>
      <dgm:spPr/>
    </dgm:pt>
    <dgm:pt modelId="{A85B04D0-AC3D-4203-979E-171FDE97F7E4}" type="pres">
      <dgm:prSet presAssocID="{4996626D-BE7B-4C64-9E62-5C7AE9CBA5D2}" presName="aNode" presStyleLbl="bgShp" presStyleIdx="1" presStyleCnt="3"/>
      <dgm:spPr/>
    </dgm:pt>
    <dgm:pt modelId="{F280E89B-D6E6-4208-9A3A-540581815603}" type="pres">
      <dgm:prSet presAssocID="{4996626D-BE7B-4C64-9E62-5C7AE9CBA5D2}" presName="textNode" presStyleLbl="bgShp" presStyleIdx="1" presStyleCnt="3"/>
      <dgm:spPr/>
    </dgm:pt>
    <dgm:pt modelId="{557164E0-09D3-45F1-96E6-8A0C8E9474B3}" type="pres">
      <dgm:prSet presAssocID="{4996626D-BE7B-4C64-9E62-5C7AE9CBA5D2}" presName="compChildNode" presStyleCnt="0"/>
      <dgm:spPr/>
    </dgm:pt>
    <dgm:pt modelId="{FB1E9AB5-7345-43FA-865C-AFC6664E4A6E}" type="pres">
      <dgm:prSet presAssocID="{4996626D-BE7B-4C64-9E62-5C7AE9CBA5D2}" presName="theInnerList" presStyleCnt="0"/>
      <dgm:spPr/>
    </dgm:pt>
    <dgm:pt modelId="{2E801A72-CDD2-4039-9022-450DF3660EBA}" type="pres">
      <dgm:prSet presAssocID="{294AF05D-DD47-44C0-8BF9-7952B1199340}" presName="childNode" presStyleLbl="node1" presStyleIdx="4" presStyleCnt="10">
        <dgm:presLayoutVars>
          <dgm:bulletEnabled val="1"/>
        </dgm:presLayoutVars>
      </dgm:prSet>
      <dgm:spPr/>
    </dgm:pt>
    <dgm:pt modelId="{EEF8F4DB-6006-45A7-B8A7-5200B313894F}" type="pres">
      <dgm:prSet presAssocID="{294AF05D-DD47-44C0-8BF9-7952B1199340}" presName="aSpace2" presStyleCnt="0"/>
      <dgm:spPr/>
    </dgm:pt>
    <dgm:pt modelId="{B997DD2F-CEFF-4F6E-B4E9-506B473CA5F7}" type="pres">
      <dgm:prSet presAssocID="{88D13DA2-4141-4D68-A2BB-3FDBC5150041}" presName="childNode" presStyleLbl="node1" presStyleIdx="5" presStyleCnt="10">
        <dgm:presLayoutVars>
          <dgm:bulletEnabled val="1"/>
        </dgm:presLayoutVars>
      </dgm:prSet>
      <dgm:spPr/>
    </dgm:pt>
    <dgm:pt modelId="{18D5C795-86D4-4D94-9A05-72FD36572928}" type="pres">
      <dgm:prSet presAssocID="{88D13DA2-4141-4D68-A2BB-3FDBC5150041}" presName="aSpace2" presStyleCnt="0"/>
      <dgm:spPr/>
    </dgm:pt>
    <dgm:pt modelId="{FBCB7A8C-A198-46BF-82DB-3B9EEBCD2531}" type="pres">
      <dgm:prSet presAssocID="{31188BC5-DA16-4C53-97F4-4895ABB1B0FE}" presName="childNode" presStyleLbl="node1" presStyleIdx="6" presStyleCnt="10">
        <dgm:presLayoutVars>
          <dgm:bulletEnabled val="1"/>
        </dgm:presLayoutVars>
      </dgm:prSet>
      <dgm:spPr/>
    </dgm:pt>
    <dgm:pt modelId="{CC609827-5181-4341-A0EB-750A329457B1}" type="pres">
      <dgm:prSet presAssocID="{4996626D-BE7B-4C64-9E62-5C7AE9CBA5D2}" presName="aSpace" presStyleCnt="0"/>
      <dgm:spPr/>
    </dgm:pt>
    <dgm:pt modelId="{4F36C624-A048-4F3D-83EB-686F27E14FCB}" type="pres">
      <dgm:prSet presAssocID="{5A2C45C9-5F7E-4A94-9496-AF1805048DA4}" presName="compNode" presStyleCnt="0"/>
      <dgm:spPr/>
    </dgm:pt>
    <dgm:pt modelId="{613EB94D-2AB8-44CC-9EE0-FC077CFA8105}" type="pres">
      <dgm:prSet presAssocID="{5A2C45C9-5F7E-4A94-9496-AF1805048DA4}" presName="aNode" presStyleLbl="bgShp" presStyleIdx="2" presStyleCnt="3"/>
      <dgm:spPr/>
    </dgm:pt>
    <dgm:pt modelId="{C9CBD7F2-19CF-4AAD-86A3-480B5431E026}" type="pres">
      <dgm:prSet presAssocID="{5A2C45C9-5F7E-4A94-9496-AF1805048DA4}" presName="textNode" presStyleLbl="bgShp" presStyleIdx="2" presStyleCnt="3"/>
      <dgm:spPr/>
    </dgm:pt>
    <dgm:pt modelId="{0A94EB6D-F417-4178-B783-8E43A8208A46}" type="pres">
      <dgm:prSet presAssocID="{5A2C45C9-5F7E-4A94-9496-AF1805048DA4}" presName="compChildNode" presStyleCnt="0"/>
      <dgm:spPr/>
    </dgm:pt>
    <dgm:pt modelId="{300FE2C2-93B9-4E98-82DF-7A9930057143}" type="pres">
      <dgm:prSet presAssocID="{5A2C45C9-5F7E-4A94-9496-AF1805048DA4}" presName="theInnerList" presStyleCnt="0"/>
      <dgm:spPr/>
    </dgm:pt>
    <dgm:pt modelId="{DDCA1851-80F7-4006-88F5-D5F9080ECEB4}" type="pres">
      <dgm:prSet presAssocID="{EFE53233-431A-4EBC-B980-C2ADC456BC2F}" presName="childNode" presStyleLbl="node1" presStyleIdx="7" presStyleCnt="10">
        <dgm:presLayoutVars>
          <dgm:bulletEnabled val="1"/>
        </dgm:presLayoutVars>
      </dgm:prSet>
      <dgm:spPr/>
    </dgm:pt>
    <dgm:pt modelId="{D7080CEE-2BBE-4B39-92C4-A28B0DC2FA24}" type="pres">
      <dgm:prSet presAssocID="{EFE53233-431A-4EBC-B980-C2ADC456BC2F}" presName="aSpace2" presStyleCnt="0"/>
      <dgm:spPr/>
    </dgm:pt>
    <dgm:pt modelId="{B17D2732-13FA-4215-BAE5-9DAFE4A99888}" type="pres">
      <dgm:prSet presAssocID="{75570F74-2835-42E9-BA95-9BCEACA9F2D2}" presName="childNode" presStyleLbl="node1" presStyleIdx="8" presStyleCnt="10">
        <dgm:presLayoutVars>
          <dgm:bulletEnabled val="1"/>
        </dgm:presLayoutVars>
      </dgm:prSet>
      <dgm:spPr/>
    </dgm:pt>
    <dgm:pt modelId="{79CBAD1C-5BAA-41FA-A275-6EB1C0BDDF93}" type="pres">
      <dgm:prSet presAssocID="{75570F74-2835-42E9-BA95-9BCEACA9F2D2}" presName="aSpace2" presStyleCnt="0"/>
      <dgm:spPr/>
    </dgm:pt>
    <dgm:pt modelId="{2D0EF588-0539-4CB9-829F-CFE8EE2E6A48}" type="pres">
      <dgm:prSet presAssocID="{EBD4489D-5A5E-4E4C-B2C6-36D3BAA81C52}" presName="childNode" presStyleLbl="node1" presStyleIdx="9" presStyleCnt="10">
        <dgm:presLayoutVars>
          <dgm:bulletEnabled val="1"/>
        </dgm:presLayoutVars>
      </dgm:prSet>
      <dgm:spPr/>
    </dgm:pt>
  </dgm:ptLst>
  <dgm:cxnLst>
    <dgm:cxn modelId="{8691F502-9E7B-4F95-83AD-81CD25EB123C}" type="presOf" srcId="{4996626D-BE7B-4C64-9E62-5C7AE9CBA5D2}" destId="{F280E89B-D6E6-4208-9A3A-540581815603}" srcOrd="1" destOrd="0" presId="urn:microsoft.com/office/officeart/2005/8/layout/lProcess2"/>
    <dgm:cxn modelId="{9BA67906-1B41-4617-B3AC-60481CB228EE}" type="presOf" srcId="{EFE53233-431A-4EBC-B980-C2ADC456BC2F}" destId="{DDCA1851-80F7-4006-88F5-D5F9080ECEB4}" srcOrd="0" destOrd="0" presId="urn:microsoft.com/office/officeart/2005/8/layout/lProcess2"/>
    <dgm:cxn modelId="{B6095008-4478-408F-8061-F6481C9C8090}" type="presOf" srcId="{88D13DA2-4141-4D68-A2BB-3FDBC5150041}" destId="{B997DD2F-CEFF-4F6E-B4E9-506B473CA5F7}" srcOrd="0" destOrd="0" presId="urn:microsoft.com/office/officeart/2005/8/layout/lProcess2"/>
    <dgm:cxn modelId="{C6F69F0B-C9A4-487D-9FDC-CBA45BBCEEDE}" type="presOf" srcId="{31188BC5-DA16-4C53-97F4-4895ABB1B0FE}" destId="{FBCB7A8C-A198-46BF-82DB-3B9EEBCD2531}" srcOrd="0" destOrd="0" presId="urn:microsoft.com/office/officeart/2005/8/layout/lProcess2"/>
    <dgm:cxn modelId="{10D0000C-9C86-40C3-AF59-B1F1F981A789}" srcId="{4996626D-BE7B-4C64-9E62-5C7AE9CBA5D2}" destId="{88D13DA2-4141-4D68-A2BB-3FDBC5150041}" srcOrd="1" destOrd="0" parTransId="{5131E350-EB18-404C-94D7-ACDCA203A0D4}" sibTransId="{116733AA-CDDE-483D-BC12-6D35EDF29D2A}"/>
    <dgm:cxn modelId="{D44CB517-9524-4961-BF95-0521B118EA46}" type="presOf" srcId="{CD1D5BA3-F2C4-47EB-9A11-8A51BEADE526}" destId="{4C735646-F392-4855-A976-B355ACF9CBF5}" srcOrd="0" destOrd="0" presId="urn:microsoft.com/office/officeart/2005/8/layout/lProcess2"/>
    <dgm:cxn modelId="{9F9C9A2C-3D00-446E-BBFE-45F3FB6AD447}" type="presOf" srcId="{77F61FEF-1D44-4050-AD39-BDE52DC72644}" destId="{60938255-7F01-4927-A12D-4431D05F8B2C}" srcOrd="0" destOrd="0" presId="urn:microsoft.com/office/officeart/2005/8/layout/lProcess2"/>
    <dgm:cxn modelId="{27F97F2F-DD5F-4476-92A7-E91EE6FAAD57}" type="presOf" srcId="{5A2C45C9-5F7E-4A94-9496-AF1805048DA4}" destId="{613EB94D-2AB8-44CC-9EE0-FC077CFA8105}" srcOrd="0" destOrd="0" presId="urn:microsoft.com/office/officeart/2005/8/layout/lProcess2"/>
    <dgm:cxn modelId="{31FB013B-6E14-43D3-BEBE-3FAADBDDDD10}" srcId="{4996626D-BE7B-4C64-9E62-5C7AE9CBA5D2}" destId="{294AF05D-DD47-44C0-8BF9-7952B1199340}" srcOrd="0" destOrd="0" parTransId="{C02CA414-9A30-4709-B206-EC442858448B}" sibTransId="{6BAB2EE6-A754-4249-9E51-52E054F32280}"/>
    <dgm:cxn modelId="{37793D45-3D62-44E0-B8C2-8DEFD2B7B607}" srcId="{4996626D-BE7B-4C64-9E62-5C7AE9CBA5D2}" destId="{31188BC5-DA16-4C53-97F4-4895ABB1B0FE}" srcOrd="2" destOrd="0" parTransId="{80ED7EF6-E389-4CAC-9875-1BEF5F51A064}" sibTransId="{1CAB5939-5810-446C-8288-189E16D3C408}"/>
    <dgm:cxn modelId="{97756965-CCFC-4942-BC33-5C40663FFE99}" srcId="{5A2C45C9-5F7E-4A94-9496-AF1805048DA4}" destId="{EBD4489D-5A5E-4E4C-B2C6-36D3BAA81C52}" srcOrd="2" destOrd="0" parTransId="{D1332413-39ED-4726-AE0A-0A829EC4D93D}" sibTransId="{CCD22763-5084-4CF6-8B0A-3B90F73699AB}"/>
    <dgm:cxn modelId="{E3B4CE45-2A98-4C53-BA01-612FF6DD0AE8}" srcId="{CD1D5BA3-F2C4-47EB-9A11-8A51BEADE526}" destId="{1F00F750-9FAC-429D-B066-478E4F8841FA}" srcOrd="3" destOrd="0" parTransId="{86793F49-0315-4081-8EED-933663A7E6BB}" sibTransId="{1C9264B6-FB87-4E4C-903E-B2E420109B67}"/>
    <dgm:cxn modelId="{940AA667-0289-418D-B28B-58078A38A1E7}" type="presOf" srcId="{CD1D5BA3-F2C4-47EB-9A11-8A51BEADE526}" destId="{5A8BF4B4-8406-4EFB-90F1-7F134697FEBF}" srcOrd="1" destOrd="0" presId="urn:microsoft.com/office/officeart/2005/8/layout/lProcess2"/>
    <dgm:cxn modelId="{5D02BF53-46FD-4EE0-BFD5-9C83F40291AC}" srcId="{77F61FEF-1D44-4050-AD39-BDE52DC72644}" destId="{5A2C45C9-5F7E-4A94-9496-AF1805048DA4}" srcOrd="2" destOrd="0" parTransId="{D0F6E7E0-78B6-41DE-89D3-BA2E8F6AD0A7}" sibTransId="{7628FEBF-EDB6-4283-B7B1-C4BF3D80C8DF}"/>
    <dgm:cxn modelId="{B37DCB56-C22C-466E-8DF7-4705A29AC834}" srcId="{CD1D5BA3-F2C4-47EB-9A11-8A51BEADE526}" destId="{5E388651-A771-46E2-A303-9C8968E0156C}" srcOrd="0" destOrd="0" parTransId="{60E6DA6E-2D95-4A02-A2E9-00D80D9018FE}" sibTransId="{65CBCFD8-6552-43E2-B69A-67F57B7ADB84}"/>
    <dgm:cxn modelId="{2E201F59-D6C7-4FD2-BAAE-945FD85EBBDD}" type="presOf" srcId="{F596A98E-C890-42B9-8742-0B6A5C4BC447}" destId="{A1DAF1DA-4210-4703-B895-F8C5B3D88B22}" srcOrd="0" destOrd="0" presId="urn:microsoft.com/office/officeart/2005/8/layout/lProcess2"/>
    <dgm:cxn modelId="{BB21A08D-3BFD-4726-9B20-48BF468958FF}" srcId="{77F61FEF-1D44-4050-AD39-BDE52DC72644}" destId="{4996626D-BE7B-4C64-9E62-5C7AE9CBA5D2}" srcOrd="1" destOrd="0" parTransId="{B647E8A9-EEF3-4DA3-9B15-628FF2E752D0}" sibTransId="{E73ABE5F-4580-4B1C-ABAF-C050B5811AC7}"/>
    <dgm:cxn modelId="{E5A4B19A-14C3-4F34-A26D-F443CA9CB84D}" type="presOf" srcId="{75570F74-2835-42E9-BA95-9BCEACA9F2D2}" destId="{B17D2732-13FA-4215-BAE5-9DAFE4A99888}" srcOrd="0" destOrd="0" presId="urn:microsoft.com/office/officeart/2005/8/layout/lProcess2"/>
    <dgm:cxn modelId="{4C5878A3-837D-4224-A1E9-4FDA29844E16}" srcId="{CD1D5BA3-F2C4-47EB-9A11-8A51BEADE526}" destId="{6DC98F9E-A9CD-4520-BF6D-4FC4EECC2A1A}" srcOrd="1" destOrd="0" parTransId="{2CC0111F-B473-4743-9152-6F7C0853BB3A}" sibTransId="{EA544A27-A007-46E4-AFAC-7AF5805B0A24}"/>
    <dgm:cxn modelId="{491980AC-21B0-43D4-A8E6-51D3F61274D2}" type="presOf" srcId="{6DC98F9E-A9CD-4520-BF6D-4FC4EECC2A1A}" destId="{21D49404-63D8-4BC3-A65D-72349C39BBF5}" srcOrd="0" destOrd="0" presId="urn:microsoft.com/office/officeart/2005/8/layout/lProcess2"/>
    <dgm:cxn modelId="{FFAA4BB3-A137-49F0-8CD8-7DACAC8484EC}" type="presOf" srcId="{5E388651-A771-46E2-A303-9C8968E0156C}" destId="{9E665C54-1BA7-4DFF-99E0-1716B36B6222}" srcOrd="0" destOrd="0" presId="urn:microsoft.com/office/officeart/2005/8/layout/lProcess2"/>
    <dgm:cxn modelId="{7C8E95B6-DFDD-43D2-BD91-1CAA90E1A04A}" type="presOf" srcId="{EBD4489D-5A5E-4E4C-B2C6-36D3BAA81C52}" destId="{2D0EF588-0539-4CB9-829F-CFE8EE2E6A48}" srcOrd="0" destOrd="0" presId="urn:microsoft.com/office/officeart/2005/8/layout/lProcess2"/>
    <dgm:cxn modelId="{E6C8D9C2-F707-476D-A84D-96A34121F6FA}" type="presOf" srcId="{1F00F750-9FAC-429D-B066-478E4F8841FA}" destId="{600C4E3A-BCB5-445A-ACFA-7D890E4018EF}" srcOrd="0" destOrd="0" presId="urn:microsoft.com/office/officeart/2005/8/layout/lProcess2"/>
    <dgm:cxn modelId="{9B1897CB-4DF2-4C99-B24B-E1403BA9259B}" type="presOf" srcId="{4996626D-BE7B-4C64-9E62-5C7AE9CBA5D2}" destId="{A85B04D0-AC3D-4203-979E-171FDE97F7E4}" srcOrd="0" destOrd="0" presId="urn:microsoft.com/office/officeart/2005/8/layout/lProcess2"/>
    <dgm:cxn modelId="{707402CF-5F44-481E-96BF-B2BD35B4C265}" type="presOf" srcId="{294AF05D-DD47-44C0-8BF9-7952B1199340}" destId="{2E801A72-CDD2-4039-9022-450DF3660EBA}" srcOrd="0" destOrd="0" presId="urn:microsoft.com/office/officeart/2005/8/layout/lProcess2"/>
    <dgm:cxn modelId="{43F9B1CF-B39C-46A1-BB39-A57FA9E54DF8}" srcId="{77F61FEF-1D44-4050-AD39-BDE52DC72644}" destId="{CD1D5BA3-F2C4-47EB-9A11-8A51BEADE526}" srcOrd="0" destOrd="0" parTransId="{71793C00-36CB-4BF1-9924-7702A25E8CC2}" sibTransId="{416F6F03-A25E-4DD9-94D1-12DAE4A68E38}"/>
    <dgm:cxn modelId="{4C715DE4-E932-4A0C-A6FB-00DB0EA29935}" srcId="{5A2C45C9-5F7E-4A94-9496-AF1805048DA4}" destId="{75570F74-2835-42E9-BA95-9BCEACA9F2D2}" srcOrd="1" destOrd="0" parTransId="{281ABC93-E3DE-42AA-8D9F-C658E1FC3B81}" sibTransId="{32C07945-B03C-4D94-A044-902F39BF79AC}"/>
    <dgm:cxn modelId="{B1DB10E7-9A9D-4461-AEBE-77EB753C5B48}" srcId="{5A2C45C9-5F7E-4A94-9496-AF1805048DA4}" destId="{EFE53233-431A-4EBC-B980-C2ADC456BC2F}" srcOrd="0" destOrd="0" parTransId="{9E61E9D4-3C60-47A9-BB33-8944BA883A6E}" sibTransId="{71D9E81E-6660-4E78-B9B5-485529D69DF8}"/>
    <dgm:cxn modelId="{A85E5AE8-0F92-4BB1-A5E6-10E44FEB0F3B}" type="presOf" srcId="{5A2C45C9-5F7E-4A94-9496-AF1805048DA4}" destId="{C9CBD7F2-19CF-4AAD-86A3-480B5431E026}" srcOrd="1" destOrd="0" presId="urn:microsoft.com/office/officeart/2005/8/layout/lProcess2"/>
    <dgm:cxn modelId="{A33DB7F7-4522-4AEA-A99F-6DEA7DF0B434}" srcId="{CD1D5BA3-F2C4-47EB-9A11-8A51BEADE526}" destId="{F596A98E-C890-42B9-8742-0B6A5C4BC447}" srcOrd="2" destOrd="0" parTransId="{2C5C940A-2680-490E-8A6D-3FE2C4C2B8BD}" sibTransId="{9D8504C9-4AC5-4EC8-ADA3-01628B0887A9}"/>
    <dgm:cxn modelId="{6C05B27E-592E-4D3E-9143-A431B33780F3}" type="presParOf" srcId="{60938255-7F01-4927-A12D-4431D05F8B2C}" destId="{FFB900CE-6951-4D63-9522-C7AB880CC43F}" srcOrd="0" destOrd="0" presId="urn:microsoft.com/office/officeart/2005/8/layout/lProcess2"/>
    <dgm:cxn modelId="{5AB56F44-0C95-49F0-AED7-A3F0AA74F432}" type="presParOf" srcId="{FFB900CE-6951-4D63-9522-C7AB880CC43F}" destId="{4C735646-F392-4855-A976-B355ACF9CBF5}" srcOrd="0" destOrd="0" presId="urn:microsoft.com/office/officeart/2005/8/layout/lProcess2"/>
    <dgm:cxn modelId="{668DD6BE-1324-421A-9DE7-526006534E91}" type="presParOf" srcId="{FFB900CE-6951-4D63-9522-C7AB880CC43F}" destId="{5A8BF4B4-8406-4EFB-90F1-7F134697FEBF}" srcOrd="1" destOrd="0" presId="urn:microsoft.com/office/officeart/2005/8/layout/lProcess2"/>
    <dgm:cxn modelId="{CDB36442-D46C-4EB2-BD1C-4B3D8E82EE0B}" type="presParOf" srcId="{FFB900CE-6951-4D63-9522-C7AB880CC43F}" destId="{B4668B1A-E7FB-47C1-A379-085CC8D9E535}" srcOrd="2" destOrd="0" presId="urn:microsoft.com/office/officeart/2005/8/layout/lProcess2"/>
    <dgm:cxn modelId="{AB9498B5-3477-4654-9161-18B7C46C633E}" type="presParOf" srcId="{B4668B1A-E7FB-47C1-A379-085CC8D9E535}" destId="{30FDA461-10F1-49F8-8746-B7B095352B89}" srcOrd="0" destOrd="0" presId="urn:microsoft.com/office/officeart/2005/8/layout/lProcess2"/>
    <dgm:cxn modelId="{BDB70EBD-BEAF-47D9-B309-BC20AA090F51}" type="presParOf" srcId="{30FDA461-10F1-49F8-8746-B7B095352B89}" destId="{9E665C54-1BA7-4DFF-99E0-1716B36B6222}" srcOrd="0" destOrd="0" presId="urn:microsoft.com/office/officeart/2005/8/layout/lProcess2"/>
    <dgm:cxn modelId="{70C2EE14-9421-4068-94A0-171B8F70EF9B}" type="presParOf" srcId="{30FDA461-10F1-49F8-8746-B7B095352B89}" destId="{C0234D35-8BCB-4DF5-BA01-5FE3920D8040}" srcOrd="1" destOrd="0" presId="urn:microsoft.com/office/officeart/2005/8/layout/lProcess2"/>
    <dgm:cxn modelId="{D2B7A7E1-309F-4AB3-8B01-1E178792D380}" type="presParOf" srcId="{30FDA461-10F1-49F8-8746-B7B095352B89}" destId="{21D49404-63D8-4BC3-A65D-72349C39BBF5}" srcOrd="2" destOrd="0" presId="urn:microsoft.com/office/officeart/2005/8/layout/lProcess2"/>
    <dgm:cxn modelId="{BA101FE9-4A83-46F1-A05C-1E8CFA092362}" type="presParOf" srcId="{30FDA461-10F1-49F8-8746-B7B095352B89}" destId="{A304FB21-969E-4F79-A8B9-192203E1C6DE}" srcOrd="3" destOrd="0" presId="urn:microsoft.com/office/officeart/2005/8/layout/lProcess2"/>
    <dgm:cxn modelId="{6FEA97D9-765B-4764-B0B2-1E5416E1A36D}" type="presParOf" srcId="{30FDA461-10F1-49F8-8746-B7B095352B89}" destId="{A1DAF1DA-4210-4703-B895-F8C5B3D88B22}" srcOrd="4" destOrd="0" presId="urn:microsoft.com/office/officeart/2005/8/layout/lProcess2"/>
    <dgm:cxn modelId="{9FD06283-3E38-488C-84AE-A13BB1FB07A7}" type="presParOf" srcId="{30FDA461-10F1-49F8-8746-B7B095352B89}" destId="{FE73E071-9596-4308-B231-76C1A5842F1F}" srcOrd="5" destOrd="0" presId="urn:microsoft.com/office/officeart/2005/8/layout/lProcess2"/>
    <dgm:cxn modelId="{44339077-F1E3-46E4-A6C3-39723213F6E5}" type="presParOf" srcId="{30FDA461-10F1-49F8-8746-B7B095352B89}" destId="{600C4E3A-BCB5-445A-ACFA-7D890E4018EF}" srcOrd="6" destOrd="0" presId="urn:microsoft.com/office/officeart/2005/8/layout/lProcess2"/>
    <dgm:cxn modelId="{04076623-9C00-4BC4-83F9-DB22F8B9FCF4}" type="presParOf" srcId="{60938255-7F01-4927-A12D-4431D05F8B2C}" destId="{7EF55053-6C2B-4FB6-84FF-64CEEEAB5765}" srcOrd="1" destOrd="0" presId="urn:microsoft.com/office/officeart/2005/8/layout/lProcess2"/>
    <dgm:cxn modelId="{B5887CB5-41AD-47F6-95ED-BE34ACA42F52}" type="presParOf" srcId="{60938255-7F01-4927-A12D-4431D05F8B2C}" destId="{2DADB8B5-59C2-408A-88BF-6FF345301ADA}" srcOrd="2" destOrd="0" presId="urn:microsoft.com/office/officeart/2005/8/layout/lProcess2"/>
    <dgm:cxn modelId="{B156BCAB-9558-487A-8B6C-8F86247053F8}" type="presParOf" srcId="{2DADB8B5-59C2-408A-88BF-6FF345301ADA}" destId="{A85B04D0-AC3D-4203-979E-171FDE97F7E4}" srcOrd="0" destOrd="0" presId="urn:microsoft.com/office/officeart/2005/8/layout/lProcess2"/>
    <dgm:cxn modelId="{71AB62FE-D4CA-477B-834D-D2D8B2BEA03B}" type="presParOf" srcId="{2DADB8B5-59C2-408A-88BF-6FF345301ADA}" destId="{F280E89B-D6E6-4208-9A3A-540581815603}" srcOrd="1" destOrd="0" presId="urn:microsoft.com/office/officeart/2005/8/layout/lProcess2"/>
    <dgm:cxn modelId="{54522D01-B878-4BB6-94BC-84C76210F371}" type="presParOf" srcId="{2DADB8B5-59C2-408A-88BF-6FF345301ADA}" destId="{557164E0-09D3-45F1-96E6-8A0C8E9474B3}" srcOrd="2" destOrd="0" presId="urn:microsoft.com/office/officeart/2005/8/layout/lProcess2"/>
    <dgm:cxn modelId="{097261E9-8EB4-4AC5-825E-1E6CE03A0232}" type="presParOf" srcId="{557164E0-09D3-45F1-96E6-8A0C8E9474B3}" destId="{FB1E9AB5-7345-43FA-865C-AFC6664E4A6E}" srcOrd="0" destOrd="0" presId="urn:microsoft.com/office/officeart/2005/8/layout/lProcess2"/>
    <dgm:cxn modelId="{C6A17051-86D6-4BDF-92D1-B1084346B50D}" type="presParOf" srcId="{FB1E9AB5-7345-43FA-865C-AFC6664E4A6E}" destId="{2E801A72-CDD2-4039-9022-450DF3660EBA}" srcOrd="0" destOrd="0" presId="urn:microsoft.com/office/officeart/2005/8/layout/lProcess2"/>
    <dgm:cxn modelId="{D88BF4BD-3779-4E23-8265-E85D44953FCC}" type="presParOf" srcId="{FB1E9AB5-7345-43FA-865C-AFC6664E4A6E}" destId="{EEF8F4DB-6006-45A7-B8A7-5200B313894F}" srcOrd="1" destOrd="0" presId="urn:microsoft.com/office/officeart/2005/8/layout/lProcess2"/>
    <dgm:cxn modelId="{0271832D-CDAE-410D-ADBE-57D989E64001}" type="presParOf" srcId="{FB1E9AB5-7345-43FA-865C-AFC6664E4A6E}" destId="{B997DD2F-CEFF-4F6E-B4E9-506B473CA5F7}" srcOrd="2" destOrd="0" presId="urn:microsoft.com/office/officeart/2005/8/layout/lProcess2"/>
    <dgm:cxn modelId="{25FAC72A-ECD4-4337-941B-69DABBD51581}" type="presParOf" srcId="{FB1E9AB5-7345-43FA-865C-AFC6664E4A6E}" destId="{18D5C795-86D4-4D94-9A05-72FD36572928}" srcOrd="3" destOrd="0" presId="urn:microsoft.com/office/officeart/2005/8/layout/lProcess2"/>
    <dgm:cxn modelId="{2C77716D-6479-4851-8B05-8A04DAF63F72}" type="presParOf" srcId="{FB1E9AB5-7345-43FA-865C-AFC6664E4A6E}" destId="{FBCB7A8C-A198-46BF-82DB-3B9EEBCD2531}" srcOrd="4" destOrd="0" presId="urn:microsoft.com/office/officeart/2005/8/layout/lProcess2"/>
    <dgm:cxn modelId="{FF46E4F1-7E86-49DD-B09E-17367B3C0B0F}" type="presParOf" srcId="{60938255-7F01-4927-A12D-4431D05F8B2C}" destId="{CC609827-5181-4341-A0EB-750A329457B1}" srcOrd="3" destOrd="0" presId="urn:microsoft.com/office/officeart/2005/8/layout/lProcess2"/>
    <dgm:cxn modelId="{4CD340C4-80CF-47E4-A0AF-527463F67F33}" type="presParOf" srcId="{60938255-7F01-4927-A12D-4431D05F8B2C}" destId="{4F36C624-A048-4F3D-83EB-686F27E14FCB}" srcOrd="4" destOrd="0" presId="urn:microsoft.com/office/officeart/2005/8/layout/lProcess2"/>
    <dgm:cxn modelId="{4E5B5D23-5AA3-46F2-97CD-5F8A664BD0BF}" type="presParOf" srcId="{4F36C624-A048-4F3D-83EB-686F27E14FCB}" destId="{613EB94D-2AB8-44CC-9EE0-FC077CFA8105}" srcOrd="0" destOrd="0" presId="urn:microsoft.com/office/officeart/2005/8/layout/lProcess2"/>
    <dgm:cxn modelId="{006CB615-4ADB-4729-AFF2-61008D1EDD4E}" type="presParOf" srcId="{4F36C624-A048-4F3D-83EB-686F27E14FCB}" destId="{C9CBD7F2-19CF-4AAD-86A3-480B5431E026}" srcOrd="1" destOrd="0" presId="urn:microsoft.com/office/officeart/2005/8/layout/lProcess2"/>
    <dgm:cxn modelId="{9A1F4AA9-BCCB-489D-B722-A2B6ED14883E}" type="presParOf" srcId="{4F36C624-A048-4F3D-83EB-686F27E14FCB}" destId="{0A94EB6D-F417-4178-B783-8E43A8208A46}" srcOrd="2" destOrd="0" presId="urn:microsoft.com/office/officeart/2005/8/layout/lProcess2"/>
    <dgm:cxn modelId="{24CFB113-A953-4BDB-86B9-B312DDB793D9}" type="presParOf" srcId="{0A94EB6D-F417-4178-B783-8E43A8208A46}" destId="{300FE2C2-93B9-4E98-82DF-7A9930057143}" srcOrd="0" destOrd="0" presId="urn:microsoft.com/office/officeart/2005/8/layout/lProcess2"/>
    <dgm:cxn modelId="{976FEFD0-ED60-4053-AE3F-963E1E57CF20}" type="presParOf" srcId="{300FE2C2-93B9-4E98-82DF-7A9930057143}" destId="{DDCA1851-80F7-4006-88F5-D5F9080ECEB4}" srcOrd="0" destOrd="0" presId="urn:microsoft.com/office/officeart/2005/8/layout/lProcess2"/>
    <dgm:cxn modelId="{7C5C7463-9474-4502-AB3D-E00670B2AC93}" type="presParOf" srcId="{300FE2C2-93B9-4E98-82DF-7A9930057143}" destId="{D7080CEE-2BBE-4B39-92C4-A28B0DC2FA24}" srcOrd="1" destOrd="0" presId="urn:microsoft.com/office/officeart/2005/8/layout/lProcess2"/>
    <dgm:cxn modelId="{9FF37EF6-6B68-486A-8538-627F5D9F88B9}" type="presParOf" srcId="{300FE2C2-93B9-4E98-82DF-7A9930057143}" destId="{B17D2732-13FA-4215-BAE5-9DAFE4A99888}" srcOrd="2" destOrd="0" presId="urn:microsoft.com/office/officeart/2005/8/layout/lProcess2"/>
    <dgm:cxn modelId="{C3ECFFEC-6E93-46CF-A179-8CE3FA4CD71A}" type="presParOf" srcId="{300FE2C2-93B9-4E98-82DF-7A9930057143}" destId="{79CBAD1C-5BAA-41FA-A275-6EB1C0BDDF93}" srcOrd="3" destOrd="0" presId="urn:microsoft.com/office/officeart/2005/8/layout/lProcess2"/>
    <dgm:cxn modelId="{EFA48909-A92F-437D-9ECE-71B9AFAA0D2F}" type="presParOf" srcId="{300FE2C2-93B9-4E98-82DF-7A9930057143}" destId="{2D0EF588-0539-4CB9-829F-CFE8EE2E6A48}" srcOrd="4" destOrd="0" presId="urn:microsoft.com/office/officeart/2005/8/layout/lProcess2"/>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61FEF-1D44-4050-AD39-BDE52DC72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AT"/>
        </a:p>
      </dgm:t>
    </dgm:pt>
    <dgm:pt modelId="{CD1D5BA3-F2C4-47EB-9A11-8A51BEADE526}">
      <dgm:prSet phldrT="[Text]" custT="1"/>
      <dgm:spPr/>
      <dgm:t>
        <a:bodyPr/>
        <a:lstStyle/>
        <a:p>
          <a:r>
            <a:rPr lang="de-AT" sz="2400" b="1" dirty="0" err="1">
              <a:latin typeface="Arial" panose="020B0604020202020204" pitchFamily="34" charset="0"/>
              <a:cs typeface="Arial" panose="020B0604020202020204" pitchFamily="34" charset="0"/>
            </a:rPr>
            <a:t>Means</a:t>
          </a:r>
          <a:r>
            <a:rPr lang="de-AT" sz="2400" b="1" dirty="0">
              <a:latin typeface="Arial" panose="020B0604020202020204" pitchFamily="34" charset="0"/>
              <a:cs typeface="Arial" panose="020B0604020202020204" pitchFamily="34" charset="0"/>
            </a:rPr>
            <a:t> of Transport</a:t>
          </a:r>
        </a:p>
      </dgm:t>
    </dgm:pt>
    <dgm:pt modelId="{71793C00-36CB-4BF1-9924-7702A25E8CC2}" type="parTrans" cxnId="{43F9B1CF-B39C-46A1-BB39-A57FA9E54DF8}">
      <dgm:prSet/>
      <dgm:spPr/>
      <dgm:t>
        <a:bodyPr/>
        <a:lstStyle/>
        <a:p>
          <a:endParaRPr lang="de-AT"/>
        </a:p>
      </dgm:t>
    </dgm:pt>
    <dgm:pt modelId="{416F6F03-A25E-4DD9-94D1-12DAE4A68E38}" type="sibTrans" cxnId="{43F9B1CF-B39C-46A1-BB39-A57FA9E54DF8}">
      <dgm:prSet/>
      <dgm:spPr/>
      <dgm:t>
        <a:bodyPr/>
        <a:lstStyle/>
        <a:p>
          <a:endParaRPr lang="de-AT"/>
        </a:p>
      </dgm:t>
    </dgm:pt>
    <dgm:pt modelId="{5E388651-A771-46E2-A303-9C8968E0156C}">
      <dgm:prSet phldrT="[Text]"/>
      <dgm:spPr>
        <a:ln>
          <a:noFill/>
        </a:ln>
      </dgm:spPr>
      <dgm:t>
        <a:bodyPr/>
        <a:lstStyle/>
        <a:p>
          <a:r>
            <a:rPr lang="de-AT" dirty="0">
              <a:latin typeface="Arial" panose="020B0604020202020204" pitchFamily="34" charset="0"/>
              <a:cs typeface="Arial" panose="020B0604020202020204" pitchFamily="34" charset="0"/>
            </a:rPr>
            <a:t>Innovative Drives</a:t>
          </a:r>
        </a:p>
      </dgm:t>
    </dgm:pt>
    <dgm:pt modelId="{60E6DA6E-2D95-4A02-A2E9-00D80D9018FE}" type="parTrans" cxnId="{B37DCB56-C22C-466E-8DF7-4705A29AC834}">
      <dgm:prSet/>
      <dgm:spPr/>
      <dgm:t>
        <a:bodyPr/>
        <a:lstStyle/>
        <a:p>
          <a:endParaRPr lang="de-AT"/>
        </a:p>
      </dgm:t>
    </dgm:pt>
    <dgm:pt modelId="{65CBCFD8-6552-43E2-B69A-67F57B7ADB84}" type="sibTrans" cxnId="{B37DCB56-C22C-466E-8DF7-4705A29AC834}">
      <dgm:prSet/>
      <dgm:spPr/>
      <dgm:t>
        <a:bodyPr/>
        <a:lstStyle/>
        <a:p>
          <a:endParaRPr lang="de-AT"/>
        </a:p>
      </dgm:t>
    </dgm:pt>
    <dgm:pt modelId="{6DC98F9E-A9CD-4520-BF6D-4FC4EECC2A1A}">
      <dgm:prSet phldrT="[Text]"/>
      <dgm:spPr>
        <a:ln>
          <a:noFill/>
        </a:ln>
      </dgm:spPr>
      <dgm:t>
        <a:bodyPr/>
        <a:lstStyle/>
        <a:p>
          <a:r>
            <a:rPr lang="de-DE" dirty="0">
              <a:latin typeface="Arial" panose="020B0604020202020204" pitchFamily="34" charset="0"/>
              <a:cs typeface="Arial" panose="020B0604020202020204" pitchFamily="34" charset="0"/>
            </a:rPr>
            <a:t>Modular Freight Wagons</a:t>
          </a:r>
          <a:endParaRPr lang="de-AT" dirty="0">
            <a:latin typeface="Arial" panose="020B0604020202020204" pitchFamily="34" charset="0"/>
            <a:cs typeface="Arial" panose="020B0604020202020204" pitchFamily="34" charset="0"/>
          </a:endParaRPr>
        </a:p>
      </dgm:t>
    </dgm:pt>
    <dgm:pt modelId="{2CC0111F-B473-4743-9152-6F7C0853BB3A}" type="parTrans" cxnId="{4C5878A3-837D-4224-A1E9-4FDA29844E16}">
      <dgm:prSet/>
      <dgm:spPr/>
      <dgm:t>
        <a:bodyPr/>
        <a:lstStyle/>
        <a:p>
          <a:endParaRPr lang="de-AT"/>
        </a:p>
      </dgm:t>
    </dgm:pt>
    <dgm:pt modelId="{EA544A27-A007-46E4-AFAC-7AF5805B0A24}" type="sibTrans" cxnId="{4C5878A3-837D-4224-A1E9-4FDA29844E16}">
      <dgm:prSet/>
      <dgm:spPr/>
      <dgm:t>
        <a:bodyPr/>
        <a:lstStyle/>
        <a:p>
          <a:endParaRPr lang="de-AT"/>
        </a:p>
      </dgm:t>
    </dgm:pt>
    <dgm:pt modelId="{4996626D-BE7B-4C64-9E62-5C7AE9CBA5D2}">
      <dgm:prSet phldrT="[Text]" custT="1"/>
      <dgm:spPr/>
      <dgm:t>
        <a:bodyPr/>
        <a:lstStyle/>
        <a:p>
          <a:r>
            <a:rPr lang="de-AT" sz="2400" b="1" dirty="0">
              <a:latin typeface="Arial" panose="020B0604020202020204" pitchFamily="34" charset="0"/>
              <a:cs typeface="Arial" panose="020B0604020202020204" pitchFamily="34" charset="0"/>
            </a:rPr>
            <a:t>Infrastructure</a:t>
          </a:r>
        </a:p>
      </dgm:t>
    </dgm:pt>
    <dgm:pt modelId="{B647E8A9-EEF3-4DA3-9B15-628FF2E752D0}" type="parTrans" cxnId="{BB21A08D-3BFD-4726-9B20-48BF468958FF}">
      <dgm:prSet/>
      <dgm:spPr/>
      <dgm:t>
        <a:bodyPr/>
        <a:lstStyle/>
        <a:p>
          <a:endParaRPr lang="de-AT"/>
        </a:p>
      </dgm:t>
    </dgm:pt>
    <dgm:pt modelId="{E73ABE5F-4580-4B1C-ABAF-C050B5811AC7}" type="sibTrans" cxnId="{BB21A08D-3BFD-4726-9B20-48BF468958FF}">
      <dgm:prSet/>
      <dgm:spPr/>
      <dgm:t>
        <a:bodyPr/>
        <a:lstStyle/>
        <a:p>
          <a:endParaRPr lang="de-AT"/>
        </a:p>
      </dgm:t>
    </dgm:pt>
    <dgm:pt modelId="{294AF05D-DD47-44C0-8BF9-7952B1199340}">
      <dgm:prSet phldrT="[Text]"/>
      <dgm:spPr>
        <a:ln>
          <a:noFill/>
        </a:ln>
      </dgm:spPr>
      <dgm:t>
        <a:bodyPr/>
        <a:lstStyle/>
        <a:p>
          <a:r>
            <a:rPr lang="de-DE" dirty="0">
              <a:latin typeface="Arial" panose="020B0604020202020204" pitchFamily="34" charset="0"/>
              <a:cs typeface="Arial" panose="020B0604020202020204" pitchFamily="34" charset="0"/>
            </a:rPr>
            <a:t>Development of Rail Infrastructure</a:t>
          </a:r>
          <a:endParaRPr lang="de-AT" dirty="0">
            <a:latin typeface="Arial" panose="020B0604020202020204" pitchFamily="34" charset="0"/>
            <a:cs typeface="Arial" panose="020B0604020202020204" pitchFamily="34" charset="0"/>
          </a:endParaRPr>
        </a:p>
      </dgm:t>
    </dgm:pt>
    <dgm:pt modelId="{C02CA414-9A30-4709-B206-EC442858448B}" type="parTrans" cxnId="{31FB013B-6E14-43D3-BEBE-3FAADBDDDD10}">
      <dgm:prSet/>
      <dgm:spPr/>
      <dgm:t>
        <a:bodyPr/>
        <a:lstStyle/>
        <a:p>
          <a:endParaRPr lang="de-AT"/>
        </a:p>
      </dgm:t>
    </dgm:pt>
    <dgm:pt modelId="{6BAB2EE6-A754-4249-9E51-52E054F32280}" type="sibTrans" cxnId="{31FB013B-6E14-43D3-BEBE-3FAADBDDDD10}">
      <dgm:prSet/>
      <dgm:spPr/>
      <dgm:t>
        <a:bodyPr/>
        <a:lstStyle/>
        <a:p>
          <a:endParaRPr lang="de-AT"/>
        </a:p>
      </dgm:t>
    </dgm:pt>
    <dgm:pt modelId="{88D13DA2-4141-4D68-A2BB-3FDBC5150041}">
      <dgm:prSet phldrT="[Text]"/>
      <dgm:spPr>
        <a:ln>
          <a:noFill/>
        </a:ln>
      </dgm:spPr>
      <dgm:t>
        <a:bodyPr/>
        <a:lstStyle/>
        <a:p>
          <a:r>
            <a:rPr lang="de-AT" dirty="0">
              <a:latin typeface="Arial" panose="020B0604020202020204" pitchFamily="34" charset="0"/>
              <a:cs typeface="Arial" panose="020B0604020202020204" pitchFamily="34" charset="0"/>
            </a:rPr>
            <a:t>Underground Freight System</a:t>
          </a:r>
        </a:p>
      </dgm:t>
    </dgm:pt>
    <dgm:pt modelId="{5131E350-EB18-404C-94D7-ACDCA203A0D4}" type="parTrans" cxnId="{10D0000C-9C86-40C3-AF59-B1F1F981A789}">
      <dgm:prSet/>
      <dgm:spPr/>
      <dgm:t>
        <a:bodyPr/>
        <a:lstStyle/>
        <a:p>
          <a:endParaRPr lang="de-AT"/>
        </a:p>
      </dgm:t>
    </dgm:pt>
    <dgm:pt modelId="{116733AA-CDDE-483D-BC12-6D35EDF29D2A}" type="sibTrans" cxnId="{10D0000C-9C86-40C3-AF59-B1F1F981A789}">
      <dgm:prSet/>
      <dgm:spPr/>
      <dgm:t>
        <a:bodyPr/>
        <a:lstStyle/>
        <a:p>
          <a:endParaRPr lang="de-AT"/>
        </a:p>
      </dgm:t>
    </dgm:pt>
    <dgm:pt modelId="{F596A98E-C890-42B9-8742-0B6A5C4BC447}">
      <dgm:prSet phldrT="[Text]"/>
      <dgm:spPr>
        <a:ln>
          <a:noFill/>
        </a:ln>
      </dgm:spPr>
      <dgm:t>
        <a:bodyPr/>
        <a:lstStyle/>
        <a:p>
          <a:r>
            <a:rPr lang="de-DE" dirty="0">
              <a:latin typeface="Arial" panose="020B0604020202020204" pitchFamily="34" charset="0"/>
              <a:cs typeface="Arial" panose="020B0604020202020204" pitchFamily="34" charset="0"/>
            </a:rPr>
            <a:t>Intelligent Freight Trains</a:t>
          </a:r>
          <a:endParaRPr lang="de-AT" dirty="0">
            <a:latin typeface="Arial" panose="020B0604020202020204" pitchFamily="34" charset="0"/>
            <a:cs typeface="Arial" panose="020B0604020202020204" pitchFamily="34" charset="0"/>
          </a:endParaRPr>
        </a:p>
      </dgm:t>
    </dgm:pt>
    <dgm:pt modelId="{2C5C940A-2680-490E-8A6D-3FE2C4C2B8BD}" type="parTrans" cxnId="{A33DB7F7-4522-4AEA-A99F-6DEA7DF0B434}">
      <dgm:prSet/>
      <dgm:spPr/>
      <dgm:t>
        <a:bodyPr/>
        <a:lstStyle/>
        <a:p>
          <a:endParaRPr lang="de-AT"/>
        </a:p>
      </dgm:t>
    </dgm:pt>
    <dgm:pt modelId="{9D8504C9-4AC5-4EC8-ADA3-01628B0887A9}" type="sibTrans" cxnId="{A33DB7F7-4522-4AEA-A99F-6DEA7DF0B434}">
      <dgm:prSet/>
      <dgm:spPr/>
      <dgm:t>
        <a:bodyPr/>
        <a:lstStyle/>
        <a:p>
          <a:endParaRPr lang="de-AT"/>
        </a:p>
      </dgm:t>
    </dgm:pt>
    <dgm:pt modelId="{31188BC5-DA16-4C53-97F4-4895ABB1B0FE}">
      <dgm:prSet phldrT="[Text]"/>
      <dgm:spPr>
        <a:ln>
          <a:noFill/>
        </a:ln>
      </dgm:spPr>
      <dgm:t>
        <a:bodyPr/>
        <a:lstStyle/>
        <a:p>
          <a:r>
            <a:rPr lang="de-DE" dirty="0" err="1">
              <a:latin typeface="Arial" panose="020B0604020202020204" pitchFamily="34" charset="0"/>
              <a:cs typeface="Arial" panose="020B0604020202020204" pitchFamily="34" charset="0"/>
            </a:rPr>
            <a:t>Magnetic</a:t>
          </a:r>
          <a:r>
            <a:rPr lang="de-DE" dirty="0">
              <a:latin typeface="Arial" panose="020B0604020202020204" pitchFamily="34" charset="0"/>
              <a:cs typeface="Arial" panose="020B0604020202020204" pitchFamily="34" charset="0"/>
            </a:rPr>
            <a:t> Levitation Train </a:t>
          </a:r>
          <a:endParaRPr lang="de-AT" dirty="0">
            <a:latin typeface="Arial" panose="020B0604020202020204" pitchFamily="34" charset="0"/>
            <a:cs typeface="Arial" panose="020B0604020202020204" pitchFamily="34" charset="0"/>
          </a:endParaRPr>
        </a:p>
      </dgm:t>
    </dgm:pt>
    <dgm:pt modelId="{80ED7EF6-E389-4CAC-9875-1BEF5F51A064}" type="parTrans" cxnId="{37793D45-3D62-44E0-B8C2-8DEFD2B7B607}">
      <dgm:prSet/>
      <dgm:spPr/>
      <dgm:t>
        <a:bodyPr/>
        <a:lstStyle/>
        <a:p>
          <a:endParaRPr lang="de-AT"/>
        </a:p>
      </dgm:t>
    </dgm:pt>
    <dgm:pt modelId="{1CAB5939-5810-446C-8288-189E16D3C408}" type="sibTrans" cxnId="{37793D45-3D62-44E0-B8C2-8DEFD2B7B607}">
      <dgm:prSet/>
      <dgm:spPr/>
      <dgm:t>
        <a:bodyPr/>
        <a:lstStyle/>
        <a:p>
          <a:endParaRPr lang="de-AT"/>
        </a:p>
      </dgm:t>
    </dgm:pt>
    <dgm:pt modelId="{5A2C45C9-5F7E-4A94-9496-AF1805048DA4}">
      <dgm:prSet phldrT="[Text]" custT="1"/>
      <dgm:spPr/>
      <dgm:t>
        <a:bodyPr/>
        <a:lstStyle/>
        <a:p>
          <a:r>
            <a:rPr lang="de-AT" sz="2400" b="1" dirty="0">
              <a:latin typeface="Arial" panose="020B0604020202020204" pitchFamily="34" charset="0"/>
              <a:cs typeface="Arial" panose="020B0604020202020204" pitchFamily="34" charset="0"/>
            </a:rPr>
            <a:t>Operation</a:t>
          </a:r>
        </a:p>
      </dgm:t>
    </dgm:pt>
    <dgm:pt modelId="{D0F6E7E0-78B6-41DE-89D3-BA2E8F6AD0A7}" type="parTrans" cxnId="{5D02BF53-46FD-4EE0-BFD5-9C83F40291AC}">
      <dgm:prSet/>
      <dgm:spPr/>
      <dgm:t>
        <a:bodyPr/>
        <a:lstStyle/>
        <a:p>
          <a:endParaRPr lang="de-AT"/>
        </a:p>
      </dgm:t>
    </dgm:pt>
    <dgm:pt modelId="{7628FEBF-EDB6-4283-B7B1-C4BF3D80C8DF}" type="sibTrans" cxnId="{5D02BF53-46FD-4EE0-BFD5-9C83F40291AC}">
      <dgm:prSet/>
      <dgm:spPr/>
      <dgm:t>
        <a:bodyPr/>
        <a:lstStyle/>
        <a:p>
          <a:endParaRPr lang="de-AT"/>
        </a:p>
      </dgm:t>
    </dgm:pt>
    <dgm:pt modelId="{75570F74-2835-42E9-BA95-9BCEACA9F2D2}">
      <dgm:prSet phldrT="[Text]"/>
      <dgm:spPr>
        <a:ln>
          <a:noFill/>
        </a:ln>
      </dgm:spPr>
      <dgm:t>
        <a:bodyPr/>
        <a:lstStyle/>
        <a:p>
          <a:r>
            <a:rPr lang="de-DE" dirty="0" err="1">
              <a:latin typeface="Arial" panose="020B0604020202020204" pitchFamily="34" charset="0"/>
              <a:cs typeface="Arial" panose="020B0604020202020204" pitchFamily="34" charset="0"/>
            </a:rPr>
            <a:t>Telematics</a:t>
          </a:r>
          <a:r>
            <a:rPr lang="de-DE" dirty="0">
              <a:latin typeface="Arial" panose="020B0604020202020204" pitchFamily="34" charset="0"/>
              <a:cs typeface="Arial" panose="020B0604020202020204" pitchFamily="34" charset="0"/>
            </a:rPr>
            <a:t> Systems </a:t>
          </a:r>
          <a:endParaRPr lang="de-AT" dirty="0">
            <a:latin typeface="Arial" panose="020B0604020202020204" pitchFamily="34" charset="0"/>
            <a:cs typeface="Arial" panose="020B0604020202020204" pitchFamily="34" charset="0"/>
          </a:endParaRPr>
        </a:p>
      </dgm:t>
    </dgm:pt>
    <dgm:pt modelId="{281ABC93-E3DE-42AA-8D9F-C658E1FC3B81}" type="parTrans" cxnId="{4C715DE4-E932-4A0C-A6FB-00DB0EA29935}">
      <dgm:prSet/>
      <dgm:spPr/>
      <dgm:t>
        <a:bodyPr/>
        <a:lstStyle/>
        <a:p>
          <a:endParaRPr lang="de-AT"/>
        </a:p>
      </dgm:t>
    </dgm:pt>
    <dgm:pt modelId="{32C07945-B03C-4D94-A044-902F39BF79AC}" type="sibTrans" cxnId="{4C715DE4-E932-4A0C-A6FB-00DB0EA29935}">
      <dgm:prSet/>
      <dgm:spPr/>
      <dgm:t>
        <a:bodyPr/>
        <a:lstStyle/>
        <a:p>
          <a:endParaRPr lang="de-AT"/>
        </a:p>
      </dgm:t>
    </dgm:pt>
    <dgm:pt modelId="{EFE53233-431A-4EBC-B980-C2ADC456BC2F}">
      <dgm:prSet phldrT="[Text]"/>
      <dgm:spPr>
        <a:ln>
          <a:noFill/>
        </a:ln>
      </dgm:spPr>
      <dgm:t>
        <a:bodyPr/>
        <a:lstStyle/>
        <a:p>
          <a:r>
            <a:rPr lang="de-DE" dirty="0">
              <a:latin typeface="Arial" panose="020B0604020202020204" pitchFamily="34" charset="0"/>
              <a:cs typeface="Arial" panose="020B0604020202020204" pitchFamily="34" charset="0"/>
            </a:rPr>
            <a:t>Enhanced Customer Service</a:t>
          </a:r>
          <a:endParaRPr lang="de-AT" dirty="0">
            <a:latin typeface="Arial" panose="020B0604020202020204" pitchFamily="34" charset="0"/>
            <a:cs typeface="Arial" panose="020B0604020202020204" pitchFamily="34" charset="0"/>
          </a:endParaRPr>
        </a:p>
      </dgm:t>
    </dgm:pt>
    <dgm:pt modelId="{71D9E81E-6660-4E78-B9B5-485529D69DF8}" type="sibTrans" cxnId="{B1DB10E7-9A9D-4461-AEBE-77EB753C5B48}">
      <dgm:prSet/>
      <dgm:spPr/>
      <dgm:t>
        <a:bodyPr/>
        <a:lstStyle/>
        <a:p>
          <a:endParaRPr lang="de-AT"/>
        </a:p>
      </dgm:t>
    </dgm:pt>
    <dgm:pt modelId="{9E61E9D4-3C60-47A9-BB33-8944BA883A6E}" type="parTrans" cxnId="{B1DB10E7-9A9D-4461-AEBE-77EB753C5B48}">
      <dgm:prSet/>
      <dgm:spPr/>
      <dgm:t>
        <a:bodyPr/>
        <a:lstStyle/>
        <a:p>
          <a:endParaRPr lang="de-AT"/>
        </a:p>
      </dgm:t>
    </dgm:pt>
    <dgm:pt modelId="{1F00F750-9FAC-429D-B066-478E4F8841FA}">
      <dgm:prSet phldrT="[Text]"/>
      <dgm:spPr>
        <a:ln>
          <a:noFill/>
        </a:ln>
      </dgm:spPr>
      <dgm:t>
        <a:bodyPr/>
        <a:lstStyle/>
        <a:p>
          <a:r>
            <a:rPr lang="de-DE" dirty="0" err="1">
              <a:latin typeface="Arial" panose="020B0604020202020204" pitchFamily="34" charset="0"/>
              <a:cs typeface="Arial" panose="020B0604020202020204" pitchFamily="34" charset="0"/>
            </a:rPr>
            <a:t>Autonomous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Driving</a:t>
          </a:r>
          <a:r>
            <a:rPr lang="de-DE" dirty="0">
              <a:latin typeface="Arial" panose="020B0604020202020204" pitchFamily="34" charset="0"/>
              <a:cs typeface="Arial" panose="020B0604020202020204" pitchFamily="34" charset="0"/>
            </a:rPr>
            <a:t> </a:t>
          </a:r>
          <a:endParaRPr lang="de-AT" dirty="0">
            <a:latin typeface="Arial" panose="020B0604020202020204" pitchFamily="34" charset="0"/>
            <a:cs typeface="Arial" panose="020B0604020202020204" pitchFamily="34" charset="0"/>
          </a:endParaRPr>
        </a:p>
      </dgm:t>
    </dgm:pt>
    <dgm:pt modelId="{86793F49-0315-4081-8EED-933663A7E6BB}" type="parTrans" cxnId="{E3B4CE45-2A98-4C53-BA01-612FF6DD0AE8}">
      <dgm:prSet/>
      <dgm:spPr/>
      <dgm:t>
        <a:bodyPr/>
        <a:lstStyle/>
        <a:p>
          <a:endParaRPr lang="de-AT"/>
        </a:p>
      </dgm:t>
    </dgm:pt>
    <dgm:pt modelId="{1C9264B6-FB87-4E4C-903E-B2E420109B67}" type="sibTrans" cxnId="{E3B4CE45-2A98-4C53-BA01-612FF6DD0AE8}">
      <dgm:prSet/>
      <dgm:spPr/>
      <dgm:t>
        <a:bodyPr/>
        <a:lstStyle/>
        <a:p>
          <a:endParaRPr lang="de-AT"/>
        </a:p>
      </dgm:t>
    </dgm:pt>
    <dgm:pt modelId="{EBD4489D-5A5E-4E4C-B2C6-36D3BAA81C52}">
      <dgm:prSet phldrT="[Text]"/>
      <dgm:spPr>
        <a:ln>
          <a:noFill/>
        </a:ln>
      </dgm:spPr>
      <dgm:t>
        <a:bodyPr/>
        <a:lstStyle/>
        <a:p>
          <a:r>
            <a:rPr lang="de-AT" dirty="0" err="1">
              <a:latin typeface="Arial" panose="020B0604020202020204" pitchFamily="34" charset="0"/>
              <a:cs typeface="Arial" panose="020B0604020202020204" pitchFamily="34" charset="0"/>
            </a:rPr>
            <a:t>Interoperability</a:t>
          </a:r>
          <a:endParaRPr lang="de-AT" dirty="0">
            <a:latin typeface="Arial" panose="020B0604020202020204" pitchFamily="34" charset="0"/>
            <a:cs typeface="Arial" panose="020B0604020202020204" pitchFamily="34" charset="0"/>
          </a:endParaRPr>
        </a:p>
      </dgm:t>
    </dgm:pt>
    <dgm:pt modelId="{D1332413-39ED-4726-AE0A-0A829EC4D93D}" type="parTrans" cxnId="{97756965-CCFC-4942-BC33-5C40663FFE99}">
      <dgm:prSet/>
      <dgm:spPr/>
      <dgm:t>
        <a:bodyPr/>
        <a:lstStyle/>
        <a:p>
          <a:endParaRPr lang="de-AT"/>
        </a:p>
      </dgm:t>
    </dgm:pt>
    <dgm:pt modelId="{CCD22763-5084-4CF6-8B0A-3B90F73699AB}" type="sibTrans" cxnId="{97756965-CCFC-4942-BC33-5C40663FFE99}">
      <dgm:prSet/>
      <dgm:spPr/>
      <dgm:t>
        <a:bodyPr/>
        <a:lstStyle/>
        <a:p>
          <a:endParaRPr lang="de-AT"/>
        </a:p>
      </dgm:t>
    </dgm:pt>
    <dgm:pt modelId="{60938255-7F01-4927-A12D-4431D05F8B2C}" type="pres">
      <dgm:prSet presAssocID="{77F61FEF-1D44-4050-AD39-BDE52DC72644}" presName="theList" presStyleCnt="0">
        <dgm:presLayoutVars>
          <dgm:dir/>
          <dgm:animLvl val="lvl"/>
          <dgm:resizeHandles val="exact"/>
        </dgm:presLayoutVars>
      </dgm:prSet>
      <dgm:spPr/>
    </dgm:pt>
    <dgm:pt modelId="{FFB900CE-6951-4D63-9522-C7AB880CC43F}" type="pres">
      <dgm:prSet presAssocID="{CD1D5BA3-F2C4-47EB-9A11-8A51BEADE526}" presName="compNode" presStyleCnt="0"/>
      <dgm:spPr/>
    </dgm:pt>
    <dgm:pt modelId="{4C735646-F392-4855-A976-B355ACF9CBF5}" type="pres">
      <dgm:prSet presAssocID="{CD1D5BA3-F2C4-47EB-9A11-8A51BEADE526}" presName="aNode" presStyleLbl="bgShp" presStyleIdx="0" presStyleCnt="3"/>
      <dgm:spPr/>
    </dgm:pt>
    <dgm:pt modelId="{5A8BF4B4-8406-4EFB-90F1-7F134697FEBF}" type="pres">
      <dgm:prSet presAssocID="{CD1D5BA3-F2C4-47EB-9A11-8A51BEADE526}" presName="textNode" presStyleLbl="bgShp" presStyleIdx="0" presStyleCnt="3"/>
      <dgm:spPr/>
    </dgm:pt>
    <dgm:pt modelId="{B4668B1A-E7FB-47C1-A379-085CC8D9E535}" type="pres">
      <dgm:prSet presAssocID="{CD1D5BA3-F2C4-47EB-9A11-8A51BEADE526}" presName="compChildNode" presStyleCnt="0"/>
      <dgm:spPr/>
    </dgm:pt>
    <dgm:pt modelId="{30FDA461-10F1-49F8-8746-B7B095352B89}" type="pres">
      <dgm:prSet presAssocID="{CD1D5BA3-F2C4-47EB-9A11-8A51BEADE526}" presName="theInnerList" presStyleCnt="0"/>
      <dgm:spPr/>
    </dgm:pt>
    <dgm:pt modelId="{9E665C54-1BA7-4DFF-99E0-1716B36B6222}" type="pres">
      <dgm:prSet presAssocID="{5E388651-A771-46E2-A303-9C8968E0156C}" presName="childNode" presStyleLbl="node1" presStyleIdx="0" presStyleCnt="10">
        <dgm:presLayoutVars>
          <dgm:bulletEnabled val="1"/>
        </dgm:presLayoutVars>
      </dgm:prSet>
      <dgm:spPr/>
    </dgm:pt>
    <dgm:pt modelId="{C0234D35-8BCB-4DF5-BA01-5FE3920D8040}" type="pres">
      <dgm:prSet presAssocID="{5E388651-A771-46E2-A303-9C8968E0156C}" presName="aSpace2" presStyleCnt="0"/>
      <dgm:spPr/>
    </dgm:pt>
    <dgm:pt modelId="{21D49404-63D8-4BC3-A65D-72349C39BBF5}" type="pres">
      <dgm:prSet presAssocID="{6DC98F9E-A9CD-4520-BF6D-4FC4EECC2A1A}" presName="childNode" presStyleLbl="node1" presStyleIdx="1" presStyleCnt="10">
        <dgm:presLayoutVars>
          <dgm:bulletEnabled val="1"/>
        </dgm:presLayoutVars>
      </dgm:prSet>
      <dgm:spPr/>
    </dgm:pt>
    <dgm:pt modelId="{A304FB21-969E-4F79-A8B9-192203E1C6DE}" type="pres">
      <dgm:prSet presAssocID="{6DC98F9E-A9CD-4520-BF6D-4FC4EECC2A1A}" presName="aSpace2" presStyleCnt="0"/>
      <dgm:spPr/>
    </dgm:pt>
    <dgm:pt modelId="{A1DAF1DA-4210-4703-B895-F8C5B3D88B22}" type="pres">
      <dgm:prSet presAssocID="{F596A98E-C890-42B9-8742-0B6A5C4BC447}" presName="childNode" presStyleLbl="node1" presStyleIdx="2" presStyleCnt="10">
        <dgm:presLayoutVars>
          <dgm:bulletEnabled val="1"/>
        </dgm:presLayoutVars>
      </dgm:prSet>
      <dgm:spPr/>
    </dgm:pt>
    <dgm:pt modelId="{FE73E071-9596-4308-B231-76C1A5842F1F}" type="pres">
      <dgm:prSet presAssocID="{F596A98E-C890-42B9-8742-0B6A5C4BC447}" presName="aSpace2" presStyleCnt="0"/>
      <dgm:spPr/>
    </dgm:pt>
    <dgm:pt modelId="{600C4E3A-BCB5-445A-ACFA-7D890E4018EF}" type="pres">
      <dgm:prSet presAssocID="{1F00F750-9FAC-429D-B066-478E4F8841FA}" presName="childNode" presStyleLbl="node1" presStyleIdx="3" presStyleCnt="10">
        <dgm:presLayoutVars>
          <dgm:bulletEnabled val="1"/>
        </dgm:presLayoutVars>
      </dgm:prSet>
      <dgm:spPr/>
    </dgm:pt>
    <dgm:pt modelId="{7EF55053-6C2B-4FB6-84FF-64CEEEAB5765}" type="pres">
      <dgm:prSet presAssocID="{CD1D5BA3-F2C4-47EB-9A11-8A51BEADE526}" presName="aSpace" presStyleCnt="0"/>
      <dgm:spPr/>
    </dgm:pt>
    <dgm:pt modelId="{2DADB8B5-59C2-408A-88BF-6FF345301ADA}" type="pres">
      <dgm:prSet presAssocID="{4996626D-BE7B-4C64-9E62-5C7AE9CBA5D2}" presName="compNode" presStyleCnt="0"/>
      <dgm:spPr/>
    </dgm:pt>
    <dgm:pt modelId="{A85B04D0-AC3D-4203-979E-171FDE97F7E4}" type="pres">
      <dgm:prSet presAssocID="{4996626D-BE7B-4C64-9E62-5C7AE9CBA5D2}" presName="aNode" presStyleLbl="bgShp" presStyleIdx="1" presStyleCnt="3"/>
      <dgm:spPr/>
    </dgm:pt>
    <dgm:pt modelId="{F280E89B-D6E6-4208-9A3A-540581815603}" type="pres">
      <dgm:prSet presAssocID="{4996626D-BE7B-4C64-9E62-5C7AE9CBA5D2}" presName="textNode" presStyleLbl="bgShp" presStyleIdx="1" presStyleCnt="3"/>
      <dgm:spPr/>
    </dgm:pt>
    <dgm:pt modelId="{557164E0-09D3-45F1-96E6-8A0C8E9474B3}" type="pres">
      <dgm:prSet presAssocID="{4996626D-BE7B-4C64-9E62-5C7AE9CBA5D2}" presName="compChildNode" presStyleCnt="0"/>
      <dgm:spPr/>
    </dgm:pt>
    <dgm:pt modelId="{FB1E9AB5-7345-43FA-865C-AFC6664E4A6E}" type="pres">
      <dgm:prSet presAssocID="{4996626D-BE7B-4C64-9E62-5C7AE9CBA5D2}" presName="theInnerList" presStyleCnt="0"/>
      <dgm:spPr/>
    </dgm:pt>
    <dgm:pt modelId="{2E801A72-CDD2-4039-9022-450DF3660EBA}" type="pres">
      <dgm:prSet presAssocID="{294AF05D-DD47-44C0-8BF9-7952B1199340}" presName="childNode" presStyleLbl="node1" presStyleIdx="4" presStyleCnt="10">
        <dgm:presLayoutVars>
          <dgm:bulletEnabled val="1"/>
        </dgm:presLayoutVars>
      </dgm:prSet>
      <dgm:spPr/>
    </dgm:pt>
    <dgm:pt modelId="{EEF8F4DB-6006-45A7-B8A7-5200B313894F}" type="pres">
      <dgm:prSet presAssocID="{294AF05D-DD47-44C0-8BF9-7952B1199340}" presName="aSpace2" presStyleCnt="0"/>
      <dgm:spPr/>
    </dgm:pt>
    <dgm:pt modelId="{B997DD2F-CEFF-4F6E-B4E9-506B473CA5F7}" type="pres">
      <dgm:prSet presAssocID="{88D13DA2-4141-4D68-A2BB-3FDBC5150041}" presName="childNode" presStyleLbl="node1" presStyleIdx="5" presStyleCnt="10">
        <dgm:presLayoutVars>
          <dgm:bulletEnabled val="1"/>
        </dgm:presLayoutVars>
      </dgm:prSet>
      <dgm:spPr/>
    </dgm:pt>
    <dgm:pt modelId="{18D5C795-86D4-4D94-9A05-72FD36572928}" type="pres">
      <dgm:prSet presAssocID="{88D13DA2-4141-4D68-A2BB-3FDBC5150041}" presName="aSpace2" presStyleCnt="0"/>
      <dgm:spPr/>
    </dgm:pt>
    <dgm:pt modelId="{FBCB7A8C-A198-46BF-82DB-3B9EEBCD2531}" type="pres">
      <dgm:prSet presAssocID="{31188BC5-DA16-4C53-97F4-4895ABB1B0FE}" presName="childNode" presStyleLbl="node1" presStyleIdx="6" presStyleCnt="10">
        <dgm:presLayoutVars>
          <dgm:bulletEnabled val="1"/>
        </dgm:presLayoutVars>
      </dgm:prSet>
      <dgm:spPr/>
    </dgm:pt>
    <dgm:pt modelId="{CC609827-5181-4341-A0EB-750A329457B1}" type="pres">
      <dgm:prSet presAssocID="{4996626D-BE7B-4C64-9E62-5C7AE9CBA5D2}" presName="aSpace" presStyleCnt="0"/>
      <dgm:spPr/>
    </dgm:pt>
    <dgm:pt modelId="{4F36C624-A048-4F3D-83EB-686F27E14FCB}" type="pres">
      <dgm:prSet presAssocID="{5A2C45C9-5F7E-4A94-9496-AF1805048DA4}" presName="compNode" presStyleCnt="0"/>
      <dgm:spPr/>
    </dgm:pt>
    <dgm:pt modelId="{613EB94D-2AB8-44CC-9EE0-FC077CFA8105}" type="pres">
      <dgm:prSet presAssocID="{5A2C45C9-5F7E-4A94-9496-AF1805048DA4}" presName="aNode" presStyleLbl="bgShp" presStyleIdx="2" presStyleCnt="3"/>
      <dgm:spPr/>
    </dgm:pt>
    <dgm:pt modelId="{C9CBD7F2-19CF-4AAD-86A3-480B5431E026}" type="pres">
      <dgm:prSet presAssocID="{5A2C45C9-5F7E-4A94-9496-AF1805048DA4}" presName="textNode" presStyleLbl="bgShp" presStyleIdx="2" presStyleCnt="3"/>
      <dgm:spPr/>
    </dgm:pt>
    <dgm:pt modelId="{0A94EB6D-F417-4178-B783-8E43A8208A46}" type="pres">
      <dgm:prSet presAssocID="{5A2C45C9-5F7E-4A94-9496-AF1805048DA4}" presName="compChildNode" presStyleCnt="0"/>
      <dgm:spPr/>
    </dgm:pt>
    <dgm:pt modelId="{300FE2C2-93B9-4E98-82DF-7A9930057143}" type="pres">
      <dgm:prSet presAssocID="{5A2C45C9-5F7E-4A94-9496-AF1805048DA4}" presName="theInnerList" presStyleCnt="0"/>
      <dgm:spPr/>
    </dgm:pt>
    <dgm:pt modelId="{DDCA1851-80F7-4006-88F5-D5F9080ECEB4}" type="pres">
      <dgm:prSet presAssocID="{EFE53233-431A-4EBC-B980-C2ADC456BC2F}" presName="childNode" presStyleLbl="node1" presStyleIdx="7" presStyleCnt="10">
        <dgm:presLayoutVars>
          <dgm:bulletEnabled val="1"/>
        </dgm:presLayoutVars>
      </dgm:prSet>
      <dgm:spPr/>
    </dgm:pt>
    <dgm:pt modelId="{D7080CEE-2BBE-4B39-92C4-A28B0DC2FA24}" type="pres">
      <dgm:prSet presAssocID="{EFE53233-431A-4EBC-B980-C2ADC456BC2F}" presName="aSpace2" presStyleCnt="0"/>
      <dgm:spPr/>
    </dgm:pt>
    <dgm:pt modelId="{B17D2732-13FA-4215-BAE5-9DAFE4A99888}" type="pres">
      <dgm:prSet presAssocID="{75570F74-2835-42E9-BA95-9BCEACA9F2D2}" presName="childNode" presStyleLbl="node1" presStyleIdx="8" presStyleCnt="10">
        <dgm:presLayoutVars>
          <dgm:bulletEnabled val="1"/>
        </dgm:presLayoutVars>
      </dgm:prSet>
      <dgm:spPr/>
    </dgm:pt>
    <dgm:pt modelId="{79CBAD1C-5BAA-41FA-A275-6EB1C0BDDF93}" type="pres">
      <dgm:prSet presAssocID="{75570F74-2835-42E9-BA95-9BCEACA9F2D2}" presName="aSpace2" presStyleCnt="0"/>
      <dgm:spPr/>
    </dgm:pt>
    <dgm:pt modelId="{2D0EF588-0539-4CB9-829F-CFE8EE2E6A48}" type="pres">
      <dgm:prSet presAssocID="{EBD4489D-5A5E-4E4C-B2C6-36D3BAA81C52}" presName="childNode" presStyleLbl="node1" presStyleIdx="9" presStyleCnt="10">
        <dgm:presLayoutVars>
          <dgm:bulletEnabled val="1"/>
        </dgm:presLayoutVars>
      </dgm:prSet>
      <dgm:spPr/>
    </dgm:pt>
  </dgm:ptLst>
  <dgm:cxnLst>
    <dgm:cxn modelId="{8691F502-9E7B-4F95-83AD-81CD25EB123C}" type="presOf" srcId="{4996626D-BE7B-4C64-9E62-5C7AE9CBA5D2}" destId="{F280E89B-D6E6-4208-9A3A-540581815603}" srcOrd="1" destOrd="0" presId="urn:microsoft.com/office/officeart/2005/8/layout/lProcess2"/>
    <dgm:cxn modelId="{9BA67906-1B41-4617-B3AC-60481CB228EE}" type="presOf" srcId="{EFE53233-431A-4EBC-B980-C2ADC456BC2F}" destId="{DDCA1851-80F7-4006-88F5-D5F9080ECEB4}" srcOrd="0" destOrd="0" presId="urn:microsoft.com/office/officeart/2005/8/layout/lProcess2"/>
    <dgm:cxn modelId="{B6095008-4478-408F-8061-F6481C9C8090}" type="presOf" srcId="{88D13DA2-4141-4D68-A2BB-3FDBC5150041}" destId="{B997DD2F-CEFF-4F6E-B4E9-506B473CA5F7}" srcOrd="0" destOrd="0" presId="urn:microsoft.com/office/officeart/2005/8/layout/lProcess2"/>
    <dgm:cxn modelId="{C6F69F0B-C9A4-487D-9FDC-CBA45BBCEEDE}" type="presOf" srcId="{31188BC5-DA16-4C53-97F4-4895ABB1B0FE}" destId="{FBCB7A8C-A198-46BF-82DB-3B9EEBCD2531}" srcOrd="0" destOrd="0" presId="urn:microsoft.com/office/officeart/2005/8/layout/lProcess2"/>
    <dgm:cxn modelId="{10D0000C-9C86-40C3-AF59-B1F1F981A789}" srcId="{4996626D-BE7B-4C64-9E62-5C7AE9CBA5D2}" destId="{88D13DA2-4141-4D68-A2BB-3FDBC5150041}" srcOrd="1" destOrd="0" parTransId="{5131E350-EB18-404C-94D7-ACDCA203A0D4}" sibTransId="{116733AA-CDDE-483D-BC12-6D35EDF29D2A}"/>
    <dgm:cxn modelId="{D44CB517-9524-4961-BF95-0521B118EA46}" type="presOf" srcId="{CD1D5BA3-F2C4-47EB-9A11-8A51BEADE526}" destId="{4C735646-F392-4855-A976-B355ACF9CBF5}" srcOrd="0" destOrd="0" presId="urn:microsoft.com/office/officeart/2005/8/layout/lProcess2"/>
    <dgm:cxn modelId="{9F9C9A2C-3D00-446E-BBFE-45F3FB6AD447}" type="presOf" srcId="{77F61FEF-1D44-4050-AD39-BDE52DC72644}" destId="{60938255-7F01-4927-A12D-4431D05F8B2C}" srcOrd="0" destOrd="0" presId="urn:microsoft.com/office/officeart/2005/8/layout/lProcess2"/>
    <dgm:cxn modelId="{27F97F2F-DD5F-4476-92A7-E91EE6FAAD57}" type="presOf" srcId="{5A2C45C9-5F7E-4A94-9496-AF1805048DA4}" destId="{613EB94D-2AB8-44CC-9EE0-FC077CFA8105}" srcOrd="0" destOrd="0" presId="urn:microsoft.com/office/officeart/2005/8/layout/lProcess2"/>
    <dgm:cxn modelId="{31FB013B-6E14-43D3-BEBE-3FAADBDDDD10}" srcId="{4996626D-BE7B-4C64-9E62-5C7AE9CBA5D2}" destId="{294AF05D-DD47-44C0-8BF9-7952B1199340}" srcOrd="0" destOrd="0" parTransId="{C02CA414-9A30-4709-B206-EC442858448B}" sibTransId="{6BAB2EE6-A754-4249-9E51-52E054F32280}"/>
    <dgm:cxn modelId="{37793D45-3D62-44E0-B8C2-8DEFD2B7B607}" srcId="{4996626D-BE7B-4C64-9E62-5C7AE9CBA5D2}" destId="{31188BC5-DA16-4C53-97F4-4895ABB1B0FE}" srcOrd="2" destOrd="0" parTransId="{80ED7EF6-E389-4CAC-9875-1BEF5F51A064}" sibTransId="{1CAB5939-5810-446C-8288-189E16D3C408}"/>
    <dgm:cxn modelId="{97756965-CCFC-4942-BC33-5C40663FFE99}" srcId="{5A2C45C9-5F7E-4A94-9496-AF1805048DA4}" destId="{EBD4489D-5A5E-4E4C-B2C6-36D3BAA81C52}" srcOrd="2" destOrd="0" parTransId="{D1332413-39ED-4726-AE0A-0A829EC4D93D}" sibTransId="{CCD22763-5084-4CF6-8B0A-3B90F73699AB}"/>
    <dgm:cxn modelId="{E3B4CE45-2A98-4C53-BA01-612FF6DD0AE8}" srcId="{CD1D5BA3-F2C4-47EB-9A11-8A51BEADE526}" destId="{1F00F750-9FAC-429D-B066-478E4F8841FA}" srcOrd="3" destOrd="0" parTransId="{86793F49-0315-4081-8EED-933663A7E6BB}" sibTransId="{1C9264B6-FB87-4E4C-903E-B2E420109B67}"/>
    <dgm:cxn modelId="{940AA667-0289-418D-B28B-58078A38A1E7}" type="presOf" srcId="{CD1D5BA3-F2C4-47EB-9A11-8A51BEADE526}" destId="{5A8BF4B4-8406-4EFB-90F1-7F134697FEBF}" srcOrd="1" destOrd="0" presId="urn:microsoft.com/office/officeart/2005/8/layout/lProcess2"/>
    <dgm:cxn modelId="{5D02BF53-46FD-4EE0-BFD5-9C83F40291AC}" srcId="{77F61FEF-1D44-4050-AD39-BDE52DC72644}" destId="{5A2C45C9-5F7E-4A94-9496-AF1805048DA4}" srcOrd="2" destOrd="0" parTransId="{D0F6E7E0-78B6-41DE-89D3-BA2E8F6AD0A7}" sibTransId="{7628FEBF-EDB6-4283-B7B1-C4BF3D80C8DF}"/>
    <dgm:cxn modelId="{B37DCB56-C22C-466E-8DF7-4705A29AC834}" srcId="{CD1D5BA3-F2C4-47EB-9A11-8A51BEADE526}" destId="{5E388651-A771-46E2-A303-9C8968E0156C}" srcOrd="0" destOrd="0" parTransId="{60E6DA6E-2D95-4A02-A2E9-00D80D9018FE}" sibTransId="{65CBCFD8-6552-43E2-B69A-67F57B7ADB84}"/>
    <dgm:cxn modelId="{2E201F59-D6C7-4FD2-BAAE-945FD85EBBDD}" type="presOf" srcId="{F596A98E-C890-42B9-8742-0B6A5C4BC447}" destId="{A1DAF1DA-4210-4703-B895-F8C5B3D88B22}" srcOrd="0" destOrd="0" presId="urn:microsoft.com/office/officeart/2005/8/layout/lProcess2"/>
    <dgm:cxn modelId="{BB21A08D-3BFD-4726-9B20-48BF468958FF}" srcId="{77F61FEF-1D44-4050-AD39-BDE52DC72644}" destId="{4996626D-BE7B-4C64-9E62-5C7AE9CBA5D2}" srcOrd="1" destOrd="0" parTransId="{B647E8A9-EEF3-4DA3-9B15-628FF2E752D0}" sibTransId="{E73ABE5F-4580-4B1C-ABAF-C050B5811AC7}"/>
    <dgm:cxn modelId="{E5A4B19A-14C3-4F34-A26D-F443CA9CB84D}" type="presOf" srcId="{75570F74-2835-42E9-BA95-9BCEACA9F2D2}" destId="{B17D2732-13FA-4215-BAE5-9DAFE4A99888}" srcOrd="0" destOrd="0" presId="urn:microsoft.com/office/officeart/2005/8/layout/lProcess2"/>
    <dgm:cxn modelId="{4C5878A3-837D-4224-A1E9-4FDA29844E16}" srcId="{CD1D5BA3-F2C4-47EB-9A11-8A51BEADE526}" destId="{6DC98F9E-A9CD-4520-BF6D-4FC4EECC2A1A}" srcOrd="1" destOrd="0" parTransId="{2CC0111F-B473-4743-9152-6F7C0853BB3A}" sibTransId="{EA544A27-A007-46E4-AFAC-7AF5805B0A24}"/>
    <dgm:cxn modelId="{491980AC-21B0-43D4-A8E6-51D3F61274D2}" type="presOf" srcId="{6DC98F9E-A9CD-4520-BF6D-4FC4EECC2A1A}" destId="{21D49404-63D8-4BC3-A65D-72349C39BBF5}" srcOrd="0" destOrd="0" presId="urn:microsoft.com/office/officeart/2005/8/layout/lProcess2"/>
    <dgm:cxn modelId="{FFAA4BB3-A137-49F0-8CD8-7DACAC8484EC}" type="presOf" srcId="{5E388651-A771-46E2-A303-9C8968E0156C}" destId="{9E665C54-1BA7-4DFF-99E0-1716B36B6222}" srcOrd="0" destOrd="0" presId="urn:microsoft.com/office/officeart/2005/8/layout/lProcess2"/>
    <dgm:cxn modelId="{7C8E95B6-DFDD-43D2-BD91-1CAA90E1A04A}" type="presOf" srcId="{EBD4489D-5A5E-4E4C-B2C6-36D3BAA81C52}" destId="{2D0EF588-0539-4CB9-829F-CFE8EE2E6A48}" srcOrd="0" destOrd="0" presId="urn:microsoft.com/office/officeart/2005/8/layout/lProcess2"/>
    <dgm:cxn modelId="{E6C8D9C2-F707-476D-A84D-96A34121F6FA}" type="presOf" srcId="{1F00F750-9FAC-429D-B066-478E4F8841FA}" destId="{600C4E3A-BCB5-445A-ACFA-7D890E4018EF}" srcOrd="0" destOrd="0" presId="urn:microsoft.com/office/officeart/2005/8/layout/lProcess2"/>
    <dgm:cxn modelId="{9B1897CB-4DF2-4C99-B24B-E1403BA9259B}" type="presOf" srcId="{4996626D-BE7B-4C64-9E62-5C7AE9CBA5D2}" destId="{A85B04D0-AC3D-4203-979E-171FDE97F7E4}" srcOrd="0" destOrd="0" presId="urn:microsoft.com/office/officeart/2005/8/layout/lProcess2"/>
    <dgm:cxn modelId="{707402CF-5F44-481E-96BF-B2BD35B4C265}" type="presOf" srcId="{294AF05D-DD47-44C0-8BF9-7952B1199340}" destId="{2E801A72-CDD2-4039-9022-450DF3660EBA}" srcOrd="0" destOrd="0" presId="urn:microsoft.com/office/officeart/2005/8/layout/lProcess2"/>
    <dgm:cxn modelId="{43F9B1CF-B39C-46A1-BB39-A57FA9E54DF8}" srcId="{77F61FEF-1D44-4050-AD39-BDE52DC72644}" destId="{CD1D5BA3-F2C4-47EB-9A11-8A51BEADE526}" srcOrd="0" destOrd="0" parTransId="{71793C00-36CB-4BF1-9924-7702A25E8CC2}" sibTransId="{416F6F03-A25E-4DD9-94D1-12DAE4A68E38}"/>
    <dgm:cxn modelId="{4C715DE4-E932-4A0C-A6FB-00DB0EA29935}" srcId="{5A2C45C9-5F7E-4A94-9496-AF1805048DA4}" destId="{75570F74-2835-42E9-BA95-9BCEACA9F2D2}" srcOrd="1" destOrd="0" parTransId="{281ABC93-E3DE-42AA-8D9F-C658E1FC3B81}" sibTransId="{32C07945-B03C-4D94-A044-902F39BF79AC}"/>
    <dgm:cxn modelId="{B1DB10E7-9A9D-4461-AEBE-77EB753C5B48}" srcId="{5A2C45C9-5F7E-4A94-9496-AF1805048DA4}" destId="{EFE53233-431A-4EBC-B980-C2ADC456BC2F}" srcOrd="0" destOrd="0" parTransId="{9E61E9D4-3C60-47A9-BB33-8944BA883A6E}" sibTransId="{71D9E81E-6660-4E78-B9B5-485529D69DF8}"/>
    <dgm:cxn modelId="{A85E5AE8-0F92-4BB1-A5E6-10E44FEB0F3B}" type="presOf" srcId="{5A2C45C9-5F7E-4A94-9496-AF1805048DA4}" destId="{C9CBD7F2-19CF-4AAD-86A3-480B5431E026}" srcOrd="1" destOrd="0" presId="urn:microsoft.com/office/officeart/2005/8/layout/lProcess2"/>
    <dgm:cxn modelId="{A33DB7F7-4522-4AEA-A99F-6DEA7DF0B434}" srcId="{CD1D5BA3-F2C4-47EB-9A11-8A51BEADE526}" destId="{F596A98E-C890-42B9-8742-0B6A5C4BC447}" srcOrd="2" destOrd="0" parTransId="{2C5C940A-2680-490E-8A6D-3FE2C4C2B8BD}" sibTransId="{9D8504C9-4AC5-4EC8-ADA3-01628B0887A9}"/>
    <dgm:cxn modelId="{6C05B27E-592E-4D3E-9143-A431B33780F3}" type="presParOf" srcId="{60938255-7F01-4927-A12D-4431D05F8B2C}" destId="{FFB900CE-6951-4D63-9522-C7AB880CC43F}" srcOrd="0" destOrd="0" presId="urn:microsoft.com/office/officeart/2005/8/layout/lProcess2"/>
    <dgm:cxn modelId="{5AB56F44-0C95-49F0-AED7-A3F0AA74F432}" type="presParOf" srcId="{FFB900CE-6951-4D63-9522-C7AB880CC43F}" destId="{4C735646-F392-4855-A976-B355ACF9CBF5}" srcOrd="0" destOrd="0" presId="urn:microsoft.com/office/officeart/2005/8/layout/lProcess2"/>
    <dgm:cxn modelId="{668DD6BE-1324-421A-9DE7-526006534E91}" type="presParOf" srcId="{FFB900CE-6951-4D63-9522-C7AB880CC43F}" destId="{5A8BF4B4-8406-4EFB-90F1-7F134697FEBF}" srcOrd="1" destOrd="0" presId="urn:microsoft.com/office/officeart/2005/8/layout/lProcess2"/>
    <dgm:cxn modelId="{CDB36442-D46C-4EB2-BD1C-4B3D8E82EE0B}" type="presParOf" srcId="{FFB900CE-6951-4D63-9522-C7AB880CC43F}" destId="{B4668B1A-E7FB-47C1-A379-085CC8D9E535}" srcOrd="2" destOrd="0" presId="urn:microsoft.com/office/officeart/2005/8/layout/lProcess2"/>
    <dgm:cxn modelId="{AB9498B5-3477-4654-9161-18B7C46C633E}" type="presParOf" srcId="{B4668B1A-E7FB-47C1-A379-085CC8D9E535}" destId="{30FDA461-10F1-49F8-8746-B7B095352B89}" srcOrd="0" destOrd="0" presId="urn:microsoft.com/office/officeart/2005/8/layout/lProcess2"/>
    <dgm:cxn modelId="{BDB70EBD-BEAF-47D9-B309-BC20AA090F51}" type="presParOf" srcId="{30FDA461-10F1-49F8-8746-B7B095352B89}" destId="{9E665C54-1BA7-4DFF-99E0-1716B36B6222}" srcOrd="0" destOrd="0" presId="urn:microsoft.com/office/officeart/2005/8/layout/lProcess2"/>
    <dgm:cxn modelId="{70C2EE14-9421-4068-94A0-171B8F70EF9B}" type="presParOf" srcId="{30FDA461-10F1-49F8-8746-B7B095352B89}" destId="{C0234D35-8BCB-4DF5-BA01-5FE3920D8040}" srcOrd="1" destOrd="0" presId="urn:microsoft.com/office/officeart/2005/8/layout/lProcess2"/>
    <dgm:cxn modelId="{D2B7A7E1-309F-4AB3-8B01-1E178792D380}" type="presParOf" srcId="{30FDA461-10F1-49F8-8746-B7B095352B89}" destId="{21D49404-63D8-4BC3-A65D-72349C39BBF5}" srcOrd="2" destOrd="0" presId="urn:microsoft.com/office/officeart/2005/8/layout/lProcess2"/>
    <dgm:cxn modelId="{BA101FE9-4A83-46F1-A05C-1E8CFA092362}" type="presParOf" srcId="{30FDA461-10F1-49F8-8746-B7B095352B89}" destId="{A304FB21-969E-4F79-A8B9-192203E1C6DE}" srcOrd="3" destOrd="0" presId="urn:microsoft.com/office/officeart/2005/8/layout/lProcess2"/>
    <dgm:cxn modelId="{6FEA97D9-765B-4764-B0B2-1E5416E1A36D}" type="presParOf" srcId="{30FDA461-10F1-49F8-8746-B7B095352B89}" destId="{A1DAF1DA-4210-4703-B895-F8C5B3D88B22}" srcOrd="4" destOrd="0" presId="urn:microsoft.com/office/officeart/2005/8/layout/lProcess2"/>
    <dgm:cxn modelId="{9FD06283-3E38-488C-84AE-A13BB1FB07A7}" type="presParOf" srcId="{30FDA461-10F1-49F8-8746-B7B095352B89}" destId="{FE73E071-9596-4308-B231-76C1A5842F1F}" srcOrd="5" destOrd="0" presId="urn:microsoft.com/office/officeart/2005/8/layout/lProcess2"/>
    <dgm:cxn modelId="{44339077-F1E3-46E4-A6C3-39723213F6E5}" type="presParOf" srcId="{30FDA461-10F1-49F8-8746-B7B095352B89}" destId="{600C4E3A-BCB5-445A-ACFA-7D890E4018EF}" srcOrd="6" destOrd="0" presId="urn:microsoft.com/office/officeart/2005/8/layout/lProcess2"/>
    <dgm:cxn modelId="{04076623-9C00-4BC4-83F9-DB22F8B9FCF4}" type="presParOf" srcId="{60938255-7F01-4927-A12D-4431D05F8B2C}" destId="{7EF55053-6C2B-4FB6-84FF-64CEEEAB5765}" srcOrd="1" destOrd="0" presId="urn:microsoft.com/office/officeart/2005/8/layout/lProcess2"/>
    <dgm:cxn modelId="{B5887CB5-41AD-47F6-95ED-BE34ACA42F52}" type="presParOf" srcId="{60938255-7F01-4927-A12D-4431D05F8B2C}" destId="{2DADB8B5-59C2-408A-88BF-6FF345301ADA}" srcOrd="2" destOrd="0" presId="urn:microsoft.com/office/officeart/2005/8/layout/lProcess2"/>
    <dgm:cxn modelId="{B156BCAB-9558-487A-8B6C-8F86247053F8}" type="presParOf" srcId="{2DADB8B5-59C2-408A-88BF-6FF345301ADA}" destId="{A85B04D0-AC3D-4203-979E-171FDE97F7E4}" srcOrd="0" destOrd="0" presId="urn:microsoft.com/office/officeart/2005/8/layout/lProcess2"/>
    <dgm:cxn modelId="{71AB62FE-D4CA-477B-834D-D2D8B2BEA03B}" type="presParOf" srcId="{2DADB8B5-59C2-408A-88BF-6FF345301ADA}" destId="{F280E89B-D6E6-4208-9A3A-540581815603}" srcOrd="1" destOrd="0" presId="urn:microsoft.com/office/officeart/2005/8/layout/lProcess2"/>
    <dgm:cxn modelId="{54522D01-B878-4BB6-94BC-84C76210F371}" type="presParOf" srcId="{2DADB8B5-59C2-408A-88BF-6FF345301ADA}" destId="{557164E0-09D3-45F1-96E6-8A0C8E9474B3}" srcOrd="2" destOrd="0" presId="urn:microsoft.com/office/officeart/2005/8/layout/lProcess2"/>
    <dgm:cxn modelId="{097261E9-8EB4-4AC5-825E-1E6CE03A0232}" type="presParOf" srcId="{557164E0-09D3-45F1-96E6-8A0C8E9474B3}" destId="{FB1E9AB5-7345-43FA-865C-AFC6664E4A6E}" srcOrd="0" destOrd="0" presId="urn:microsoft.com/office/officeart/2005/8/layout/lProcess2"/>
    <dgm:cxn modelId="{C6A17051-86D6-4BDF-92D1-B1084346B50D}" type="presParOf" srcId="{FB1E9AB5-7345-43FA-865C-AFC6664E4A6E}" destId="{2E801A72-CDD2-4039-9022-450DF3660EBA}" srcOrd="0" destOrd="0" presId="urn:microsoft.com/office/officeart/2005/8/layout/lProcess2"/>
    <dgm:cxn modelId="{D88BF4BD-3779-4E23-8265-E85D44953FCC}" type="presParOf" srcId="{FB1E9AB5-7345-43FA-865C-AFC6664E4A6E}" destId="{EEF8F4DB-6006-45A7-B8A7-5200B313894F}" srcOrd="1" destOrd="0" presId="urn:microsoft.com/office/officeart/2005/8/layout/lProcess2"/>
    <dgm:cxn modelId="{0271832D-CDAE-410D-ADBE-57D989E64001}" type="presParOf" srcId="{FB1E9AB5-7345-43FA-865C-AFC6664E4A6E}" destId="{B997DD2F-CEFF-4F6E-B4E9-506B473CA5F7}" srcOrd="2" destOrd="0" presId="urn:microsoft.com/office/officeart/2005/8/layout/lProcess2"/>
    <dgm:cxn modelId="{25FAC72A-ECD4-4337-941B-69DABBD51581}" type="presParOf" srcId="{FB1E9AB5-7345-43FA-865C-AFC6664E4A6E}" destId="{18D5C795-86D4-4D94-9A05-72FD36572928}" srcOrd="3" destOrd="0" presId="urn:microsoft.com/office/officeart/2005/8/layout/lProcess2"/>
    <dgm:cxn modelId="{2C77716D-6479-4851-8B05-8A04DAF63F72}" type="presParOf" srcId="{FB1E9AB5-7345-43FA-865C-AFC6664E4A6E}" destId="{FBCB7A8C-A198-46BF-82DB-3B9EEBCD2531}" srcOrd="4" destOrd="0" presId="urn:microsoft.com/office/officeart/2005/8/layout/lProcess2"/>
    <dgm:cxn modelId="{FF46E4F1-7E86-49DD-B09E-17367B3C0B0F}" type="presParOf" srcId="{60938255-7F01-4927-A12D-4431D05F8B2C}" destId="{CC609827-5181-4341-A0EB-750A329457B1}" srcOrd="3" destOrd="0" presId="urn:microsoft.com/office/officeart/2005/8/layout/lProcess2"/>
    <dgm:cxn modelId="{4CD340C4-80CF-47E4-A0AF-527463F67F33}" type="presParOf" srcId="{60938255-7F01-4927-A12D-4431D05F8B2C}" destId="{4F36C624-A048-4F3D-83EB-686F27E14FCB}" srcOrd="4" destOrd="0" presId="urn:microsoft.com/office/officeart/2005/8/layout/lProcess2"/>
    <dgm:cxn modelId="{4E5B5D23-5AA3-46F2-97CD-5F8A664BD0BF}" type="presParOf" srcId="{4F36C624-A048-4F3D-83EB-686F27E14FCB}" destId="{613EB94D-2AB8-44CC-9EE0-FC077CFA8105}" srcOrd="0" destOrd="0" presId="urn:microsoft.com/office/officeart/2005/8/layout/lProcess2"/>
    <dgm:cxn modelId="{006CB615-4ADB-4729-AFF2-61008D1EDD4E}" type="presParOf" srcId="{4F36C624-A048-4F3D-83EB-686F27E14FCB}" destId="{C9CBD7F2-19CF-4AAD-86A3-480B5431E026}" srcOrd="1" destOrd="0" presId="urn:microsoft.com/office/officeart/2005/8/layout/lProcess2"/>
    <dgm:cxn modelId="{9A1F4AA9-BCCB-489D-B722-A2B6ED14883E}" type="presParOf" srcId="{4F36C624-A048-4F3D-83EB-686F27E14FCB}" destId="{0A94EB6D-F417-4178-B783-8E43A8208A46}" srcOrd="2" destOrd="0" presId="urn:microsoft.com/office/officeart/2005/8/layout/lProcess2"/>
    <dgm:cxn modelId="{24CFB113-A953-4BDB-86B9-B312DDB793D9}" type="presParOf" srcId="{0A94EB6D-F417-4178-B783-8E43A8208A46}" destId="{300FE2C2-93B9-4E98-82DF-7A9930057143}" srcOrd="0" destOrd="0" presId="urn:microsoft.com/office/officeart/2005/8/layout/lProcess2"/>
    <dgm:cxn modelId="{976FEFD0-ED60-4053-AE3F-963E1E57CF20}" type="presParOf" srcId="{300FE2C2-93B9-4E98-82DF-7A9930057143}" destId="{DDCA1851-80F7-4006-88F5-D5F9080ECEB4}" srcOrd="0" destOrd="0" presId="urn:microsoft.com/office/officeart/2005/8/layout/lProcess2"/>
    <dgm:cxn modelId="{7C5C7463-9474-4502-AB3D-E00670B2AC93}" type="presParOf" srcId="{300FE2C2-93B9-4E98-82DF-7A9930057143}" destId="{D7080CEE-2BBE-4B39-92C4-A28B0DC2FA24}" srcOrd="1" destOrd="0" presId="urn:microsoft.com/office/officeart/2005/8/layout/lProcess2"/>
    <dgm:cxn modelId="{9FF37EF6-6B68-486A-8538-627F5D9F88B9}" type="presParOf" srcId="{300FE2C2-93B9-4E98-82DF-7A9930057143}" destId="{B17D2732-13FA-4215-BAE5-9DAFE4A99888}" srcOrd="2" destOrd="0" presId="urn:microsoft.com/office/officeart/2005/8/layout/lProcess2"/>
    <dgm:cxn modelId="{C3ECFFEC-6E93-46CF-A179-8CE3FA4CD71A}" type="presParOf" srcId="{300FE2C2-93B9-4E98-82DF-7A9930057143}" destId="{79CBAD1C-5BAA-41FA-A275-6EB1C0BDDF93}" srcOrd="3" destOrd="0" presId="urn:microsoft.com/office/officeart/2005/8/layout/lProcess2"/>
    <dgm:cxn modelId="{EFA48909-A92F-437D-9ECE-71B9AFAA0D2F}" type="presParOf" srcId="{300FE2C2-93B9-4E98-82DF-7A9930057143}" destId="{2D0EF588-0539-4CB9-829F-CFE8EE2E6A48}" srcOrd="4" destOrd="0" presId="urn:microsoft.com/office/officeart/2005/8/layout/lProcess2"/>
  </dgm:cxnLst>
  <dgm:bg/>
  <dgm:whole>
    <a:ln w="190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A3AD8-A6BD-4110-844F-7C53FE49E7F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3DCB154D-CF4D-447F-B074-EE4E82690D0B}">
      <dgm:prSet phldrT="[Text]" custT="1"/>
      <dgm:spPr/>
      <dgm:t>
        <a:bodyPr/>
        <a:lstStyle/>
        <a:p>
          <a:pPr>
            <a:spcAft>
              <a:spcPts val="1800"/>
            </a:spcAft>
          </a:pPr>
          <a:r>
            <a:rPr lang="de-DE" sz="1800" b="1" dirty="0">
              <a:latin typeface="Arial" panose="020B0604020202020204" pitchFamily="34" charset="0"/>
              <a:cs typeface="Arial" panose="020B0604020202020204" pitchFamily="34" charset="0"/>
            </a:rPr>
            <a:t>Vorteile</a:t>
          </a:r>
          <a:r>
            <a:rPr lang="de-DE" sz="1800" dirty="0">
              <a:latin typeface="Arial" panose="020B0604020202020204" pitchFamily="34" charset="0"/>
              <a:cs typeface="Arial" panose="020B0604020202020204" pitchFamily="34" charset="0"/>
            </a:rPr>
            <a:t>: </a:t>
          </a:r>
        </a:p>
        <a:p>
          <a:pPr>
            <a:spcAft>
              <a:spcPct val="35000"/>
            </a:spcAft>
          </a:pPr>
          <a:r>
            <a:rPr lang="en-US" sz="1600" dirty="0">
              <a:latin typeface="Arial" panose="020B0604020202020204" pitchFamily="34" charset="0"/>
              <a:cs typeface="Arial" panose="020B0604020202020204" pitchFamily="34" charset="0"/>
            </a:rPr>
            <a:t>improved driving and transport safety</a:t>
          </a:r>
          <a:endParaRPr lang="de-AT" sz="1600" dirty="0">
            <a:latin typeface="Arial" panose="020B0604020202020204" pitchFamily="34" charset="0"/>
            <a:cs typeface="Arial" panose="020B0604020202020204" pitchFamily="34" charset="0"/>
          </a:endParaRPr>
        </a:p>
        <a:p>
          <a:pPr>
            <a:spcAft>
              <a:spcPct val="35000"/>
            </a:spcAft>
          </a:pPr>
          <a:r>
            <a:rPr lang="de-AT" sz="1600" dirty="0">
              <a:latin typeface="Arial" panose="020B0604020202020204" pitchFamily="34" charset="0"/>
              <a:cs typeface="Arial" panose="020B0604020202020204" pitchFamily="34" charset="0"/>
            </a:rPr>
            <a:t>increased efficiency</a:t>
          </a:r>
        </a:p>
        <a:p>
          <a:pPr>
            <a:spcAft>
              <a:spcPct val="35000"/>
            </a:spcAft>
          </a:pPr>
          <a:r>
            <a:rPr lang="en-US" sz="1600" dirty="0">
              <a:latin typeface="Arial" panose="020B0604020202020204" pitchFamily="34" charset="0"/>
              <a:cs typeface="Arial" panose="020B0604020202020204" pitchFamily="34" charset="0"/>
            </a:rPr>
            <a:t>optimized logistics processes through transparency</a:t>
          </a:r>
          <a:endParaRPr lang="de-AT" sz="1600" dirty="0">
            <a:latin typeface="Arial" panose="020B0604020202020204" pitchFamily="34" charset="0"/>
            <a:cs typeface="Arial" panose="020B0604020202020204" pitchFamily="34" charset="0"/>
          </a:endParaRPr>
        </a:p>
        <a:p>
          <a:pPr>
            <a:spcAft>
              <a:spcPct val="35000"/>
            </a:spcAft>
          </a:pPr>
          <a:r>
            <a:rPr lang="de-DE" sz="1400" dirty="0">
              <a:latin typeface="Arial" panose="020B0604020202020204" pitchFamily="34" charset="0"/>
              <a:cs typeface="Arial" panose="020B0604020202020204" pitchFamily="34" charset="0"/>
            </a:rPr>
            <a:t>(e.g. </a:t>
          </a:r>
          <a:r>
            <a:rPr lang="en-US" sz="1400" dirty="0">
              <a:latin typeface="Arial" panose="020B0604020202020204" pitchFamily="34" charset="0"/>
              <a:cs typeface="Arial" panose="020B0604020202020204" pitchFamily="34" charset="0"/>
            </a:rPr>
            <a:t>improved disposition by exact positioning of the freight wagon</a:t>
          </a:r>
          <a:r>
            <a:rPr lang="de-DE" sz="1400" dirty="0">
              <a:latin typeface="Arial" panose="020B0604020202020204" pitchFamily="34" charset="0"/>
              <a:cs typeface="Arial" panose="020B0604020202020204" pitchFamily="34" charset="0"/>
            </a:rPr>
            <a:t>)</a:t>
          </a:r>
          <a:endParaRPr lang="de-DE" sz="1600" dirty="0"/>
        </a:p>
      </dgm:t>
    </dgm:pt>
    <dgm:pt modelId="{095EFBC2-6DF3-4D96-BA1A-97129BDFAFF9}" type="parTrans" cxnId="{551F6BE2-6E7B-439D-8043-3985F89805B9}">
      <dgm:prSet/>
      <dgm:spPr/>
      <dgm:t>
        <a:bodyPr/>
        <a:lstStyle/>
        <a:p>
          <a:endParaRPr lang="de-DE"/>
        </a:p>
      </dgm:t>
    </dgm:pt>
    <dgm:pt modelId="{0A9022FA-7BEC-4869-99C1-6CBA75DC4ED6}" type="sibTrans" cxnId="{551F6BE2-6E7B-439D-8043-3985F89805B9}">
      <dgm:prSet/>
      <dgm:spPr/>
      <dgm:t>
        <a:bodyPr/>
        <a:lstStyle/>
        <a:p>
          <a:endParaRPr lang="de-DE"/>
        </a:p>
      </dgm:t>
    </dgm:pt>
    <dgm:pt modelId="{24277807-B5EA-462D-B9D6-2E683184F18B}">
      <dgm:prSet phldrT="[Text]" custT="1"/>
      <dgm:spPr/>
      <dgm:t>
        <a:bodyPr/>
        <a:lstStyle/>
        <a:p>
          <a:pPr>
            <a:spcAft>
              <a:spcPts val="1800"/>
            </a:spcAft>
          </a:pPr>
          <a:r>
            <a:rPr lang="de-DE" sz="1800" b="1" dirty="0">
              <a:latin typeface="Arial" panose="020B0604020202020204" pitchFamily="34" charset="0"/>
              <a:cs typeface="Arial" panose="020B0604020202020204" pitchFamily="34" charset="0"/>
            </a:rPr>
            <a:t>Nachteile</a:t>
          </a:r>
          <a:r>
            <a:rPr lang="de-DE" sz="1800" dirty="0">
              <a:latin typeface="Arial" panose="020B0604020202020204" pitchFamily="34" charset="0"/>
              <a:cs typeface="Arial" panose="020B0604020202020204" pitchFamily="34" charset="0"/>
            </a:rPr>
            <a:t>:</a:t>
          </a:r>
        </a:p>
        <a:p>
          <a:pPr>
            <a:spcAft>
              <a:spcPct val="35000"/>
            </a:spcAft>
          </a:pPr>
          <a:r>
            <a:rPr lang="en-US" sz="1600" dirty="0">
              <a:latin typeface="Arial" panose="020B0604020202020204" pitchFamily="34" charset="0"/>
              <a:cs typeface="Arial" panose="020B0604020202020204" pitchFamily="34" charset="0"/>
            </a:rPr>
            <a:t>new tasks for locomotive drivers </a:t>
          </a:r>
        </a:p>
        <a:p>
          <a:pPr>
            <a:spcAft>
              <a:spcPct val="35000"/>
            </a:spcAft>
          </a:pPr>
          <a:r>
            <a:rPr lang="de-AT" sz="1600" dirty="0">
              <a:latin typeface="Arial" panose="020B0604020202020204" pitchFamily="34" charset="0"/>
              <a:cs typeface="Arial" panose="020B0604020202020204" pitchFamily="34" charset="0"/>
            </a:rPr>
            <a:t>uncertainty about data security</a:t>
          </a:r>
        </a:p>
        <a:p>
          <a:r>
            <a:rPr lang="de-AT" sz="1600" dirty="0">
              <a:latin typeface="Arial" panose="020B0604020202020204" pitchFamily="34" charset="0"/>
              <a:cs typeface="Arial" panose="020B0604020202020204" pitchFamily="34" charset="0"/>
            </a:rPr>
            <a:t>High investment costs</a:t>
          </a:r>
        </a:p>
        <a:p>
          <a:pPr>
            <a:spcAft>
              <a:spcPct val="35000"/>
            </a:spcAft>
          </a:pPr>
          <a:endParaRPr lang="de-DE" sz="1600" dirty="0">
            <a:latin typeface="Arial" panose="020B0604020202020204" pitchFamily="34" charset="0"/>
            <a:cs typeface="Arial" panose="020B0604020202020204" pitchFamily="34" charset="0"/>
          </a:endParaRPr>
        </a:p>
      </dgm:t>
    </dgm:pt>
    <dgm:pt modelId="{AA51A090-E268-4ACE-A5DB-87584C3141AD}" type="parTrans" cxnId="{81B36DCC-7C54-4424-95BE-F599A5FD6349}">
      <dgm:prSet/>
      <dgm:spPr/>
      <dgm:t>
        <a:bodyPr/>
        <a:lstStyle/>
        <a:p>
          <a:endParaRPr lang="de-DE"/>
        </a:p>
      </dgm:t>
    </dgm:pt>
    <dgm:pt modelId="{2B46A8A5-2C0A-41C9-881E-24E3F086DDE5}" type="sibTrans" cxnId="{81B36DCC-7C54-4424-95BE-F599A5FD6349}">
      <dgm:prSet/>
      <dgm:spPr/>
      <dgm:t>
        <a:bodyPr/>
        <a:lstStyle/>
        <a:p>
          <a:endParaRPr lang="de-DE"/>
        </a:p>
      </dgm:t>
    </dgm:pt>
    <dgm:pt modelId="{320D6EE3-DC2C-4F10-8ED4-5ED5E86E10A0}" type="pres">
      <dgm:prSet presAssocID="{9AFA3AD8-A6BD-4110-844F-7C53FE49E7FB}" presName="Name0" presStyleCnt="0">
        <dgm:presLayoutVars>
          <dgm:chMax val="2"/>
          <dgm:chPref val="2"/>
          <dgm:dir/>
          <dgm:animOne/>
          <dgm:resizeHandles val="exact"/>
        </dgm:presLayoutVars>
      </dgm:prSet>
      <dgm:spPr/>
    </dgm:pt>
    <dgm:pt modelId="{7975FB7E-113C-4A97-A0EB-78D60BAB04F9}" type="pres">
      <dgm:prSet presAssocID="{9AFA3AD8-A6BD-4110-844F-7C53FE49E7FB}" presName="Background" presStyleLbl="bgImgPlace1" presStyleIdx="0" presStyleCnt="1" custScaleX="95471" custScaleY="89407" custLinFactNeighborX="-2281"/>
      <dgm:spPr/>
    </dgm:pt>
    <dgm:pt modelId="{EFE166AF-BAAB-4C81-81EE-AA94FC20CAD6}" type="pres">
      <dgm:prSet presAssocID="{9AFA3AD8-A6BD-4110-844F-7C53FE49E7FB}" presName="ParentText1" presStyleLbl="revTx" presStyleIdx="0" presStyleCnt="2" custScaleX="99527" custLinFactNeighborX="1628">
        <dgm:presLayoutVars>
          <dgm:chMax val="0"/>
          <dgm:chPref val="0"/>
          <dgm:bulletEnabled val="1"/>
        </dgm:presLayoutVars>
      </dgm:prSet>
      <dgm:spPr/>
    </dgm:pt>
    <dgm:pt modelId="{7531B9AB-B0A7-42BC-9070-8BCC7111E2A6}" type="pres">
      <dgm:prSet presAssocID="{9AFA3AD8-A6BD-4110-844F-7C53FE49E7FB}" presName="ParentText2" presStyleLbl="revTx" presStyleIdx="1" presStyleCnt="2">
        <dgm:presLayoutVars>
          <dgm:chMax val="0"/>
          <dgm:chPref val="0"/>
          <dgm:bulletEnabled val="1"/>
        </dgm:presLayoutVars>
      </dgm:prSet>
      <dgm:spPr/>
    </dgm:pt>
    <dgm:pt modelId="{C67D77C1-033A-4947-920A-E022C963246D}" type="pres">
      <dgm:prSet presAssocID="{9AFA3AD8-A6BD-4110-844F-7C53FE49E7FB}" presName="Plus" presStyleLbl="alignNode1" presStyleIdx="0" presStyleCnt="2" custLinFactNeighborY="-967"/>
      <dgm:spPr/>
    </dgm:pt>
    <dgm:pt modelId="{B37B4EBB-FD27-4D9C-93A9-3AA413A09FD1}" type="pres">
      <dgm:prSet presAssocID="{9AFA3AD8-A6BD-4110-844F-7C53FE49E7FB}" presName="Minus" presStyleLbl="alignNode1" presStyleIdx="1" presStyleCnt="2" custLinFactNeighborX="-4108" custLinFactNeighborY="-2998"/>
      <dgm:spPr/>
    </dgm:pt>
    <dgm:pt modelId="{49C4473F-4458-4C19-973E-598C0F148031}" type="pres">
      <dgm:prSet presAssocID="{9AFA3AD8-A6BD-4110-844F-7C53FE49E7FB}" presName="Divider" presStyleLbl="parChTrans1D1" presStyleIdx="0" presStyleCnt="1"/>
      <dgm:spPr/>
    </dgm:pt>
  </dgm:ptLst>
  <dgm:cxnLst>
    <dgm:cxn modelId="{6AE3E60D-E836-4B01-AFB4-D14C383DD835}" type="presOf" srcId="{3DCB154D-CF4D-447F-B074-EE4E82690D0B}" destId="{EFE166AF-BAAB-4C81-81EE-AA94FC20CAD6}" srcOrd="0" destOrd="0" presId="urn:microsoft.com/office/officeart/2009/3/layout/PlusandMinus"/>
    <dgm:cxn modelId="{D56C4978-E0FA-48DC-A0AB-85254F53B13E}" type="presOf" srcId="{24277807-B5EA-462D-B9D6-2E683184F18B}" destId="{7531B9AB-B0A7-42BC-9070-8BCC7111E2A6}" srcOrd="0" destOrd="0" presId="urn:microsoft.com/office/officeart/2009/3/layout/PlusandMinus"/>
    <dgm:cxn modelId="{8E4D9496-2F74-442D-AA97-2A1EBAF53D86}" type="presOf" srcId="{9AFA3AD8-A6BD-4110-844F-7C53FE49E7FB}" destId="{320D6EE3-DC2C-4F10-8ED4-5ED5E86E10A0}" srcOrd="0" destOrd="0" presId="urn:microsoft.com/office/officeart/2009/3/layout/PlusandMinus"/>
    <dgm:cxn modelId="{81B36DCC-7C54-4424-95BE-F599A5FD6349}" srcId="{9AFA3AD8-A6BD-4110-844F-7C53FE49E7FB}" destId="{24277807-B5EA-462D-B9D6-2E683184F18B}" srcOrd="1" destOrd="0" parTransId="{AA51A090-E268-4ACE-A5DB-87584C3141AD}" sibTransId="{2B46A8A5-2C0A-41C9-881E-24E3F086DDE5}"/>
    <dgm:cxn modelId="{551F6BE2-6E7B-439D-8043-3985F89805B9}" srcId="{9AFA3AD8-A6BD-4110-844F-7C53FE49E7FB}" destId="{3DCB154D-CF4D-447F-B074-EE4E82690D0B}" srcOrd="0" destOrd="0" parTransId="{095EFBC2-6DF3-4D96-BA1A-97129BDFAFF9}" sibTransId="{0A9022FA-7BEC-4869-99C1-6CBA75DC4ED6}"/>
    <dgm:cxn modelId="{81E87773-128D-4B3F-B979-C8B71D52E457}" type="presParOf" srcId="{320D6EE3-DC2C-4F10-8ED4-5ED5E86E10A0}" destId="{7975FB7E-113C-4A97-A0EB-78D60BAB04F9}" srcOrd="0" destOrd="0" presId="urn:microsoft.com/office/officeart/2009/3/layout/PlusandMinus"/>
    <dgm:cxn modelId="{DD7BC1EC-C6D0-4F6A-BA5E-E9B7DC90A8DB}" type="presParOf" srcId="{320D6EE3-DC2C-4F10-8ED4-5ED5E86E10A0}" destId="{EFE166AF-BAAB-4C81-81EE-AA94FC20CAD6}" srcOrd="1" destOrd="0" presId="urn:microsoft.com/office/officeart/2009/3/layout/PlusandMinus"/>
    <dgm:cxn modelId="{A6CF08E1-BA69-4704-985B-48DB8BFD8B90}" type="presParOf" srcId="{320D6EE3-DC2C-4F10-8ED4-5ED5E86E10A0}" destId="{7531B9AB-B0A7-42BC-9070-8BCC7111E2A6}" srcOrd="2" destOrd="0" presId="urn:microsoft.com/office/officeart/2009/3/layout/PlusandMinus"/>
    <dgm:cxn modelId="{A887B796-FFA2-4435-A06B-C04BF49ABCFB}" type="presParOf" srcId="{320D6EE3-DC2C-4F10-8ED4-5ED5E86E10A0}" destId="{C67D77C1-033A-4947-920A-E022C963246D}" srcOrd="3" destOrd="0" presId="urn:microsoft.com/office/officeart/2009/3/layout/PlusandMinus"/>
    <dgm:cxn modelId="{ACCD0881-1BBE-46DF-9C05-EE80197C88E0}" type="presParOf" srcId="{320D6EE3-DC2C-4F10-8ED4-5ED5E86E10A0}" destId="{B37B4EBB-FD27-4D9C-93A9-3AA413A09FD1}" srcOrd="4" destOrd="0" presId="urn:microsoft.com/office/officeart/2009/3/layout/PlusandMinus"/>
    <dgm:cxn modelId="{772D613F-9DA0-456B-83F0-1CC96062185E}" type="presParOf" srcId="{320D6EE3-DC2C-4F10-8ED4-5ED5E86E10A0}" destId="{49C4473F-4458-4C19-973E-598C0F148031}"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en-US" sz="2400" b="1" dirty="0">
              <a:latin typeface="Arial" panose="020B0604020202020204" pitchFamily="34" charset="0"/>
              <a:cs typeface="Arial" panose="020B0604020202020204" pitchFamily="34" charset="0"/>
            </a:rPr>
            <a:t>Trends &amp; Innovations in Rail Freight Transport</a:t>
          </a:r>
          <a:endParaRPr lang="de-AT" sz="2400" b="1" dirty="0">
            <a:latin typeface="Arial" panose="020B0604020202020204" pitchFamily="34" charset="0"/>
            <a:cs typeface="Arial" panose="020B0604020202020204" pitchFamily="34" charset="0"/>
          </a:endParaRPr>
        </a:p>
        <a:p>
          <a:pPr>
            <a:spcAft>
              <a:spcPts val="0"/>
            </a:spcAft>
          </a:pPr>
          <a:endParaRPr lang="de-DE" sz="1600" b="1"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dirty="0">
              <a:latin typeface="Arial" panose="020B0604020202020204" pitchFamily="34" charset="0"/>
              <a:cs typeface="Arial" panose="020B0604020202020204" pitchFamily="34" charset="0"/>
            </a:rPr>
            <a:t>Best Practices</a:t>
          </a:r>
          <a:endParaRPr lang="de-DE" sz="1600" b="1"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chemeClr val="bg1"/>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a:solidFill>
          <a:schemeClr val="tx1">
            <a:lumMod val="50000"/>
            <a:lumOff val="50000"/>
          </a:schemeClr>
        </a:solidFill>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hu-HU" sz="2400" b="1" kern="1200" dirty="0">
              <a:latin typeface="Arial" panose="020B0604020202020204" pitchFamily="34" charset="0"/>
              <a:cs typeface="Arial" panose="020B0604020202020204" pitchFamily="34" charset="0"/>
            </a:rPr>
            <a:t>Trends</a:t>
          </a:r>
          <a:r>
            <a:rPr lang="de-AT" sz="2400" b="1" kern="1200" dirty="0">
              <a:latin typeface="Arial" panose="020B0604020202020204" pitchFamily="34" charset="0"/>
              <a:cs typeface="Arial" panose="020B0604020202020204" pitchFamily="34" charset="0"/>
            </a:rPr>
            <a:t> &amp; Innovations in Rail Freight Transport</a:t>
          </a:r>
          <a:endParaRPr lang="de-DE" sz="1600" b="1"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dirty="0">
              <a:latin typeface="Arial" panose="020B0604020202020204" pitchFamily="34" charset="0"/>
              <a:cs typeface="Arial" panose="020B0604020202020204" pitchFamily="34" charset="0"/>
            </a:rPr>
            <a:t>Best Practices</a:t>
          </a:r>
          <a:endParaRPr lang="de-DE" sz="1600" b="1"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5646-F392-4855-A976-B355ACF9CBF5}">
      <dsp:nvSpPr>
        <dsp:cNvPr id="0" name=""/>
        <dsp:cNvSpPr/>
      </dsp:nvSpPr>
      <dsp:spPr>
        <a:xfrm>
          <a:off x="1190"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Verkehrsmittel</a:t>
          </a:r>
        </a:p>
      </dsp:txBody>
      <dsp:txXfrm>
        <a:off x="1190" y="0"/>
        <a:ext cx="3094750" cy="1292881"/>
      </dsp:txXfrm>
    </dsp:sp>
    <dsp:sp modelId="{9E665C54-1BA7-4DFF-99E0-1716B36B6222}">
      <dsp:nvSpPr>
        <dsp:cNvPr id="0" name=""/>
        <dsp:cNvSpPr/>
      </dsp:nvSpPr>
      <dsp:spPr>
        <a:xfrm>
          <a:off x="310665" y="129298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Innovative Antriebe</a:t>
          </a:r>
        </a:p>
      </dsp:txBody>
      <dsp:txXfrm>
        <a:off x="329053" y="1311374"/>
        <a:ext cx="2439024" cy="591041"/>
      </dsp:txXfrm>
    </dsp:sp>
    <dsp:sp modelId="{21D49404-63D8-4BC3-A65D-72349C39BBF5}">
      <dsp:nvSpPr>
        <dsp:cNvPr id="0" name=""/>
        <dsp:cNvSpPr/>
      </dsp:nvSpPr>
      <dsp:spPr>
        <a:xfrm>
          <a:off x="310665" y="201739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Modulare Güterwagen</a:t>
          </a:r>
        </a:p>
      </dsp:txBody>
      <dsp:txXfrm>
        <a:off x="329053" y="2035779"/>
        <a:ext cx="2439024" cy="591041"/>
      </dsp:txXfrm>
    </dsp:sp>
    <dsp:sp modelId="{A1DAF1DA-4210-4703-B895-F8C5B3D88B22}">
      <dsp:nvSpPr>
        <dsp:cNvPr id="0" name=""/>
        <dsp:cNvSpPr/>
      </dsp:nvSpPr>
      <dsp:spPr>
        <a:xfrm>
          <a:off x="310665" y="274179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Intelligente Güterzüge</a:t>
          </a:r>
        </a:p>
      </dsp:txBody>
      <dsp:txXfrm>
        <a:off x="329053" y="2760184"/>
        <a:ext cx="2439024" cy="591041"/>
      </dsp:txXfrm>
    </dsp:sp>
    <dsp:sp modelId="{600C4E3A-BCB5-445A-ACFA-7D890E4018EF}">
      <dsp:nvSpPr>
        <dsp:cNvPr id="0" name=""/>
        <dsp:cNvSpPr/>
      </dsp:nvSpPr>
      <dsp:spPr>
        <a:xfrm>
          <a:off x="310665" y="346620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Autonomes Fahren</a:t>
          </a:r>
        </a:p>
      </dsp:txBody>
      <dsp:txXfrm>
        <a:off x="329053" y="3484589"/>
        <a:ext cx="2439024" cy="591041"/>
      </dsp:txXfrm>
    </dsp:sp>
    <dsp:sp modelId="{A85B04D0-AC3D-4203-979E-171FDE97F7E4}">
      <dsp:nvSpPr>
        <dsp:cNvPr id="0" name=""/>
        <dsp:cNvSpPr/>
      </dsp:nvSpPr>
      <dsp:spPr>
        <a:xfrm>
          <a:off x="3328047"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Infrastruktur</a:t>
          </a:r>
        </a:p>
      </dsp:txBody>
      <dsp:txXfrm>
        <a:off x="3328047" y="0"/>
        <a:ext cx="3094750" cy="1292881"/>
      </dsp:txXfrm>
    </dsp:sp>
    <dsp:sp modelId="{2E801A72-CDD2-4039-9022-450DF3660EBA}">
      <dsp:nvSpPr>
        <dsp:cNvPr id="0" name=""/>
        <dsp:cNvSpPr/>
      </dsp:nvSpPr>
      <dsp:spPr>
        <a:xfrm>
          <a:off x="3637522"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Ausbau der Infrastruktur</a:t>
          </a:r>
        </a:p>
      </dsp:txBody>
      <dsp:txXfrm>
        <a:off x="3662320" y="1318047"/>
        <a:ext cx="2426204" cy="797068"/>
      </dsp:txXfrm>
    </dsp:sp>
    <dsp:sp modelId="{B997DD2F-CEFF-4F6E-B4E9-506B473CA5F7}">
      <dsp:nvSpPr>
        <dsp:cNvPr id="0" name=""/>
        <dsp:cNvSpPr/>
      </dsp:nvSpPr>
      <dsp:spPr>
        <a:xfrm>
          <a:off x="3637522"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Güter-U-Bahn</a:t>
          </a:r>
        </a:p>
      </dsp:txBody>
      <dsp:txXfrm>
        <a:off x="3662320" y="2294968"/>
        <a:ext cx="2426204" cy="797068"/>
      </dsp:txXfrm>
    </dsp:sp>
    <dsp:sp modelId="{FBCB7A8C-A198-46BF-82DB-3B9EEBCD2531}">
      <dsp:nvSpPr>
        <dsp:cNvPr id="0" name=""/>
        <dsp:cNvSpPr/>
      </dsp:nvSpPr>
      <dsp:spPr>
        <a:xfrm>
          <a:off x="3637522"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Magnetschwebe-bahnen</a:t>
          </a:r>
        </a:p>
      </dsp:txBody>
      <dsp:txXfrm>
        <a:off x="3662320" y="3271889"/>
        <a:ext cx="2426204" cy="797068"/>
      </dsp:txXfrm>
    </dsp:sp>
    <dsp:sp modelId="{613EB94D-2AB8-44CC-9EE0-FC077CFA8105}">
      <dsp:nvSpPr>
        <dsp:cNvPr id="0" name=""/>
        <dsp:cNvSpPr/>
      </dsp:nvSpPr>
      <dsp:spPr>
        <a:xfrm>
          <a:off x="6654904"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Betrieb</a:t>
          </a:r>
        </a:p>
      </dsp:txBody>
      <dsp:txXfrm>
        <a:off x="6654904" y="0"/>
        <a:ext cx="3094750" cy="1292881"/>
      </dsp:txXfrm>
    </dsp:sp>
    <dsp:sp modelId="{DDCA1851-80F7-4006-88F5-D5F9080ECEB4}">
      <dsp:nvSpPr>
        <dsp:cNvPr id="0" name=""/>
        <dsp:cNvSpPr/>
      </dsp:nvSpPr>
      <dsp:spPr>
        <a:xfrm>
          <a:off x="6964379"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Verbesserung des </a:t>
          </a:r>
          <a:r>
            <a:rPr lang="de-AT" sz="1900" kern="1200" dirty="0" err="1">
              <a:latin typeface="Arial" panose="020B0604020202020204" pitchFamily="34" charset="0"/>
              <a:cs typeface="Arial" panose="020B0604020202020204" pitchFamily="34" charset="0"/>
            </a:rPr>
            <a:t>KundInnenservices</a:t>
          </a:r>
          <a:endParaRPr lang="de-AT" sz="1900" kern="1200" dirty="0">
            <a:latin typeface="Arial" panose="020B0604020202020204" pitchFamily="34" charset="0"/>
            <a:cs typeface="Arial" panose="020B0604020202020204" pitchFamily="34" charset="0"/>
          </a:endParaRPr>
        </a:p>
      </dsp:txBody>
      <dsp:txXfrm>
        <a:off x="6989177" y="1318047"/>
        <a:ext cx="2426204" cy="797068"/>
      </dsp:txXfrm>
    </dsp:sp>
    <dsp:sp modelId="{B17D2732-13FA-4215-BAE5-9DAFE4A99888}">
      <dsp:nvSpPr>
        <dsp:cNvPr id="0" name=""/>
        <dsp:cNvSpPr/>
      </dsp:nvSpPr>
      <dsp:spPr>
        <a:xfrm>
          <a:off x="6964379"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err="1">
              <a:latin typeface="Arial" panose="020B0604020202020204" pitchFamily="34" charset="0"/>
              <a:cs typeface="Arial" panose="020B0604020202020204" pitchFamily="34" charset="0"/>
            </a:rPr>
            <a:t>Telematiksysteme</a:t>
          </a:r>
          <a:r>
            <a:rPr lang="de-AT" sz="1900" kern="1200" dirty="0">
              <a:latin typeface="Arial" panose="020B0604020202020204" pitchFamily="34" charset="0"/>
              <a:cs typeface="Arial" panose="020B0604020202020204" pitchFamily="34" charset="0"/>
            </a:rPr>
            <a:t> im Schienenverkehr</a:t>
          </a:r>
        </a:p>
      </dsp:txBody>
      <dsp:txXfrm>
        <a:off x="6989177" y="2294968"/>
        <a:ext cx="2426204" cy="797068"/>
      </dsp:txXfrm>
    </dsp:sp>
    <dsp:sp modelId="{2D0EF588-0539-4CB9-829F-CFE8EE2E6A48}">
      <dsp:nvSpPr>
        <dsp:cNvPr id="0" name=""/>
        <dsp:cNvSpPr/>
      </dsp:nvSpPr>
      <dsp:spPr>
        <a:xfrm>
          <a:off x="6964379"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Interoperabilität</a:t>
          </a:r>
        </a:p>
      </dsp:txBody>
      <dsp:txXfrm>
        <a:off x="6989177" y="3271889"/>
        <a:ext cx="2426204" cy="797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5646-F392-4855-A976-B355ACF9CBF5}">
      <dsp:nvSpPr>
        <dsp:cNvPr id="0" name=""/>
        <dsp:cNvSpPr/>
      </dsp:nvSpPr>
      <dsp:spPr>
        <a:xfrm>
          <a:off x="1190"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err="1">
              <a:latin typeface="Arial" panose="020B0604020202020204" pitchFamily="34" charset="0"/>
              <a:cs typeface="Arial" panose="020B0604020202020204" pitchFamily="34" charset="0"/>
            </a:rPr>
            <a:t>Means</a:t>
          </a:r>
          <a:r>
            <a:rPr lang="de-AT" sz="2400" b="1" kern="1200" dirty="0">
              <a:latin typeface="Arial" panose="020B0604020202020204" pitchFamily="34" charset="0"/>
              <a:cs typeface="Arial" panose="020B0604020202020204" pitchFamily="34" charset="0"/>
            </a:rPr>
            <a:t> of Transport</a:t>
          </a:r>
        </a:p>
      </dsp:txBody>
      <dsp:txXfrm>
        <a:off x="1190" y="0"/>
        <a:ext cx="3094750" cy="1292881"/>
      </dsp:txXfrm>
    </dsp:sp>
    <dsp:sp modelId="{9E665C54-1BA7-4DFF-99E0-1716B36B6222}">
      <dsp:nvSpPr>
        <dsp:cNvPr id="0" name=""/>
        <dsp:cNvSpPr/>
      </dsp:nvSpPr>
      <dsp:spPr>
        <a:xfrm>
          <a:off x="310665" y="129298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Innovative Drives</a:t>
          </a:r>
        </a:p>
      </dsp:txBody>
      <dsp:txXfrm>
        <a:off x="329053" y="1311374"/>
        <a:ext cx="2439024" cy="591041"/>
      </dsp:txXfrm>
    </dsp:sp>
    <dsp:sp modelId="{21D49404-63D8-4BC3-A65D-72349C39BBF5}">
      <dsp:nvSpPr>
        <dsp:cNvPr id="0" name=""/>
        <dsp:cNvSpPr/>
      </dsp:nvSpPr>
      <dsp:spPr>
        <a:xfrm>
          <a:off x="310665" y="201739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Modular Freight Wagons</a:t>
          </a:r>
          <a:endParaRPr lang="de-AT" sz="1900" kern="1200" dirty="0">
            <a:latin typeface="Arial" panose="020B0604020202020204" pitchFamily="34" charset="0"/>
            <a:cs typeface="Arial" panose="020B0604020202020204" pitchFamily="34" charset="0"/>
          </a:endParaRPr>
        </a:p>
      </dsp:txBody>
      <dsp:txXfrm>
        <a:off x="329053" y="2035779"/>
        <a:ext cx="2439024" cy="591041"/>
      </dsp:txXfrm>
    </dsp:sp>
    <dsp:sp modelId="{A1DAF1DA-4210-4703-B895-F8C5B3D88B22}">
      <dsp:nvSpPr>
        <dsp:cNvPr id="0" name=""/>
        <dsp:cNvSpPr/>
      </dsp:nvSpPr>
      <dsp:spPr>
        <a:xfrm>
          <a:off x="310665" y="2741796"/>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Intelligent Freight Trains</a:t>
          </a:r>
          <a:endParaRPr lang="de-AT" sz="1900" kern="1200" dirty="0">
            <a:latin typeface="Arial" panose="020B0604020202020204" pitchFamily="34" charset="0"/>
            <a:cs typeface="Arial" panose="020B0604020202020204" pitchFamily="34" charset="0"/>
          </a:endParaRPr>
        </a:p>
      </dsp:txBody>
      <dsp:txXfrm>
        <a:off x="329053" y="2760184"/>
        <a:ext cx="2439024" cy="591041"/>
      </dsp:txXfrm>
    </dsp:sp>
    <dsp:sp modelId="{600C4E3A-BCB5-445A-ACFA-7D890E4018EF}">
      <dsp:nvSpPr>
        <dsp:cNvPr id="0" name=""/>
        <dsp:cNvSpPr/>
      </dsp:nvSpPr>
      <dsp:spPr>
        <a:xfrm>
          <a:off x="310665" y="3466201"/>
          <a:ext cx="2475800" cy="627817"/>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err="1">
              <a:latin typeface="Arial" panose="020B0604020202020204" pitchFamily="34" charset="0"/>
              <a:cs typeface="Arial" panose="020B0604020202020204" pitchFamily="34" charset="0"/>
            </a:rPr>
            <a:t>Autonomous</a:t>
          </a:r>
          <a:r>
            <a:rPr lang="de-DE" sz="1900" kern="1200" dirty="0">
              <a:latin typeface="Arial" panose="020B0604020202020204" pitchFamily="34" charset="0"/>
              <a:cs typeface="Arial" panose="020B0604020202020204" pitchFamily="34" charset="0"/>
            </a:rPr>
            <a:t> </a:t>
          </a:r>
          <a:r>
            <a:rPr lang="de-DE" sz="1900" kern="1200" dirty="0" err="1">
              <a:latin typeface="Arial" panose="020B0604020202020204" pitchFamily="34" charset="0"/>
              <a:cs typeface="Arial" panose="020B0604020202020204" pitchFamily="34" charset="0"/>
            </a:rPr>
            <a:t>Driving</a:t>
          </a:r>
          <a:r>
            <a:rPr lang="de-DE" sz="1900" kern="1200" dirty="0">
              <a:latin typeface="Arial" panose="020B0604020202020204" pitchFamily="34" charset="0"/>
              <a:cs typeface="Arial" panose="020B0604020202020204" pitchFamily="34" charset="0"/>
            </a:rPr>
            <a:t> </a:t>
          </a:r>
          <a:endParaRPr lang="de-AT" sz="1900" kern="1200" dirty="0">
            <a:latin typeface="Arial" panose="020B0604020202020204" pitchFamily="34" charset="0"/>
            <a:cs typeface="Arial" panose="020B0604020202020204" pitchFamily="34" charset="0"/>
          </a:endParaRPr>
        </a:p>
      </dsp:txBody>
      <dsp:txXfrm>
        <a:off x="329053" y="3484589"/>
        <a:ext cx="2439024" cy="591041"/>
      </dsp:txXfrm>
    </dsp:sp>
    <dsp:sp modelId="{A85B04D0-AC3D-4203-979E-171FDE97F7E4}">
      <dsp:nvSpPr>
        <dsp:cNvPr id="0" name=""/>
        <dsp:cNvSpPr/>
      </dsp:nvSpPr>
      <dsp:spPr>
        <a:xfrm>
          <a:off x="3328047"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Infrastructure</a:t>
          </a:r>
        </a:p>
      </dsp:txBody>
      <dsp:txXfrm>
        <a:off x="3328047" y="0"/>
        <a:ext cx="3094750" cy="1292881"/>
      </dsp:txXfrm>
    </dsp:sp>
    <dsp:sp modelId="{2E801A72-CDD2-4039-9022-450DF3660EBA}">
      <dsp:nvSpPr>
        <dsp:cNvPr id="0" name=""/>
        <dsp:cNvSpPr/>
      </dsp:nvSpPr>
      <dsp:spPr>
        <a:xfrm>
          <a:off x="3637522"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Development of Rail Infrastructure</a:t>
          </a:r>
          <a:endParaRPr lang="de-AT" sz="1900" kern="1200" dirty="0">
            <a:latin typeface="Arial" panose="020B0604020202020204" pitchFamily="34" charset="0"/>
            <a:cs typeface="Arial" panose="020B0604020202020204" pitchFamily="34" charset="0"/>
          </a:endParaRPr>
        </a:p>
      </dsp:txBody>
      <dsp:txXfrm>
        <a:off x="3662320" y="1318047"/>
        <a:ext cx="2426204" cy="797068"/>
      </dsp:txXfrm>
    </dsp:sp>
    <dsp:sp modelId="{B997DD2F-CEFF-4F6E-B4E9-506B473CA5F7}">
      <dsp:nvSpPr>
        <dsp:cNvPr id="0" name=""/>
        <dsp:cNvSpPr/>
      </dsp:nvSpPr>
      <dsp:spPr>
        <a:xfrm>
          <a:off x="3637522"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a:latin typeface="Arial" panose="020B0604020202020204" pitchFamily="34" charset="0"/>
              <a:cs typeface="Arial" panose="020B0604020202020204" pitchFamily="34" charset="0"/>
            </a:rPr>
            <a:t>Underground Freight System</a:t>
          </a:r>
        </a:p>
      </dsp:txBody>
      <dsp:txXfrm>
        <a:off x="3662320" y="2294968"/>
        <a:ext cx="2426204" cy="797068"/>
      </dsp:txXfrm>
    </dsp:sp>
    <dsp:sp modelId="{FBCB7A8C-A198-46BF-82DB-3B9EEBCD2531}">
      <dsp:nvSpPr>
        <dsp:cNvPr id="0" name=""/>
        <dsp:cNvSpPr/>
      </dsp:nvSpPr>
      <dsp:spPr>
        <a:xfrm>
          <a:off x="3637522"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err="1">
              <a:latin typeface="Arial" panose="020B0604020202020204" pitchFamily="34" charset="0"/>
              <a:cs typeface="Arial" panose="020B0604020202020204" pitchFamily="34" charset="0"/>
            </a:rPr>
            <a:t>Magnetic</a:t>
          </a:r>
          <a:r>
            <a:rPr lang="de-DE" sz="1900" kern="1200" dirty="0">
              <a:latin typeface="Arial" panose="020B0604020202020204" pitchFamily="34" charset="0"/>
              <a:cs typeface="Arial" panose="020B0604020202020204" pitchFamily="34" charset="0"/>
            </a:rPr>
            <a:t> Levitation Train </a:t>
          </a:r>
          <a:endParaRPr lang="de-AT" sz="1900" kern="1200" dirty="0">
            <a:latin typeface="Arial" panose="020B0604020202020204" pitchFamily="34" charset="0"/>
            <a:cs typeface="Arial" panose="020B0604020202020204" pitchFamily="34" charset="0"/>
          </a:endParaRPr>
        </a:p>
      </dsp:txBody>
      <dsp:txXfrm>
        <a:off x="3662320" y="3271889"/>
        <a:ext cx="2426204" cy="797068"/>
      </dsp:txXfrm>
    </dsp:sp>
    <dsp:sp modelId="{613EB94D-2AB8-44CC-9EE0-FC077CFA8105}">
      <dsp:nvSpPr>
        <dsp:cNvPr id="0" name=""/>
        <dsp:cNvSpPr/>
      </dsp:nvSpPr>
      <dsp:spPr>
        <a:xfrm>
          <a:off x="6654904" y="0"/>
          <a:ext cx="3094750"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AT" sz="2400" b="1" kern="1200" dirty="0">
              <a:latin typeface="Arial" panose="020B0604020202020204" pitchFamily="34" charset="0"/>
              <a:cs typeface="Arial" panose="020B0604020202020204" pitchFamily="34" charset="0"/>
            </a:rPr>
            <a:t>Operation</a:t>
          </a:r>
        </a:p>
      </dsp:txBody>
      <dsp:txXfrm>
        <a:off x="6654904" y="0"/>
        <a:ext cx="3094750" cy="1292881"/>
      </dsp:txXfrm>
    </dsp:sp>
    <dsp:sp modelId="{DDCA1851-80F7-4006-88F5-D5F9080ECEB4}">
      <dsp:nvSpPr>
        <dsp:cNvPr id="0" name=""/>
        <dsp:cNvSpPr/>
      </dsp:nvSpPr>
      <dsp:spPr>
        <a:xfrm>
          <a:off x="6964379" y="1293249"/>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Enhanced Customer Service</a:t>
          </a:r>
          <a:endParaRPr lang="de-AT" sz="1900" kern="1200" dirty="0">
            <a:latin typeface="Arial" panose="020B0604020202020204" pitchFamily="34" charset="0"/>
            <a:cs typeface="Arial" panose="020B0604020202020204" pitchFamily="34" charset="0"/>
          </a:endParaRPr>
        </a:p>
      </dsp:txBody>
      <dsp:txXfrm>
        <a:off x="6989177" y="1318047"/>
        <a:ext cx="2426204" cy="797068"/>
      </dsp:txXfrm>
    </dsp:sp>
    <dsp:sp modelId="{B17D2732-13FA-4215-BAE5-9DAFE4A99888}">
      <dsp:nvSpPr>
        <dsp:cNvPr id="0" name=""/>
        <dsp:cNvSpPr/>
      </dsp:nvSpPr>
      <dsp:spPr>
        <a:xfrm>
          <a:off x="6964379" y="2270170"/>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dirty="0" err="1">
              <a:latin typeface="Arial" panose="020B0604020202020204" pitchFamily="34" charset="0"/>
              <a:cs typeface="Arial" panose="020B0604020202020204" pitchFamily="34" charset="0"/>
            </a:rPr>
            <a:t>Telematics</a:t>
          </a:r>
          <a:r>
            <a:rPr lang="de-DE" sz="1900" kern="1200" dirty="0">
              <a:latin typeface="Arial" panose="020B0604020202020204" pitchFamily="34" charset="0"/>
              <a:cs typeface="Arial" panose="020B0604020202020204" pitchFamily="34" charset="0"/>
            </a:rPr>
            <a:t> Systems </a:t>
          </a:r>
          <a:endParaRPr lang="de-AT" sz="1900" kern="1200" dirty="0">
            <a:latin typeface="Arial" panose="020B0604020202020204" pitchFamily="34" charset="0"/>
            <a:cs typeface="Arial" panose="020B0604020202020204" pitchFamily="34" charset="0"/>
          </a:endParaRPr>
        </a:p>
      </dsp:txBody>
      <dsp:txXfrm>
        <a:off x="6989177" y="2294968"/>
        <a:ext cx="2426204" cy="797068"/>
      </dsp:txXfrm>
    </dsp:sp>
    <dsp:sp modelId="{2D0EF588-0539-4CB9-829F-CFE8EE2E6A48}">
      <dsp:nvSpPr>
        <dsp:cNvPr id="0" name=""/>
        <dsp:cNvSpPr/>
      </dsp:nvSpPr>
      <dsp:spPr>
        <a:xfrm>
          <a:off x="6964379" y="3247091"/>
          <a:ext cx="2475800"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AT" sz="1900" kern="1200" dirty="0" err="1">
              <a:latin typeface="Arial" panose="020B0604020202020204" pitchFamily="34" charset="0"/>
              <a:cs typeface="Arial" panose="020B0604020202020204" pitchFamily="34" charset="0"/>
            </a:rPr>
            <a:t>Interoperability</a:t>
          </a:r>
          <a:endParaRPr lang="de-AT" sz="1900" kern="1200" dirty="0">
            <a:latin typeface="Arial" panose="020B0604020202020204" pitchFamily="34" charset="0"/>
            <a:cs typeface="Arial" panose="020B0604020202020204" pitchFamily="34" charset="0"/>
          </a:endParaRPr>
        </a:p>
      </dsp:txBody>
      <dsp:txXfrm>
        <a:off x="6989177" y="3271889"/>
        <a:ext cx="2426204" cy="797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5FB7E-113C-4A97-A0EB-78D60BAB04F9}">
      <dsp:nvSpPr>
        <dsp:cNvPr id="0" name=""/>
        <dsp:cNvSpPr/>
      </dsp:nvSpPr>
      <dsp:spPr>
        <a:xfrm>
          <a:off x="3225954" y="910252"/>
          <a:ext cx="6080263" cy="294265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166AF-BAAB-4C81-81EE-AA94FC20CAD6}">
      <dsp:nvSpPr>
        <dsp:cNvPr id="0" name=""/>
        <dsp:cNvSpPr/>
      </dsp:nvSpPr>
      <dsp:spPr>
        <a:xfrm>
          <a:off x="3472475" y="1120850"/>
          <a:ext cx="2943431" cy="28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ts val="1800"/>
            </a:spcAft>
            <a:buNone/>
          </a:pPr>
          <a:r>
            <a:rPr lang="de-DE" sz="1800" b="1" kern="1200" dirty="0">
              <a:latin typeface="Arial" panose="020B0604020202020204" pitchFamily="34" charset="0"/>
              <a:cs typeface="Arial" panose="020B0604020202020204" pitchFamily="34" charset="0"/>
            </a:rPr>
            <a:t>Vorteile</a:t>
          </a:r>
          <a:r>
            <a:rPr lang="de-DE" sz="1800" kern="1200" dirty="0">
              <a:latin typeface="Arial" panose="020B0604020202020204" pitchFamily="34" charset="0"/>
              <a:cs typeface="Arial" panose="020B0604020202020204" pitchFamily="34" charset="0"/>
            </a:rPr>
            <a:t>: </a:t>
          </a:r>
        </a:p>
        <a:p>
          <a:pPr marL="0" lvl="0" indent="0" algn="l"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improved driving and transport safety</a:t>
          </a:r>
          <a:endParaRPr lang="de-AT" sz="16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increased efficiency</a:t>
          </a:r>
        </a:p>
        <a:p>
          <a:pPr marL="0" lvl="0" indent="0" algn="l"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optimized logistics processes through transparency</a:t>
          </a:r>
          <a:endParaRPr lang="de-AT" sz="16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(e.g. </a:t>
          </a:r>
          <a:r>
            <a:rPr lang="en-US" sz="1400" kern="1200" dirty="0">
              <a:latin typeface="Arial" panose="020B0604020202020204" pitchFamily="34" charset="0"/>
              <a:cs typeface="Arial" panose="020B0604020202020204" pitchFamily="34" charset="0"/>
            </a:rPr>
            <a:t>improved disposition by exact positioning of the freight wagon</a:t>
          </a:r>
          <a:r>
            <a:rPr lang="de-DE" sz="1400" kern="1200" dirty="0">
              <a:latin typeface="Arial" panose="020B0604020202020204" pitchFamily="34" charset="0"/>
              <a:cs typeface="Arial" panose="020B0604020202020204" pitchFamily="34" charset="0"/>
            </a:rPr>
            <a:t>)</a:t>
          </a:r>
          <a:endParaRPr lang="de-DE" sz="1600" kern="1200" dirty="0"/>
        </a:p>
      </dsp:txBody>
      <dsp:txXfrm>
        <a:off x="3472475" y="1120850"/>
        <a:ext cx="2943431" cy="2815672"/>
      </dsp:txXfrm>
    </dsp:sp>
    <dsp:sp modelId="{7531B9AB-B0A7-42BC-9070-8BCC7111E2A6}">
      <dsp:nvSpPr>
        <dsp:cNvPr id="0" name=""/>
        <dsp:cNvSpPr/>
      </dsp:nvSpPr>
      <dsp:spPr>
        <a:xfrm>
          <a:off x="6440637" y="1120850"/>
          <a:ext cx="2957420" cy="28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ts val="1800"/>
            </a:spcAft>
            <a:buNone/>
          </a:pPr>
          <a:r>
            <a:rPr lang="de-DE" sz="1800" b="1" kern="1200" dirty="0">
              <a:latin typeface="Arial" panose="020B0604020202020204" pitchFamily="34" charset="0"/>
              <a:cs typeface="Arial" panose="020B0604020202020204" pitchFamily="34" charset="0"/>
            </a:rPr>
            <a:t>Nachteile</a:t>
          </a:r>
          <a:r>
            <a:rPr lang="de-DE" sz="1800" kern="1200" dirty="0">
              <a:latin typeface="Arial" panose="020B0604020202020204" pitchFamily="34" charset="0"/>
              <a:cs typeface="Arial" panose="020B0604020202020204" pitchFamily="34" charset="0"/>
            </a:rPr>
            <a:t>:</a:t>
          </a:r>
        </a:p>
        <a:p>
          <a:pPr marL="0" lvl="0" indent="0" algn="l"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new tasks for locomotive drivers </a:t>
          </a:r>
        </a:p>
        <a:p>
          <a:pPr marL="0" lvl="0" indent="0" algn="l" defTabSz="8001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uncertainty about data security</a:t>
          </a:r>
        </a:p>
        <a:p>
          <a:pPr marL="0" lvl="0" indent="0" algn="l" defTabSz="800100">
            <a:lnSpc>
              <a:spcPct val="90000"/>
            </a:lnSpc>
            <a:spcBef>
              <a:spcPct val="0"/>
            </a:spcBef>
            <a:buNone/>
          </a:pPr>
          <a:r>
            <a:rPr lang="de-AT" sz="1600" kern="1200" dirty="0">
              <a:latin typeface="Arial" panose="020B0604020202020204" pitchFamily="34" charset="0"/>
              <a:cs typeface="Arial" panose="020B0604020202020204" pitchFamily="34" charset="0"/>
            </a:rPr>
            <a:t>High investment costs</a:t>
          </a:r>
        </a:p>
        <a:p>
          <a:pPr marL="0" lvl="0" indent="0" algn="l" defTabSz="8001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dsp:txBody>
      <dsp:txXfrm>
        <a:off x="6440637" y="1120850"/>
        <a:ext cx="2957420" cy="2815672"/>
      </dsp:txXfrm>
    </dsp:sp>
    <dsp:sp modelId="{C67D77C1-033A-4947-920A-E022C963246D}">
      <dsp:nvSpPr>
        <dsp:cNvPr id="0" name=""/>
        <dsp:cNvSpPr/>
      </dsp:nvSpPr>
      <dsp:spPr>
        <a:xfrm>
          <a:off x="2568174" y="65231"/>
          <a:ext cx="1244458" cy="1244458"/>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B4EBB-FD27-4D9C-93A9-3AA413A09FD1}">
      <dsp:nvSpPr>
        <dsp:cNvPr id="0" name=""/>
        <dsp:cNvSpPr/>
      </dsp:nvSpPr>
      <dsp:spPr>
        <a:xfrm>
          <a:off x="8669150" y="512769"/>
          <a:ext cx="1171255" cy="401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4473F-4458-4C19-973E-598C0F148031}">
      <dsp:nvSpPr>
        <dsp:cNvPr id="0" name=""/>
        <dsp:cNvSpPr/>
      </dsp:nvSpPr>
      <dsp:spPr>
        <a:xfrm>
          <a:off x="6411356" y="1126870"/>
          <a:ext cx="732" cy="2689237"/>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en-US" sz="2400" b="1" kern="1200" dirty="0">
              <a:latin typeface="Arial" panose="020B0604020202020204" pitchFamily="34" charset="0"/>
              <a:cs typeface="Arial" panose="020B0604020202020204" pitchFamily="34" charset="0"/>
            </a:rPr>
            <a:t>Trends &amp; Innovations in Rail Freight Transport</a:t>
          </a:r>
          <a:endParaRPr lang="de-AT" sz="2400" b="1" kern="1200" dirty="0">
            <a:latin typeface="Arial" panose="020B0604020202020204" pitchFamily="34" charset="0"/>
            <a:cs typeface="Arial" panose="020B0604020202020204" pitchFamily="34" charset="0"/>
          </a:endParaRPr>
        </a:p>
        <a:p>
          <a:pPr marL="0" lvl="0" indent="0" algn="l" defTabSz="1066800">
            <a:lnSpc>
              <a:spcPct val="90000"/>
            </a:lnSpc>
            <a:spcBef>
              <a:spcPct val="0"/>
            </a:spcBef>
            <a:spcAft>
              <a:spcPts val="0"/>
            </a:spcAft>
            <a:buNone/>
          </a:pPr>
          <a:endParaRPr lang="de-DE" sz="1600" b="1"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dirty="0">
              <a:latin typeface="Arial" panose="020B0604020202020204" pitchFamily="34" charset="0"/>
              <a:cs typeface="Arial" panose="020B0604020202020204" pitchFamily="34" charset="0"/>
            </a:rPr>
            <a:t>Best Practices</a:t>
          </a:r>
          <a:endParaRPr lang="de-DE" sz="1600" b="1"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solidFill>
          <a:schemeClr val="tx1">
            <a:lumMod val="50000"/>
            <a:lumOff val="50000"/>
          </a:schemeClr>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27CA7-35C1-49FF-A165-0DC68356D3D2}" type="datetimeFigureOut">
              <a:rPr lang="hu-HU" smtClean="0"/>
              <a:t>2019. 08. 09.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EF9A-DD08-4F3D-A992-3DA1E0F6A7B1}" type="slidenum">
              <a:rPr lang="hu-HU" smtClean="0"/>
              <a:t>‹Nr.›</a:t>
            </a:fld>
            <a:endParaRPr lang="hu-HU"/>
          </a:p>
        </p:txBody>
      </p:sp>
    </p:spTree>
    <p:extLst>
      <p:ext uri="{BB962C8B-B14F-4D97-AF65-F5344CB8AC3E}">
        <p14:creationId xmlns:p14="http://schemas.microsoft.com/office/powerpoint/2010/main" val="34013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st.ch/en/what-is-c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E98FEF9A-DD08-4F3D-A992-3DA1E0F6A7B1}" type="slidenum">
              <a:rPr lang="hu-HU" smtClean="0"/>
              <a:t>1</a:t>
            </a:fld>
            <a:endParaRPr lang="hu-HU"/>
          </a:p>
        </p:txBody>
      </p:sp>
    </p:spTree>
    <p:extLst>
      <p:ext uri="{BB962C8B-B14F-4D97-AF65-F5344CB8AC3E}">
        <p14:creationId xmlns:p14="http://schemas.microsoft.com/office/powerpoint/2010/main" val="147371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3028"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Cargo sous terrain is a complete logistics system for the flexible transport of small-component goods. Tunnels connect production and logistics sites with urban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Overground, CST distributes the transported goods in environmentally-friendly vehicles, contributing to the reduction of traffic and noise emissions.</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dirty="0"/>
          </a:p>
          <a:p>
            <a:pPr fontAlgn="base"/>
            <a:r>
              <a:rPr lang="en-US" sz="1200" b="0" i="0" kern="1200" dirty="0">
                <a:solidFill>
                  <a:schemeClr val="tx1"/>
                </a:solidFill>
                <a:effectLst/>
                <a:latin typeface="+mn-lt"/>
                <a:ea typeface="+mn-ea"/>
                <a:cs typeface="+mn-cs"/>
              </a:rPr>
              <a:t>Cargo sous terrain follows a similar principle to that of an automatic conveyor system. Automated, driverless transport vehicles which are able to pick up and deposit loads automatically from the designated ramps and lifts travel around the clock in the tunnels.</a:t>
            </a:r>
          </a:p>
          <a:p>
            <a:pPr fontAlgn="base"/>
            <a:r>
              <a:rPr lang="en-US" sz="1200" b="0" i="0" kern="1200" dirty="0">
                <a:solidFill>
                  <a:schemeClr val="tx1"/>
                </a:solidFill>
                <a:effectLst/>
                <a:latin typeface="+mn-lt"/>
                <a:ea typeface="+mn-ea"/>
                <a:cs typeface="+mn-cs"/>
              </a:rPr>
              <a:t>The vehicles, which travel on wheels and have an electric drive with induction rails, operate in three-track tunnels with a constant speed of around 30 </a:t>
            </a:r>
            <a:r>
              <a:rPr lang="en-US" sz="1200" b="0" i="0" kern="1200" dirty="0" err="1">
                <a:solidFill>
                  <a:schemeClr val="tx1"/>
                </a:solidFill>
                <a:effectLst/>
                <a:latin typeface="+mn-lt"/>
                <a:ea typeface="+mn-ea"/>
                <a:cs typeface="+mn-cs"/>
              </a:rPr>
              <a:t>kilometres</a:t>
            </a:r>
            <a:r>
              <a:rPr lang="en-US" sz="1200" b="0" i="0" kern="1200" dirty="0">
                <a:solidFill>
                  <a:schemeClr val="tx1"/>
                </a:solidFill>
                <a:effectLst/>
                <a:latin typeface="+mn-lt"/>
                <a:ea typeface="+mn-ea"/>
                <a:cs typeface="+mn-cs"/>
              </a:rPr>
              <a:t> per hour. The goods are transported on pallets or in modified containers.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Cargo sous terrain follows a similar principle to that of an automatic conveyor system. Automated, driverless transport vehicles which are able to pick up and deposit loads automatically from the designated ramps and lifts travel around the clock in the tunnels.</a:t>
            </a:r>
          </a:p>
          <a:p>
            <a:pPr fontAlgn="base"/>
            <a:r>
              <a:rPr lang="en-US" sz="1200" b="0" i="0" kern="1200" dirty="0">
                <a:solidFill>
                  <a:schemeClr val="tx1"/>
                </a:solidFill>
                <a:effectLst/>
                <a:latin typeface="+mn-lt"/>
                <a:ea typeface="+mn-ea"/>
                <a:cs typeface="+mn-cs"/>
              </a:rPr>
              <a:t>The vehicles, which travel on wheels and have an electric drive with induction rails, operate in three-track tunnels with a constant speed of around 30 </a:t>
            </a:r>
            <a:r>
              <a:rPr lang="en-US" sz="1200" b="0" i="0" kern="1200" dirty="0" err="1">
                <a:solidFill>
                  <a:schemeClr val="tx1"/>
                </a:solidFill>
                <a:effectLst/>
                <a:latin typeface="+mn-lt"/>
                <a:ea typeface="+mn-ea"/>
                <a:cs typeface="+mn-cs"/>
              </a:rPr>
              <a:t>kilometres</a:t>
            </a:r>
            <a:r>
              <a:rPr lang="en-US" sz="1200" b="0" i="0" kern="1200" dirty="0">
                <a:solidFill>
                  <a:schemeClr val="tx1"/>
                </a:solidFill>
                <a:effectLst/>
                <a:latin typeface="+mn-lt"/>
                <a:ea typeface="+mn-ea"/>
                <a:cs typeface="+mn-cs"/>
              </a:rPr>
              <a:t> per hour. The goods are transported on pallets or in modified containers. </a:t>
            </a:r>
          </a:p>
          <a:p>
            <a:pPr fontAlgn="base"/>
            <a:r>
              <a:rPr lang="en-US" sz="1200" b="0" i="0" kern="1200" dirty="0">
                <a:solidFill>
                  <a:schemeClr val="tx1"/>
                </a:solidFill>
                <a:effectLst/>
                <a:latin typeface="+mn-lt"/>
                <a:ea typeface="+mn-ea"/>
                <a:cs typeface="+mn-cs"/>
              </a:rPr>
              <a:t> </a:t>
            </a:r>
          </a:p>
          <a:p>
            <a:pPr marL="0" marR="0" lvl="0" indent="0" algn="l" defTabSz="913028" rtl="0" eaLnBrk="1" fontAlgn="auto" latinLnBrk="0" hangingPunct="1">
              <a:lnSpc>
                <a:spcPct val="100000"/>
              </a:lnSpc>
              <a:spcBef>
                <a:spcPts val="0"/>
              </a:spcBef>
              <a:spcAft>
                <a:spcPts val="0"/>
              </a:spcAft>
              <a:buClrTx/>
              <a:buSzTx/>
              <a:buFontTx/>
              <a:buNone/>
              <a:tabLst/>
              <a:defRPr/>
            </a:pPr>
            <a:endParaRPr lang="de-DE" sz="1200" baseline="0" dirty="0"/>
          </a:p>
          <a:p>
            <a:pPr marL="0" marR="0" lvl="0" indent="0" algn="l" defTabSz="913028"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first section of the Cargo sous terrain network will run from </a:t>
            </a:r>
            <a:r>
              <a:rPr lang="en-US" sz="1200" b="0" i="0" kern="1200" dirty="0" err="1">
                <a:solidFill>
                  <a:schemeClr val="tx1"/>
                </a:solidFill>
                <a:effectLst/>
                <a:latin typeface="+mn-lt"/>
                <a:ea typeface="+mn-ea"/>
                <a:cs typeface="+mn-cs"/>
              </a:rPr>
              <a:t>Härkingen-Niederbipp</a:t>
            </a:r>
            <a:r>
              <a:rPr lang="en-US" sz="1200" b="0" i="0" kern="1200" dirty="0">
                <a:solidFill>
                  <a:schemeClr val="tx1"/>
                </a:solidFill>
                <a:effectLst/>
                <a:latin typeface="+mn-lt"/>
                <a:ea typeface="+mn-ea"/>
                <a:cs typeface="+mn-cs"/>
              </a:rPr>
              <a:t> to Zurich and is around 70 </a:t>
            </a:r>
            <a:r>
              <a:rPr lang="en-US" sz="1200" b="0" i="0" kern="1200" dirty="0" err="1">
                <a:solidFill>
                  <a:schemeClr val="tx1"/>
                </a:solidFill>
                <a:effectLst/>
                <a:latin typeface="+mn-lt"/>
                <a:ea typeface="+mn-ea"/>
                <a:cs typeface="+mn-cs"/>
              </a:rPr>
              <a:t>kilometres</a:t>
            </a:r>
            <a:r>
              <a:rPr lang="en-US" sz="1200" b="0" i="0" kern="1200" dirty="0">
                <a:solidFill>
                  <a:schemeClr val="tx1"/>
                </a:solidFill>
                <a:effectLst/>
                <a:latin typeface="+mn-lt"/>
                <a:ea typeface="+mn-ea"/>
                <a:cs typeface="+mn-cs"/>
              </a:rPr>
              <a:t> long. On this section, there are 10 connection points (hubs). </a:t>
            </a:r>
            <a:endParaRPr lang="de-AT" sz="1200" dirty="0"/>
          </a:p>
          <a:p>
            <a:pPr defTabSz="913028">
              <a:defRPr/>
            </a:pPr>
            <a:endParaRPr lang="de-AT" dirty="0"/>
          </a:p>
          <a:p>
            <a:pPr defTabSz="913028">
              <a:defRPr/>
            </a:pPr>
            <a:r>
              <a:rPr lang="de-AT" dirty="0"/>
              <a:t>Quelle: </a:t>
            </a:r>
            <a:r>
              <a:rPr lang="de-DE" dirty="0">
                <a:hlinkClick r:id="rId3"/>
              </a:rPr>
              <a:t>https://www.cst.ch/en/what-is-cst/</a:t>
            </a:r>
            <a:endParaRPr lang="en-GB"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E98FEF9A-DD08-4F3D-A992-3DA1E0F6A7B1}" type="slidenum">
              <a:rPr lang="hu-HU" smtClean="0"/>
              <a:t>11</a:t>
            </a:fld>
            <a:endParaRPr lang="hu-HU"/>
          </a:p>
        </p:txBody>
      </p:sp>
    </p:spTree>
    <p:extLst>
      <p:ext uri="{BB962C8B-B14F-4D97-AF65-F5344CB8AC3E}">
        <p14:creationId xmlns:p14="http://schemas.microsoft.com/office/powerpoint/2010/main" val="190754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contrast to the conventional railway, the magnetic levitation train can accelerate to speeds of over 400 km/h without touching the rails. This is made possible by electromagnetic travelling fields that make the train float, control, drive and brake. China has already shown the prototype of a magnetic levitation train that can travel 600 km/h in Qingdao in the eastern province of Shandong.</a:t>
            </a:r>
          </a:p>
          <a:p>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realisation of magnetic levitation trains is associated with high investment costs, as it cannot use the existing railway infrastructure and requires a new infrastructure. For this reason, the planning of a magnetic levitation train should be based on structured, credible analyses and facts. Only then can such planning as a whole be socially meaningful and beneficial for the future.</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top speed of the magnetic levitation train closes the gap between railway and aircraft and is particularly suitable for longer distances. </a:t>
            </a:r>
          </a:p>
          <a:p>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Advantages of magnetic levitation trains:</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requires less space for routing than conventional railways</a:t>
            </a:r>
            <a:endParaRPr lang="de-AT" sz="1200" kern="1200" dirty="0">
              <a:solidFill>
                <a:schemeClr val="tx1"/>
              </a:solidFill>
              <a:effectLst/>
              <a:latin typeface="+mn-lt"/>
              <a:ea typeface="+mn-ea"/>
              <a:cs typeface="+mn-cs"/>
            </a:endParaRPr>
          </a:p>
          <a:p>
            <a:pPr lvl="0"/>
            <a:r>
              <a:rPr lang="de-AT" sz="1200" kern="1200" dirty="0" err="1">
                <a:solidFill>
                  <a:schemeClr val="tx1"/>
                </a:solidFill>
                <a:effectLst/>
                <a:latin typeface="+mn-lt"/>
                <a:ea typeface="+mn-ea"/>
                <a:cs typeface="+mn-cs"/>
              </a:rPr>
              <a:t>lower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energy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consumption</a:t>
            </a:r>
            <a:r>
              <a:rPr lang="de-AT"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less noisy than railways at high speeds </a:t>
            </a:r>
            <a:endParaRPr lang="de-AT" sz="1200" kern="1200" dirty="0">
              <a:solidFill>
                <a:schemeClr val="tx1"/>
              </a:solidFill>
              <a:effectLst/>
              <a:latin typeface="+mn-lt"/>
              <a:ea typeface="+mn-ea"/>
              <a:cs typeface="+mn-cs"/>
            </a:endParaRPr>
          </a:p>
          <a:p>
            <a:pPr lvl="0"/>
            <a:r>
              <a:rPr lang="de-AT" sz="1200" kern="1200" dirty="0">
                <a:solidFill>
                  <a:schemeClr val="tx1"/>
                </a:solidFill>
                <a:effectLst/>
                <a:latin typeface="+mn-lt"/>
                <a:ea typeface="+mn-ea"/>
                <a:cs typeface="+mn-cs"/>
              </a:rPr>
              <a:t>high </a:t>
            </a:r>
            <a:r>
              <a:rPr lang="de-AT" sz="1200" kern="1200" dirty="0" err="1">
                <a:solidFill>
                  <a:schemeClr val="tx1"/>
                </a:solidFill>
                <a:effectLst/>
                <a:latin typeface="+mn-lt"/>
                <a:ea typeface="+mn-ea"/>
                <a:cs typeface="+mn-cs"/>
              </a:rPr>
              <a:t>accelerations</a:t>
            </a:r>
            <a:r>
              <a:rPr lang="de-AT" sz="1200" kern="1200" dirty="0">
                <a:solidFill>
                  <a:schemeClr val="tx1"/>
                </a:solidFill>
                <a:effectLst/>
                <a:latin typeface="+mn-lt"/>
                <a:ea typeface="+mn-ea"/>
                <a:cs typeface="+mn-cs"/>
              </a:rPr>
              <a:t> possible </a:t>
            </a:r>
          </a:p>
          <a:p>
            <a:pPr lvl="0"/>
            <a:r>
              <a:rPr lang="de-AT" sz="1200" kern="1200" dirty="0" err="1">
                <a:solidFill>
                  <a:schemeClr val="tx1"/>
                </a:solidFill>
                <a:effectLst/>
                <a:latin typeface="+mn-lt"/>
                <a:ea typeface="+mn-ea"/>
                <a:cs typeface="+mn-cs"/>
              </a:rPr>
              <a:t>shorter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travel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times</a:t>
            </a:r>
            <a:endParaRPr lang="de-AT" sz="1200" kern="1200" dirty="0">
              <a:solidFill>
                <a:schemeClr val="tx1"/>
              </a:solidFill>
              <a:effectLst/>
              <a:latin typeface="+mn-lt"/>
              <a:ea typeface="+mn-ea"/>
              <a:cs typeface="+mn-cs"/>
            </a:endParaRPr>
          </a:p>
          <a:p>
            <a:pPr lvl="0"/>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Disadvantages of magnetic levitation trains:</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unsuitable for heavy goods traffic </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cannot be used on existing railway infrastructure </a:t>
            </a:r>
            <a:endParaRPr lang="de-AT" sz="1200" kern="1200" dirty="0">
              <a:solidFill>
                <a:schemeClr val="tx1"/>
              </a:solidFill>
              <a:effectLst/>
              <a:latin typeface="+mn-lt"/>
              <a:ea typeface="+mn-ea"/>
              <a:cs typeface="+mn-cs"/>
            </a:endParaRPr>
          </a:p>
          <a:p>
            <a:pPr lvl="0"/>
            <a:r>
              <a:rPr lang="de-AT" sz="1200" kern="1200" dirty="0" err="1">
                <a:solidFill>
                  <a:schemeClr val="tx1"/>
                </a:solidFill>
                <a:effectLst/>
                <a:latin typeface="+mn-lt"/>
                <a:ea typeface="+mn-ea"/>
                <a:cs typeface="+mn-cs"/>
              </a:rPr>
              <a:t>no</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intermodality</a:t>
            </a:r>
            <a:r>
              <a:rPr lang="de-AT" sz="1200" kern="1200" dirty="0">
                <a:solidFill>
                  <a:schemeClr val="tx1"/>
                </a:solidFill>
                <a:effectLst/>
                <a:latin typeface="+mn-lt"/>
                <a:ea typeface="+mn-ea"/>
                <a:cs typeface="+mn-cs"/>
              </a:rPr>
              <a:t> possible </a:t>
            </a:r>
          </a:p>
          <a:p>
            <a:pPr lvl="0"/>
            <a:r>
              <a:rPr lang="en-GB" sz="1200" kern="1200" dirty="0">
                <a:solidFill>
                  <a:schemeClr val="tx1"/>
                </a:solidFill>
                <a:effectLst/>
                <a:latin typeface="+mn-lt"/>
                <a:ea typeface="+mn-ea"/>
                <a:cs typeface="+mn-cs"/>
              </a:rPr>
              <a:t>high investment costs 12-55 million/km (comparison: high speed rail 6-25 million/km)</a:t>
            </a:r>
          </a:p>
          <a:p>
            <a:pPr lvl="0"/>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Sources: </a:t>
            </a:r>
            <a:r>
              <a:rPr lang="hu-HU" sz="1200" kern="1200" dirty="0">
                <a:solidFill>
                  <a:schemeClr val="tx1"/>
                </a:solidFill>
                <a:effectLst/>
                <a:latin typeface="+mn-lt"/>
                <a:ea typeface="+mn-ea"/>
                <a:cs typeface="+mn-cs"/>
              </a:rPr>
              <a:t>See Uhlenbrock/Nordmeier/Schlichting (2000), p.1.</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Stern (2019), online.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The International Maglev Board e.V. (2018) online</a:t>
            </a:r>
            <a:r>
              <a:rPr lang="de-AT" sz="1200" kern="1200" dirty="0">
                <a:solidFill>
                  <a:schemeClr val="tx1"/>
                </a:solidFill>
                <a:effectLst/>
                <a:latin typeface="+mn-lt"/>
                <a:ea typeface="+mn-ea"/>
                <a:cs typeface="+mn-cs"/>
              </a:rPr>
              <a:t>; See</a:t>
            </a:r>
            <a:r>
              <a:rPr lang="hu-HU" sz="1200" kern="1200" dirty="0">
                <a:solidFill>
                  <a:schemeClr val="tx1"/>
                </a:solidFill>
                <a:effectLst/>
                <a:latin typeface="+mn-lt"/>
                <a:ea typeface="+mn-ea"/>
                <a:cs typeface="+mn-cs"/>
              </a:rPr>
              <a:t> Vuchic/Casello (2002) S.45</a:t>
            </a:r>
            <a:r>
              <a:rPr lang="de-AT"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12</a:t>
            </a:fld>
            <a:endParaRPr lang="hu-HU"/>
          </a:p>
        </p:txBody>
      </p:sp>
    </p:spTree>
    <p:extLst>
      <p:ext uri="{BB962C8B-B14F-4D97-AF65-F5344CB8AC3E}">
        <p14:creationId xmlns:p14="http://schemas.microsoft.com/office/powerpoint/2010/main" val="382699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modern infrastructure is a prerequisite for more efficient rail transport. The traffic forecast for 2025+ anticipates an increase in traffic volume in Austria. This forecast growth in traffic should primarily be handled by rail. An efficient railway is therefore of central importance for the transport system. More trains, shorter journey times and more modern stations and terminals should strengthen the market position of the railways. Investments in the rail network create the conditions for regular passenger traffic with stable and punctual travel times, support the transfer of freight traffic to rail and thus contribute to the reduction of CO</a:t>
            </a:r>
            <a:r>
              <a:rPr lang="hu-HU" sz="1200" kern="1200" baseline="-25000" dirty="0">
                <a:solidFill>
                  <a:schemeClr val="tx1"/>
                </a:solidFill>
                <a:effectLst/>
                <a:latin typeface="+mn-lt"/>
                <a:ea typeface="+mn-ea"/>
                <a:cs typeface="+mn-cs"/>
              </a:rPr>
              <a:t>2</a:t>
            </a:r>
            <a:r>
              <a:rPr lang="hu-HU" sz="1200" kern="1200" dirty="0">
                <a:solidFill>
                  <a:schemeClr val="tx1"/>
                </a:solidFill>
                <a:effectLst/>
                <a:latin typeface="+mn-lt"/>
                <a:ea typeface="+mn-ea"/>
                <a:cs typeface="+mn-cs"/>
              </a:rPr>
              <a:t> emissions. This should make the railways more attractive and efficient and ensure that they can cope with the forecast demand for freight and passenger transport.</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Improved customer service adds to attractiveness and competitiveness of the railways. The following exampls from freight traffic illustrate this.</a:t>
            </a:r>
            <a:r>
              <a:rPr lang="de-AT" dirty="0">
                <a:effectLst/>
              </a:rPr>
              <a:t> </a:t>
            </a:r>
          </a:p>
          <a:p>
            <a:endParaRPr lang="de-AT" dirty="0">
              <a:effectLst/>
            </a:endParaRPr>
          </a:p>
          <a:p>
            <a:r>
              <a:rPr lang="hu-HU" sz="1200" b="1" kern="1200" dirty="0">
                <a:solidFill>
                  <a:schemeClr val="tx1"/>
                </a:solidFill>
                <a:effectLst/>
                <a:latin typeface="+mn-lt"/>
                <a:ea typeface="+mn-ea"/>
                <a:cs typeface="+mn-cs"/>
              </a:rPr>
              <a:t>Capacity Booking System for Rail Freight Transport of the Rail Cargo Group</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This is a project for the development of a booking system for Rail Cargo's freight traffic with a focus on transports in single wagonload traffic. The customer can accessed route and date-specific transport information in real time through the web-based portal. The Rail Cargo Group benefits from the optimisation of planning and better capacity utilisation through timely customer booking of the required volume. So the company increases transport flexibility and quality to create added benefit for its customers. The objective of the capacity booking system is clear: reforming the existing rail production system in terms of quality, punctuality and cost-effectiveness with a view to giving the attractiveness of rail freight transport a boost which will transfer more freight transport from road to rail.</a:t>
            </a:r>
            <a:endParaRPr lang="de-AT" sz="1200" kern="1200" dirty="0">
              <a:solidFill>
                <a:schemeClr val="tx1"/>
              </a:solidFill>
              <a:effectLst/>
              <a:latin typeface="+mn-lt"/>
              <a:ea typeface="+mn-ea"/>
              <a:cs typeface="+mn-cs"/>
            </a:endParaRPr>
          </a:p>
          <a:p>
            <a:endParaRPr lang="de-AT" dirty="0"/>
          </a:p>
          <a:p>
            <a:endParaRPr lang="de-AT" dirty="0"/>
          </a:p>
          <a:p>
            <a:r>
              <a:rPr lang="de-AT" dirty="0"/>
              <a:t>Sources: </a:t>
            </a:r>
            <a:r>
              <a:rPr lang="hu-HU" sz="1200" kern="1200" dirty="0">
                <a:solidFill>
                  <a:schemeClr val="tx1"/>
                </a:solidFill>
                <a:effectLst/>
                <a:latin typeface="+mn-lt"/>
                <a:ea typeface="+mn-ea"/>
                <a:cs typeface="+mn-cs"/>
              </a:rPr>
              <a:t>See ÖBB Infrastruktur (2019), online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Österreichische Verkehrszeitung (2013) online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Rail Cargo Logistics - Austria GmbH (2013) online.</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13</a:t>
            </a:fld>
            <a:endParaRPr lang="hu-HU"/>
          </a:p>
        </p:txBody>
      </p:sp>
    </p:spTree>
    <p:extLst>
      <p:ext uri="{BB962C8B-B14F-4D97-AF65-F5344CB8AC3E}">
        <p14:creationId xmlns:p14="http://schemas.microsoft.com/office/powerpoint/2010/main" val="122016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Telematics systems usually describe self-sufficient systems that operate over a longer period of time without energy replenishment, communicate with the outside world and can locate themselves via GPS. Telematics enables customised solutions and customer requirements to be reliably met. This allows real time tracking of  freight wagons or containers with high-quality goods. Solar-powered locating devices are mounted on and provide position data via satellite (GPS). At the same time, modern diagnostic systems measure parameters such as schedule deviations. Individually desired sensor data on charge status, temperature, door openings or vibrations can also be linked to the GPS position data and transmitted telematically. The data can be retrieved from any Internet-capable PC or mobile phone. The automated deviation management and early problem detection enable logistics specialists to take short-term measures.</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With telematics systems, locomotive drivers perform a multitude of supervisory and management tasks. These range from direct manual operation of the train to largely autonomous operations management, where the active role of the driver is minimal.</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Advantages:</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improved driving and transport safety</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enhanced attractiveness of rail transport</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energy self-sufficient through solar operation</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increased efficiency</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optimized logistics processes through transparency</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improved disposition by exact positioning of the freight wagon</a:t>
            </a:r>
            <a:endParaRPr lang="de-AT" sz="1200" kern="1200" dirty="0">
              <a:solidFill>
                <a:schemeClr val="tx1"/>
              </a:solidFill>
              <a:effectLst/>
              <a:latin typeface="+mn-lt"/>
              <a:ea typeface="+mn-ea"/>
              <a:cs typeface="+mn-cs"/>
            </a:endParaRPr>
          </a:p>
          <a:p>
            <a:pPr lvl="0"/>
            <a:endParaRPr lang="de-AT"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Disadvantages:</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new tasks for locomotive drivers from operating to managing the trains </a:t>
            </a:r>
            <a:endParaRPr lang="de-AT"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uncertainty about data security</a:t>
            </a:r>
            <a:endParaRPr lang="de-AT" sz="1200" kern="1200" dirty="0">
              <a:solidFill>
                <a:schemeClr val="tx1"/>
              </a:solidFill>
              <a:effectLst/>
              <a:latin typeface="+mn-lt"/>
              <a:ea typeface="+mn-ea"/>
              <a:cs typeface="+mn-cs"/>
            </a:endParaRPr>
          </a:p>
          <a:p>
            <a:pPr lvl="0"/>
            <a:r>
              <a:rPr lang="de-AT" sz="1200" kern="1200" dirty="0">
                <a:solidFill>
                  <a:schemeClr val="tx1"/>
                </a:solidFill>
                <a:effectLst/>
                <a:latin typeface="+mn-lt"/>
                <a:ea typeface="+mn-ea"/>
                <a:cs typeface="+mn-cs"/>
              </a:rPr>
              <a:t>High investment costs</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Sources: </a:t>
            </a:r>
            <a:r>
              <a:rPr lang="hu-HU" sz="1200" kern="1200" dirty="0">
                <a:solidFill>
                  <a:schemeClr val="tx1"/>
                </a:solidFill>
                <a:effectLst/>
                <a:latin typeface="+mn-lt"/>
                <a:ea typeface="+mn-ea"/>
                <a:cs typeface="+mn-cs"/>
              </a:rPr>
              <a:t>See Bergaus/Stottok (2010) p.28</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Cf. VCÖ – Mobilität mit Zukunft (2010) online</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Bergaus/Stottok (2010) p.200</a:t>
            </a:r>
            <a:r>
              <a:rPr lang="de-AT"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Ebeling et al. (2005) p. 17.</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14</a:t>
            </a:fld>
            <a:endParaRPr lang="hu-HU"/>
          </a:p>
        </p:txBody>
      </p:sp>
    </p:spTree>
    <p:extLst>
      <p:ext uri="{BB962C8B-B14F-4D97-AF65-F5344CB8AC3E}">
        <p14:creationId xmlns:p14="http://schemas.microsoft.com/office/powerpoint/2010/main" val="177646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European rail transport is still hampered by historically evolved national systems. This puts international rail transport at a competitive disadvantage compared with contending modes of transport. Different energy supplies in different countries often require time-consuming locomotive changes at border stations. In addition, some countries, such as Russia, Ukraine, Kazakhstan and Spain, have broad gauge tracks. Such deviating track gauges make reloading of the goods or a gauge change of the entire train necessary. In addition, there are different train protection systems.</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The removal of obstacles in cross-border traffic and further harmonisation of national requirements are among the main transport policy objectives of the European Union. This means that infrastructure, train protection and signalling systems as well as the technical equipment of locomotives are to be standardised.</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One step towards harmonisation is the European Train Control System (ETCS). ETCS monitors the locally permitted maximum speed, the correct route and direction as well as the suitability of the train for the route and is intended to harmonise a large number of train control systems in Europe.</a:t>
            </a:r>
            <a:r>
              <a:rPr lang="de-AT" dirty="0">
                <a:effectLst/>
              </a:rPr>
              <a:t> </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Sources: </a:t>
            </a:r>
            <a:r>
              <a:rPr lang="en-GB" sz="1200" kern="1200" dirty="0">
                <a:solidFill>
                  <a:schemeClr val="tx1"/>
                </a:solidFill>
                <a:effectLst/>
                <a:latin typeface="+mn-lt"/>
                <a:ea typeface="+mn-ea"/>
                <a:cs typeface="+mn-cs"/>
              </a:rPr>
              <a:t>See </a:t>
            </a:r>
            <a:r>
              <a:rPr lang="hu-HU" sz="1200" kern="1200" dirty="0">
                <a:solidFill>
                  <a:schemeClr val="tx1"/>
                </a:solidFill>
                <a:effectLst/>
                <a:latin typeface="+mn-lt"/>
                <a:ea typeface="+mn-ea"/>
                <a:cs typeface="+mn-cs"/>
              </a:rPr>
              <a:t>Rail Cargo Group (2018), online; Stoll et al. (2017), p. 36ff.</a:t>
            </a:r>
            <a:endParaRPr lang="de-AT" dirty="0"/>
          </a:p>
          <a:p>
            <a:r>
              <a:rPr lang="de-AT" dirty="0"/>
              <a:t>Image source: </a:t>
            </a:r>
            <a:r>
              <a:rPr lang="de-AT" dirty="0" err="1"/>
              <a:t>pixabay</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15</a:t>
            </a:fld>
            <a:endParaRPr lang="hu-HU"/>
          </a:p>
        </p:txBody>
      </p:sp>
    </p:spTree>
    <p:extLst>
      <p:ext uri="{BB962C8B-B14F-4D97-AF65-F5344CB8AC3E}">
        <p14:creationId xmlns:p14="http://schemas.microsoft.com/office/powerpoint/2010/main" val="400185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DE"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Cityjet</a:t>
            </a:r>
            <a:r>
              <a:rPr lang="en-GB" sz="1200" b="1" kern="1200" dirty="0">
                <a:solidFill>
                  <a:schemeClr val="tx1"/>
                </a:solidFill>
                <a:effectLst/>
                <a:latin typeface="+mn-lt"/>
                <a:ea typeface="+mn-ea"/>
                <a:cs typeface="+mn-cs"/>
              </a:rPr>
              <a:t> Eco - ÖBB's New Hybrid Train</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Several diesel locomotives are still running on Austria's rail network, as part of the network has not been electrified yet. However, a large part of this is being electrified within the framework of the bmvit in order to minimise the number of diesel trains for more environmentally friendly transport throughout Austria. Siemens is already taking action with its newly developed train - the </a:t>
            </a:r>
            <a:r>
              <a:rPr lang="en-GB" sz="1200" kern="1200" dirty="0" err="1">
                <a:solidFill>
                  <a:schemeClr val="tx1"/>
                </a:solidFill>
                <a:effectLst/>
                <a:latin typeface="+mn-lt"/>
                <a:ea typeface="+mn-ea"/>
                <a:cs typeface="+mn-cs"/>
              </a:rPr>
              <a:t>Cityjet</a:t>
            </a:r>
            <a:r>
              <a:rPr lang="en-GB" sz="1200" kern="1200" dirty="0">
                <a:solidFill>
                  <a:schemeClr val="tx1"/>
                </a:solidFill>
                <a:effectLst/>
                <a:latin typeface="+mn-lt"/>
                <a:ea typeface="+mn-ea"/>
                <a:cs typeface="+mn-cs"/>
              </a:rPr>
              <a:t> Eco. This is the world's first battery-powered electric hybrid train which absorbs energy on the electrified line via the pantograph and then stores it in batteries. This energy is then used on non-electrified lines, where the batteries feed the entire energy supply system of the train. The </a:t>
            </a:r>
            <a:r>
              <a:rPr lang="en-GB" sz="1200" kern="1200" dirty="0" err="1">
                <a:solidFill>
                  <a:schemeClr val="tx1"/>
                </a:solidFill>
                <a:effectLst/>
                <a:latin typeface="+mn-lt"/>
                <a:ea typeface="+mn-ea"/>
                <a:cs typeface="+mn-cs"/>
              </a:rPr>
              <a:t>Cityjet</a:t>
            </a:r>
            <a:r>
              <a:rPr lang="en-GB" sz="1200" kern="1200" dirty="0">
                <a:solidFill>
                  <a:schemeClr val="tx1"/>
                </a:solidFill>
                <a:effectLst/>
                <a:latin typeface="+mn-lt"/>
                <a:ea typeface="+mn-ea"/>
                <a:cs typeface="+mn-cs"/>
              </a:rPr>
              <a:t> Eco has a range of about 80 kilometres before it has to go back under the power line.</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special cooling system for the batteries is necessary in order to reach the maximum speed of 140 km/h. The drive does not need so much energy, because most of the electricity goes into lighting, air conditioning, Wi-Fi etc. Cooling is also vital for prolonged battery life to 15 years, as this means that they would only have to be changed once during the entire service life of the train.</a:t>
            </a:r>
          </a:p>
          <a:p>
            <a:r>
              <a:rPr lang="en-GB" sz="1200" kern="1200" dirty="0">
                <a:solidFill>
                  <a:schemeClr val="tx1"/>
                </a:solidFill>
                <a:effectLst/>
                <a:latin typeface="+mn-lt"/>
                <a:ea typeface="+mn-ea"/>
                <a:cs typeface="+mn-cs"/>
              </a:rPr>
              <a:t>Currently there is only a prototype, and in the coming months the train will be tested and further developed to series production. The first passenger operation is expected for the second half of 2019.</a:t>
            </a:r>
          </a:p>
          <a:p>
            <a:endParaRPr lang="en-GB"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Sources: </a:t>
            </a:r>
            <a:r>
              <a:rPr lang="hu-HU" sz="1200" kern="1200" dirty="0">
                <a:solidFill>
                  <a:schemeClr val="tx1"/>
                </a:solidFill>
                <a:effectLst/>
                <a:latin typeface="+mn-lt"/>
                <a:ea typeface="+mn-ea"/>
                <a:cs typeface="+mn-cs"/>
              </a:rPr>
              <a:t>See Leadersnet (2018), online</a:t>
            </a:r>
            <a:r>
              <a:rPr lang="de-AT" sz="1200" kern="1200" dirty="0">
                <a:solidFill>
                  <a:schemeClr val="tx1"/>
                </a:solidFill>
                <a:effectLst/>
                <a:latin typeface="+mn-lt"/>
                <a:ea typeface="+mn-ea"/>
                <a:cs typeface="+mn-cs"/>
              </a:rPr>
              <a:t>.</a:t>
            </a:r>
            <a:endParaRPr lang="de-DE" sz="1200" dirty="0"/>
          </a:p>
          <a:p>
            <a:r>
              <a:rPr lang="de-DE" sz="1200" dirty="0"/>
              <a:t>Image Source: </a:t>
            </a:r>
            <a:r>
              <a:rPr lang="de-AT" sz="1200" b="0" i="0" u="none" strike="noStrike" kern="1200" baseline="0" dirty="0">
                <a:solidFill>
                  <a:schemeClr val="tx1"/>
                </a:solidFill>
                <a:latin typeface="+mn-lt"/>
                <a:ea typeface="+mn-ea"/>
                <a:cs typeface="+mn-cs"/>
              </a:rPr>
              <a:t>Railway Technology (2018), online.</a:t>
            </a:r>
            <a:endParaRPr lang="de-DE" sz="1200" dirty="0"/>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17</a:t>
            </a:fld>
            <a:endParaRPr lang="hu-HU"/>
          </a:p>
        </p:txBody>
      </p:sp>
    </p:spTree>
    <p:extLst>
      <p:ext uri="{BB962C8B-B14F-4D97-AF65-F5344CB8AC3E}">
        <p14:creationId xmlns:p14="http://schemas.microsoft.com/office/powerpoint/2010/main" val="244954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Rail Cargo Group and </a:t>
            </a:r>
            <a:r>
              <a:rPr lang="en-GB" sz="1200" kern="1200" dirty="0" err="1">
                <a:solidFill>
                  <a:schemeClr val="tx1"/>
                </a:solidFill>
                <a:effectLst/>
                <a:latin typeface="+mn-lt"/>
                <a:ea typeface="+mn-ea"/>
                <a:cs typeface="+mn-cs"/>
              </a:rPr>
              <a:t>voestalpine</a:t>
            </a:r>
            <a:r>
              <a:rPr lang="en-GB" sz="1200" kern="1200" dirty="0">
                <a:solidFill>
                  <a:schemeClr val="tx1"/>
                </a:solidFill>
                <a:effectLst/>
                <a:latin typeface="+mn-lt"/>
                <a:ea typeface="+mn-ea"/>
                <a:cs typeface="+mn-cs"/>
              </a:rPr>
              <a:t> are setting new standards in rail logistics with the innovation of the modular and flexible freight wagon </a:t>
            </a:r>
            <a:r>
              <a:rPr lang="en-GB" sz="1200" kern="1200" dirty="0" err="1">
                <a:solidFill>
                  <a:schemeClr val="tx1"/>
                </a:solidFill>
                <a:effectLst/>
                <a:latin typeface="+mn-lt"/>
                <a:ea typeface="+mn-ea"/>
                <a:cs typeface="+mn-cs"/>
              </a:rPr>
              <a:t>TransANT</a:t>
            </a:r>
            <a:r>
              <a:rPr lang="en-GB" sz="1200" kern="1200" dirty="0">
                <a:solidFill>
                  <a:schemeClr val="tx1"/>
                </a:solidFill>
                <a:effectLst/>
                <a:latin typeface="+mn-lt"/>
                <a:ea typeface="+mn-ea"/>
                <a:cs typeface="+mn-cs"/>
              </a:rPr>
              <a:t>. Its modular lightweight construction concept and its universal applicability make the innovative platform trolley unique.</a:t>
            </a:r>
            <a:endParaRPr lang="de-AT"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TransANT</a:t>
            </a:r>
            <a:r>
              <a:rPr lang="en-GB" sz="1200" kern="1200" dirty="0">
                <a:solidFill>
                  <a:schemeClr val="tx1"/>
                </a:solidFill>
                <a:effectLst/>
                <a:latin typeface="+mn-lt"/>
                <a:ea typeface="+mn-ea"/>
                <a:cs typeface="+mn-cs"/>
              </a:rPr>
              <a:t> consists of a standardized platform available in seven different lengths - from 33 to 70 feet. A modular structure is placed on the platform, which is interchangeable and available in numerous industry-specific versions. This modular system increases structure flexibility, usability and maintenance. Lightweight construction lends a weight advantage of around 20%, enabling increased payload. In addition, manufacturing costs can be saved through reduction of traction costs for energy and the infrastructure usage fee (IBE).</a:t>
            </a:r>
            <a:r>
              <a:rPr lang="de-AT" dirty="0">
                <a:effectLst/>
              </a:rPr>
              <a:t> </a:t>
            </a:r>
          </a:p>
          <a:p>
            <a:r>
              <a:rPr lang="en-GB" sz="1200" kern="1200" dirty="0">
                <a:solidFill>
                  <a:schemeClr val="tx1"/>
                </a:solidFill>
                <a:effectLst/>
                <a:latin typeface="+mn-lt"/>
                <a:ea typeface="+mn-ea"/>
                <a:cs typeface="+mn-cs"/>
              </a:rPr>
              <a:t>According to forecasts, European freight traffic is expected to increase by around 30% by 2030, which means that there is great potential for the modes of transport - but above all for rail.</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Modular structures are the flat box with stanchions for transporting wood, for example, the cover box for palletized goods, the multi box for bulk goods of all kinds and the bulk box for bulk goods such as ores.</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autumn 2019, the first 60 freight wagons will carry domestic ores to </a:t>
            </a:r>
            <a:r>
              <a:rPr lang="en-GB" sz="1200" kern="1200" dirty="0" err="1">
                <a:solidFill>
                  <a:schemeClr val="tx1"/>
                </a:solidFill>
                <a:effectLst/>
                <a:latin typeface="+mn-lt"/>
                <a:ea typeface="+mn-ea"/>
                <a:cs typeface="+mn-cs"/>
              </a:rPr>
              <a:t>voestalpine</a:t>
            </a:r>
            <a:r>
              <a:rPr lang="en-GB" sz="1200" kern="1200" dirty="0">
                <a:solidFill>
                  <a:schemeClr val="tx1"/>
                </a:solidFill>
                <a:effectLst/>
                <a:latin typeface="+mn-lt"/>
                <a:ea typeface="+mn-ea"/>
                <a:cs typeface="+mn-cs"/>
              </a:rPr>
              <a:t> in Linz, operated by </a:t>
            </a:r>
            <a:r>
              <a:rPr lang="en-GB" sz="1200" kern="1200" dirty="0" err="1">
                <a:solidFill>
                  <a:schemeClr val="tx1"/>
                </a:solidFill>
                <a:effectLst/>
                <a:latin typeface="+mn-lt"/>
                <a:ea typeface="+mn-ea"/>
                <a:cs typeface="+mn-cs"/>
              </a:rPr>
              <a:t>CargoServ</a:t>
            </a:r>
            <a:r>
              <a:rPr lang="en-GB" sz="1200" kern="1200" dirty="0">
                <a:solidFill>
                  <a:schemeClr val="tx1"/>
                </a:solidFill>
                <a:effectLst/>
                <a:latin typeface="+mn-lt"/>
                <a:ea typeface="+mn-ea"/>
                <a:cs typeface="+mn-cs"/>
              </a:rPr>
              <a:t> - a subsidiary of </a:t>
            </a:r>
            <a:r>
              <a:rPr lang="en-GB" sz="1200" kern="1200" dirty="0" err="1">
                <a:solidFill>
                  <a:schemeClr val="tx1"/>
                </a:solidFill>
                <a:effectLst/>
                <a:latin typeface="+mn-lt"/>
                <a:ea typeface="+mn-ea"/>
                <a:cs typeface="+mn-cs"/>
              </a:rPr>
              <a:t>LogServ</a:t>
            </a:r>
            <a:r>
              <a:rPr lang="en-GB"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Sources: See </a:t>
            </a:r>
            <a:r>
              <a:rPr lang="en-US" sz="1200" kern="1200" dirty="0" err="1">
                <a:solidFill>
                  <a:schemeClr val="tx1"/>
                </a:solidFill>
                <a:effectLst/>
                <a:latin typeface="+mn-lt"/>
                <a:ea typeface="+mn-ea"/>
                <a:cs typeface="+mn-cs"/>
              </a:rPr>
              <a:t>Rieder</a:t>
            </a:r>
            <a:r>
              <a:rPr lang="en-US" sz="1200" kern="1200" dirty="0">
                <a:solidFill>
                  <a:schemeClr val="tx1"/>
                </a:solidFill>
                <a:effectLst/>
                <a:latin typeface="+mn-lt"/>
                <a:ea typeface="+mn-ea"/>
                <a:cs typeface="+mn-cs"/>
              </a:rPr>
              <a:t> (2018), online; </a:t>
            </a:r>
            <a:r>
              <a:rPr lang="en-GB" sz="1200" kern="1200" dirty="0">
                <a:solidFill>
                  <a:schemeClr val="tx1"/>
                </a:solidFill>
                <a:effectLst/>
                <a:latin typeface="+mn-lt"/>
                <a:ea typeface="+mn-ea"/>
                <a:cs typeface="+mn-cs"/>
              </a:rPr>
              <a:t>See Rail Cargo Austria (2018), online; </a:t>
            </a:r>
            <a:r>
              <a:rPr lang="en-US" sz="1200" kern="1200" dirty="0">
                <a:solidFill>
                  <a:schemeClr val="tx1"/>
                </a:solidFill>
                <a:effectLst/>
                <a:latin typeface="+mn-lt"/>
                <a:ea typeface="+mn-ea"/>
                <a:cs typeface="+mn-cs"/>
              </a:rPr>
              <a:t>See </a:t>
            </a:r>
            <a:r>
              <a:rPr lang="en-US" sz="1200" kern="1200" dirty="0" err="1">
                <a:solidFill>
                  <a:schemeClr val="tx1"/>
                </a:solidFill>
                <a:effectLst/>
                <a:latin typeface="+mn-lt"/>
                <a:ea typeface="+mn-ea"/>
                <a:cs typeface="+mn-cs"/>
              </a:rPr>
              <a:t>LogServ</a:t>
            </a:r>
            <a:r>
              <a:rPr lang="en-US" sz="1200" kern="1200" dirty="0">
                <a:solidFill>
                  <a:schemeClr val="tx1"/>
                </a:solidFill>
                <a:effectLst/>
                <a:latin typeface="+mn-lt"/>
                <a:ea typeface="+mn-ea"/>
                <a:cs typeface="+mn-cs"/>
              </a:rPr>
              <a:t> (2018), online; </a:t>
            </a:r>
            <a:r>
              <a:rPr lang="hu-HU" sz="1200" kern="1200" dirty="0">
                <a:solidFill>
                  <a:schemeClr val="tx1"/>
                </a:solidFill>
                <a:effectLst/>
                <a:latin typeface="+mn-lt"/>
                <a:ea typeface="+mn-ea"/>
                <a:cs typeface="+mn-cs"/>
              </a:rPr>
              <a:t>See Steininger (2018), online.</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Image Source: Rail Cargo Group (2019a),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18</a:t>
            </a:fld>
            <a:endParaRPr lang="hu-HU"/>
          </a:p>
        </p:txBody>
      </p:sp>
    </p:spTree>
    <p:extLst>
      <p:ext uri="{BB962C8B-B14F-4D97-AF65-F5344CB8AC3E}">
        <p14:creationId xmlns:p14="http://schemas.microsoft.com/office/powerpoint/2010/main" val="18991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The name MOBILER stands for a wagonload system that combines the advantages of rail and road freight transport in one system. The MOBILER enables direct connection to the customer, regardless of whether a siding is available. A special MOBILER truck picks up the goods to bring them to the next loading point, from where they are transported by rail.</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MOBILER's faster, safer and more economical technology means that more goods can be transported by rail in a more environmentally friendly way, without foregoing the advantages of more flexible and faster truck delivery. In addition to just-in-time deliveries, the monitoring of the progress of each individual shipment and the electronic arrival notification by SMS or e-mail are also part of the service portfolio.</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MOBILER enables the truck driver to handle MOBILER containers and WABs at any time and place in just a few minutes. Handling takes place laterally on each loading track. The MOBILER is particularly suitable for dangerous goods of all kinds. MOBILER is mainly used for FMCG (fast moving consumer goods) incl. beverage logistics for the transport of bottles and drums as well as heavy bulk goods and residual materials such as slag, scrap, waste paper and building products. Palletized goods, industrial products and liquids are also transported in tank containers.</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The MOBILER vehicle is equipped with a hydraulic lifting device for uncomplicated and fast transhipment between wagon and truck without a crane. This means that door-to-door deliveries are possible throughout Europe and a wide variety of goods can be transported along the supply chain.</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Sources: </a:t>
            </a:r>
            <a:r>
              <a:rPr lang="hu-HU" sz="1200" kern="1200" dirty="0">
                <a:solidFill>
                  <a:schemeClr val="tx1"/>
                </a:solidFill>
                <a:effectLst/>
                <a:latin typeface="+mn-lt"/>
                <a:ea typeface="+mn-ea"/>
                <a:cs typeface="+mn-cs"/>
              </a:rPr>
              <a:t>See Rail Cargo Logistics Austria (2018), online</a:t>
            </a:r>
            <a:r>
              <a:rPr lang="de-AT"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See Rail Cargo Group (2019c), online.</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Image Source: Rail Cargo Group (2019b)</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19</a:t>
            </a:fld>
            <a:endParaRPr lang="hu-HU"/>
          </a:p>
        </p:txBody>
      </p:sp>
    </p:spTree>
    <p:extLst>
      <p:ext uri="{BB962C8B-B14F-4D97-AF65-F5344CB8AC3E}">
        <p14:creationId xmlns:p14="http://schemas.microsoft.com/office/powerpoint/2010/main" val="399926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The French Alstom Group has developed a fuel cell-powered train for mass transit, revolutionizing the international rail market. The so-called Coradia iLint is a fuel cell train that runs on electricity but does not get its electricity from the overhead line, but produces it itself using fuel cell technology. The Coradia iLint is conceived as an alternative to diesel trains in local rail transport, as there are still many diesel trains in use in rural areas.</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Two fuel cells are installed in the railcar train, which, together with a large hydrogen tank, are located on the roof of the train. Each fuel cell delivers an output of 200 kilowatts (kW), but 800 kW is needed to start the engine. The remaining power comes from a so-called lithium-ion battery which is installed in the train floor. Excess power not needed while driving is stored in the battery. If more energy is needed, e.g. on a gradient, it is supplied by the battery. The kinetic energy from braking is also converted into electrical energy and stored in the battery. With a top speed of 140 km/h, the Coradia iLint is just as fast as a diesel train. The big difference to the diesel train, however, is the environmentally friendly operation and the significantly lower noise emissions. The train developed by Alstom is a pioneer in its niche with a ready market for such a model.</a:t>
            </a:r>
            <a:endParaRPr lang="de-AT"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Coradia iLint is the world's first hydrogen fuel cell train that has been running regularly to a fixed schedule on public transport services in Lower Saxony (Germany) from autumn 2018.</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Sources: </a:t>
            </a:r>
            <a:r>
              <a:rPr lang="hu-HU" sz="1200" kern="1200" dirty="0">
                <a:solidFill>
                  <a:schemeClr val="tx1"/>
                </a:solidFill>
                <a:effectLst/>
                <a:latin typeface="+mn-lt"/>
                <a:ea typeface="+mn-ea"/>
                <a:cs typeface="+mn-cs"/>
              </a:rPr>
              <a:t>Cf. Pluta (2018), online</a:t>
            </a:r>
            <a:r>
              <a:rPr lang="de-AT" sz="1200" kern="1200" dirty="0">
                <a:solidFill>
                  <a:schemeClr val="tx1"/>
                </a:solidFill>
                <a:effectLst/>
                <a:latin typeface="+mn-lt"/>
                <a:ea typeface="+mn-ea"/>
                <a:cs typeface="+mn-cs"/>
              </a:rPr>
              <a:t>; See</a:t>
            </a:r>
            <a:r>
              <a:rPr lang="de-AT" dirty="0"/>
              <a:t> Alstom (2018), online.</a:t>
            </a:r>
          </a:p>
          <a:p>
            <a:r>
              <a:rPr lang="de-AT" dirty="0"/>
              <a:t>Image Source: Alstom (2019), online.</a:t>
            </a:r>
          </a:p>
        </p:txBody>
      </p:sp>
      <p:sp>
        <p:nvSpPr>
          <p:cNvPr id="4" name="Dia számának helye 3"/>
          <p:cNvSpPr>
            <a:spLocks noGrp="1"/>
          </p:cNvSpPr>
          <p:nvPr>
            <p:ph type="sldNum" sz="quarter" idx="10"/>
          </p:nvPr>
        </p:nvSpPr>
        <p:spPr/>
        <p:txBody>
          <a:bodyPr/>
          <a:lstStyle/>
          <a:p>
            <a:fld id="{E98FEF9A-DD08-4F3D-A992-3DA1E0F6A7B1}" type="slidenum">
              <a:rPr lang="hu-HU" smtClean="0"/>
              <a:t>20</a:t>
            </a:fld>
            <a:endParaRPr lang="hu-HU"/>
          </a:p>
        </p:txBody>
      </p:sp>
    </p:spTree>
    <p:extLst>
      <p:ext uri="{BB962C8B-B14F-4D97-AF65-F5344CB8AC3E}">
        <p14:creationId xmlns:p14="http://schemas.microsoft.com/office/powerpoint/2010/main" val="2467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8FEF9A-DD08-4F3D-A992-3DA1E0F6A7B1}" type="slidenum">
              <a:rPr lang="hu-HU" smtClean="0"/>
              <a:t>21</a:t>
            </a:fld>
            <a:endParaRPr lang="hu-HU"/>
          </a:p>
        </p:txBody>
      </p:sp>
    </p:spTree>
    <p:extLst>
      <p:ext uri="{BB962C8B-B14F-4D97-AF65-F5344CB8AC3E}">
        <p14:creationId xmlns:p14="http://schemas.microsoft.com/office/powerpoint/2010/main" val="93588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8FEF9A-DD08-4F3D-A992-3DA1E0F6A7B1}" type="slidenum">
              <a:rPr lang="hu-HU" smtClean="0"/>
              <a:t>22</a:t>
            </a:fld>
            <a:endParaRPr lang="hu-HU"/>
          </a:p>
        </p:txBody>
      </p:sp>
    </p:spTree>
    <p:extLst>
      <p:ext uri="{BB962C8B-B14F-4D97-AF65-F5344CB8AC3E}">
        <p14:creationId xmlns:p14="http://schemas.microsoft.com/office/powerpoint/2010/main" val="361993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23</a:t>
            </a:fld>
            <a:endParaRPr lang="de-AT" dirty="0"/>
          </a:p>
        </p:txBody>
      </p:sp>
    </p:spTree>
    <p:extLst>
      <p:ext uri="{BB962C8B-B14F-4D97-AF65-F5344CB8AC3E}">
        <p14:creationId xmlns:p14="http://schemas.microsoft.com/office/powerpoint/2010/main" val="309152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b="1" dirty="0"/>
              <a:t>Introduction:</a:t>
            </a:r>
          </a:p>
          <a:p>
            <a:r>
              <a:rPr lang="de-AT" baseline="0" dirty="0" err="1"/>
              <a:t>You</a:t>
            </a:r>
            <a:r>
              <a:rPr lang="de-AT" baseline="0" dirty="0"/>
              <a:t> </a:t>
            </a:r>
            <a:r>
              <a:rPr lang="de-AT" baseline="0" dirty="0" err="1"/>
              <a:t>can</a:t>
            </a:r>
            <a:r>
              <a:rPr lang="de-AT" baseline="0" dirty="0"/>
              <a:t> </a:t>
            </a:r>
            <a:r>
              <a:rPr lang="de-AT" dirty="0" err="1"/>
              <a:t>either</a:t>
            </a:r>
            <a:r>
              <a:rPr lang="de-AT" dirty="0"/>
              <a:t> </a:t>
            </a:r>
            <a:r>
              <a:rPr lang="de-AT" dirty="0" err="1"/>
              <a:t>use</a:t>
            </a:r>
            <a:r>
              <a:rPr lang="de-AT" dirty="0"/>
              <a:t> </a:t>
            </a:r>
            <a:r>
              <a:rPr lang="de-AT" baseline="0" dirty="0" err="1"/>
              <a:t>this</a:t>
            </a:r>
            <a:r>
              <a:rPr lang="de-AT" baseline="0" dirty="0"/>
              <a:t> </a:t>
            </a:r>
            <a:r>
              <a:rPr lang="de-AT" baseline="0" dirty="0" err="1"/>
              <a:t>slide</a:t>
            </a:r>
            <a:r>
              <a:rPr lang="de-AT" baseline="0" dirty="0"/>
              <a:t> </a:t>
            </a:r>
            <a:r>
              <a:rPr lang="de-AT" baseline="0" dirty="0" err="1"/>
              <a:t>as</a:t>
            </a:r>
            <a:r>
              <a:rPr lang="de-AT" baseline="0" dirty="0"/>
              <a:t> a </a:t>
            </a:r>
            <a:r>
              <a:rPr lang="de-AT" baseline="0" dirty="0" err="1"/>
              <a:t>starting</a:t>
            </a:r>
            <a:r>
              <a:rPr lang="de-AT" baseline="0" dirty="0"/>
              <a:t> </a:t>
            </a:r>
            <a:r>
              <a:rPr lang="de-AT" baseline="0" dirty="0" err="1"/>
              <a:t>point</a:t>
            </a:r>
            <a:r>
              <a:rPr lang="de-AT" baseline="0" dirty="0"/>
              <a:t> </a:t>
            </a:r>
            <a:r>
              <a:rPr lang="de-AT" baseline="0" dirty="0" err="1"/>
              <a:t>or</a:t>
            </a:r>
            <a:r>
              <a:rPr lang="de-AT" baseline="0" dirty="0"/>
              <a:t>, </a:t>
            </a:r>
            <a:r>
              <a:rPr lang="de-AT" dirty="0" err="1"/>
              <a:t>a</a:t>
            </a:r>
            <a:r>
              <a:rPr lang="de-AT" baseline="0" dirty="0" err="1"/>
              <a:t>lternatively</a:t>
            </a:r>
            <a:r>
              <a:rPr lang="de-AT" baseline="0" dirty="0"/>
              <a:t>, </a:t>
            </a:r>
            <a:r>
              <a:rPr lang="de-AT" baseline="0" dirty="0" err="1"/>
              <a:t>use</a:t>
            </a:r>
            <a:r>
              <a:rPr lang="de-AT" baseline="0" dirty="0"/>
              <a:t> the </a:t>
            </a:r>
            <a:r>
              <a:rPr lang="de-AT" baseline="0" dirty="0" err="1"/>
              <a:t>remaining</a:t>
            </a:r>
            <a:r>
              <a:rPr lang="de-AT" baseline="0" dirty="0"/>
              <a:t> </a:t>
            </a:r>
            <a:r>
              <a:rPr lang="de-AT" dirty="0" err="1"/>
              <a:t>suggestions</a:t>
            </a:r>
            <a:r>
              <a:rPr lang="de-AT" baseline="0" dirty="0"/>
              <a:t> </a:t>
            </a:r>
            <a:r>
              <a:rPr lang="de-AT" baseline="0" dirty="0" err="1"/>
              <a:t>from</a:t>
            </a:r>
            <a:r>
              <a:rPr lang="de-AT" baseline="0" dirty="0"/>
              <a:t> the </a:t>
            </a:r>
            <a:r>
              <a:rPr lang="de-AT" baseline="0" dirty="0" err="1"/>
              <a:t>collection</a:t>
            </a:r>
            <a:r>
              <a:rPr lang="de-AT" baseline="0" dirty="0"/>
              <a:t> of </a:t>
            </a:r>
            <a:r>
              <a:rPr lang="de-AT" dirty="0" err="1"/>
              <a:t>warm-up</a:t>
            </a:r>
            <a:r>
              <a:rPr lang="de-AT" dirty="0"/>
              <a:t> </a:t>
            </a:r>
            <a:r>
              <a:rPr lang="de-AT" dirty="0" err="1"/>
              <a:t>activities</a:t>
            </a:r>
            <a:r>
              <a:rPr lang="de-AT" baseline="0" dirty="0"/>
              <a:t> .</a:t>
            </a:r>
          </a:p>
          <a:p>
            <a:endParaRPr lang="de-AT" baseline="0" dirty="0"/>
          </a:p>
          <a:p>
            <a:r>
              <a:rPr lang="de-AT" b="1" dirty="0" err="1"/>
              <a:t>Use</a:t>
            </a:r>
            <a:r>
              <a:rPr lang="de-AT" b="1" baseline="0" dirty="0"/>
              <a:t>:</a:t>
            </a:r>
          </a:p>
          <a:p>
            <a:r>
              <a:rPr lang="de-AT" b="0" dirty="0"/>
              <a:t>F</a:t>
            </a:r>
            <a:r>
              <a:rPr lang="de-AT" baseline="0" dirty="0"/>
              <a:t>ind out about </a:t>
            </a:r>
            <a:r>
              <a:rPr lang="de-AT" baseline="0" dirty="0" err="1"/>
              <a:t>your</a:t>
            </a:r>
            <a:r>
              <a:rPr lang="de-AT" baseline="0" dirty="0"/>
              <a:t> </a:t>
            </a:r>
            <a:r>
              <a:rPr lang="de-AT" baseline="0" dirty="0" err="1"/>
              <a:t>pupils</a:t>
            </a:r>
            <a:r>
              <a:rPr lang="de-AT" dirty="0"/>
              <a:t>‘ </a:t>
            </a:r>
            <a:r>
              <a:rPr lang="de-AT" dirty="0" err="1"/>
              <a:t>attitudes</a:t>
            </a:r>
            <a:r>
              <a:rPr lang="de-AT" dirty="0"/>
              <a:t> </a:t>
            </a:r>
            <a:r>
              <a:rPr lang="de-AT" dirty="0" err="1"/>
              <a:t>towards</a:t>
            </a:r>
            <a:r>
              <a:rPr lang="de-AT" dirty="0"/>
              <a:t> and </a:t>
            </a:r>
            <a:r>
              <a:rPr lang="de-AT" baseline="0" dirty="0"/>
              <a:t> </a:t>
            </a:r>
            <a:r>
              <a:rPr lang="de-AT" baseline="0" dirty="0" err="1"/>
              <a:t>knowledge</a:t>
            </a:r>
            <a:r>
              <a:rPr lang="de-AT" baseline="0" dirty="0"/>
              <a:t> of </a:t>
            </a:r>
            <a:r>
              <a:rPr lang="de-AT" baseline="0" dirty="0" err="1"/>
              <a:t>trends</a:t>
            </a:r>
            <a:r>
              <a:rPr lang="de-AT" baseline="0" dirty="0"/>
              <a:t> and </a:t>
            </a:r>
            <a:r>
              <a:rPr lang="de-AT" baseline="0" dirty="0" err="1"/>
              <a:t>innovations</a:t>
            </a:r>
            <a:r>
              <a:rPr lang="de-AT" baseline="0" dirty="0"/>
              <a:t> in </a:t>
            </a:r>
            <a:r>
              <a:rPr lang="de-AT" baseline="0" dirty="0" err="1"/>
              <a:t>rail</a:t>
            </a:r>
            <a:r>
              <a:rPr lang="de-AT" baseline="0" dirty="0"/>
              <a:t> freight </a:t>
            </a:r>
            <a:r>
              <a:rPr lang="de-AT" baseline="0" dirty="0" err="1"/>
              <a:t>transport</a:t>
            </a:r>
            <a:r>
              <a:rPr lang="de-AT" baseline="0" dirty="0"/>
              <a:t>. </a:t>
            </a:r>
            <a:r>
              <a:rPr lang="de-AT" baseline="0" dirty="0" err="1"/>
              <a:t>You</a:t>
            </a:r>
            <a:r>
              <a:rPr lang="de-AT" baseline="0" dirty="0"/>
              <a:t> </a:t>
            </a:r>
            <a:r>
              <a:rPr lang="de-AT" baseline="0" dirty="0" err="1"/>
              <a:t>could</a:t>
            </a:r>
            <a:r>
              <a:rPr lang="de-AT" baseline="0" dirty="0"/>
              <a:t> </a:t>
            </a:r>
            <a:r>
              <a:rPr lang="de-AT" baseline="0" dirty="0" err="1"/>
              <a:t>proceed</a:t>
            </a:r>
            <a:r>
              <a:rPr lang="de-AT" baseline="0" dirty="0"/>
              <a:t> in </a:t>
            </a:r>
            <a:r>
              <a:rPr lang="de-AT" baseline="0" dirty="0" err="1"/>
              <a:t>two</a:t>
            </a:r>
            <a:r>
              <a:rPr lang="de-AT" baseline="0" dirty="0"/>
              <a:t> </a:t>
            </a:r>
            <a:r>
              <a:rPr lang="de-AT" baseline="0" dirty="0" err="1"/>
              <a:t>ways</a:t>
            </a:r>
            <a:r>
              <a:rPr lang="de-AT" baseline="0" dirty="0"/>
              <a:t>:</a:t>
            </a:r>
          </a:p>
          <a:p>
            <a:endParaRPr lang="de-AT" baseline="0" dirty="0"/>
          </a:p>
          <a:p>
            <a:pPr marL="685800" lvl="1" indent="-228600">
              <a:buFont typeface="Wingdings" panose="05000000000000000000" pitchFamily="2" charset="2"/>
              <a:buChar char="§"/>
              <a:defRPr/>
            </a:pPr>
            <a:r>
              <a:rPr lang="de-AT" b="0" u="sng" baseline="0" dirty="0"/>
              <a:t>Option </a:t>
            </a:r>
            <a:r>
              <a:rPr lang="de-AT" b="0" u="sng" baseline="0" dirty="0" err="1"/>
              <a:t>no</a:t>
            </a:r>
            <a:r>
              <a:rPr lang="de-AT" b="0" u="sng" baseline="0" dirty="0"/>
              <a:t>. 1 </a:t>
            </a:r>
            <a:r>
              <a:rPr lang="de-AT" u="sng" dirty="0"/>
              <a:t>(</a:t>
            </a:r>
            <a:r>
              <a:rPr lang="de-AT" b="0" u="sng" baseline="0" dirty="0" err="1"/>
              <a:t>approx</a:t>
            </a:r>
            <a:r>
              <a:rPr lang="de-AT" b="0" u="sng" baseline="0" dirty="0"/>
              <a:t>. 5 </a:t>
            </a:r>
            <a:r>
              <a:rPr lang="de-AT" b="0" u="sng" baseline="0" dirty="0" err="1"/>
              <a:t>mins</a:t>
            </a:r>
            <a:r>
              <a:rPr lang="de-AT" b="0" u="sng" baseline="0" dirty="0"/>
              <a:t>):</a:t>
            </a:r>
            <a:r>
              <a:rPr lang="de-AT" b="0" u="none" baseline="0" dirty="0"/>
              <a:t> </a:t>
            </a:r>
            <a:r>
              <a:rPr lang="de-AT" dirty="0" err="1"/>
              <a:t>Give</a:t>
            </a:r>
            <a:r>
              <a:rPr lang="de-AT" dirty="0"/>
              <a:t> </a:t>
            </a:r>
            <a:r>
              <a:rPr lang="de-AT" dirty="0" err="1"/>
              <a:t>your</a:t>
            </a:r>
            <a:r>
              <a:rPr lang="de-AT" dirty="0"/>
              <a:t> </a:t>
            </a:r>
            <a:r>
              <a:rPr lang="de-AT" dirty="0" err="1"/>
              <a:t>pupils</a:t>
            </a:r>
            <a:r>
              <a:rPr lang="de-AT" dirty="0"/>
              <a:t> </a:t>
            </a:r>
            <a:r>
              <a:rPr lang="de-AT" dirty="0" err="1"/>
              <a:t>approx</a:t>
            </a:r>
            <a:r>
              <a:rPr lang="de-AT" dirty="0"/>
              <a:t>. 1-2 </a:t>
            </a:r>
            <a:r>
              <a:rPr lang="de-AT" dirty="0" err="1"/>
              <a:t>minutes</a:t>
            </a:r>
            <a:r>
              <a:rPr lang="de-AT" dirty="0"/>
              <a:t> </a:t>
            </a:r>
            <a:r>
              <a:rPr lang="de-AT" b="0" u="none" baseline="0" dirty="0" err="1"/>
              <a:t>for</a:t>
            </a:r>
            <a:r>
              <a:rPr lang="de-AT" b="0" u="none" baseline="0" dirty="0"/>
              <a:t> </a:t>
            </a:r>
            <a:r>
              <a:rPr lang="de-AT" dirty="0" err="1"/>
              <a:t>brainstorming</a:t>
            </a:r>
            <a:r>
              <a:rPr lang="de-AT" b="0" u="none" baseline="0" dirty="0"/>
              <a:t>. </a:t>
            </a:r>
            <a:r>
              <a:rPr lang="de-AT" b="0" u="none" baseline="0" dirty="0" err="1"/>
              <a:t>Afterwards</a:t>
            </a:r>
            <a:r>
              <a:rPr lang="de-AT" b="0" u="none" baseline="0" dirty="0"/>
              <a:t>, </a:t>
            </a:r>
            <a:r>
              <a:rPr lang="de-AT" b="0" u="none" baseline="0" dirty="0" err="1"/>
              <a:t>the</a:t>
            </a:r>
            <a:r>
              <a:rPr lang="de-AT" dirty="0" err="1"/>
              <a:t>y</a:t>
            </a:r>
            <a:r>
              <a:rPr lang="de-AT" b="0" u="none" baseline="0" dirty="0"/>
              <a:t> </a:t>
            </a:r>
            <a:r>
              <a:rPr lang="de-AT" b="0" u="none" baseline="0" dirty="0" err="1"/>
              <a:t>can</a:t>
            </a:r>
            <a:r>
              <a:rPr lang="de-AT" b="0" u="none" baseline="0" dirty="0"/>
              <a:t> </a:t>
            </a:r>
            <a:r>
              <a:rPr lang="de-AT" b="0" u="none" baseline="0" dirty="0" err="1"/>
              <a:t>share</a:t>
            </a:r>
            <a:r>
              <a:rPr lang="de-AT" b="0" u="none" baseline="0" dirty="0"/>
              <a:t> </a:t>
            </a:r>
            <a:r>
              <a:rPr lang="de-AT" b="0" u="none" baseline="0" dirty="0" err="1"/>
              <a:t>their</a:t>
            </a:r>
            <a:r>
              <a:rPr lang="de-AT" b="0" u="none" baseline="0" dirty="0"/>
              <a:t> </a:t>
            </a:r>
            <a:r>
              <a:rPr lang="de-AT" b="0" u="none" baseline="0" dirty="0" err="1"/>
              <a:t>thoughts</a:t>
            </a:r>
            <a:r>
              <a:rPr lang="de-AT" b="0" u="none" baseline="0" dirty="0"/>
              <a:t> </a:t>
            </a:r>
            <a:r>
              <a:rPr lang="de-AT" dirty="0" err="1"/>
              <a:t>freely</a:t>
            </a:r>
            <a:r>
              <a:rPr lang="de-AT" b="0" u="none" baseline="0" dirty="0"/>
              <a:t> </a:t>
            </a:r>
            <a:r>
              <a:rPr lang="de-AT" dirty="0" err="1"/>
              <a:t>without</a:t>
            </a:r>
            <a:r>
              <a:rPr lang="de-AT" dirty="0"/>
              <a:t> </a:t>
            </a:r>
            <a:r>
              <a:rPr lang="de-AT" b="0" u="none" baseline="0" dirty="0" err="1"/>
              <a:t>assessment</a:t>
            </a:r>
            <a:r>
              <a:rPr lang="de-AT" b="0" u="none" baseline="0" dirty="0"/>
              <a:t>. </a:t>
            </a:r>
            <a:r>
              <a:rPr lang="de-AT" dirty="0"/>
              <a:t>G</a:t>
            </a:r>
            <a:r>
              <a:rPr lang="de-AT" b="0" u="none" baseline="0" dirty="0"/>
              <a:t>roup </a:t>
            </a:r>
            <a:r>
              <a:rPr lang="de-AT" b="0" u="none" baseline="0" dirty="0" err="1"/>
              <a:t>these</a:t>
            </a:r>
            <a:r>
              <a:rPr lang="de-AT" b="0" u="none" baseline="0" dirty="0"/>
              <a:t> </a:t>
            </a:r>
            <a:r>
              <a:rPr lang="de-AT" b="0" u="none" baseline="0" dirty="0" err="1"/>
              <a:t>ideas</a:t>
            </a:r>
            <a:r>
              <a:rPr lang="de-AT" b="0" u="none" baseline="0" dirty="0"/>
              <a:t> </a:t>
            </a:r>
            <a:r>
              <a:rPr lang="de-AT" b="0" u="none" baseline="0" dirty="0" err="1"/>
              <a:t>into</a:t>
            </a:r>
            <a:r>
              <a:rPr lang="de-AT" b="0" u="none" baseline="0" dirty="0"/>
              <a:t> </a:t>
            </a:r>
            <a:r>
              <a:rPr lang="de-AT" b="0" u="none" baseline="0" dirty="0" err="1"/>
              <a:t>categories</a:t>
            </a:r>
            <a:r>
              <a:rPr lang="de-AT" b="0" u="none" baseline="0" dirty="0"/>
              <a:t> (e.g. </a:t>
            </a:r>
            <a:r>
              <a:rPr lang="de-AT" b="0" u="none" baseline="0" dirty="0" err="1"/>
              <a:t>strengths</a:t>
            </a:r>
            <a:r>
              <a:rPr lang="de-AT" b="0" u="none" baseline="0" dirty="0"/>
              <a:t>, </a:t>
            </a:r>
            <a:r>
              <a:rPr lang="de-AT" b="0" u="none" baseline="0" dirty="0" err="1"/>
              <a:t>weaknesses</a:t>
            </a:r>
            <a:r>
              <a:rPr lang="de-AT" b="0" u="none" baseline="0" dirty="0"/>
              <a:t>, </a:t>
            </a:r>
            <a:r>
              <a:rPr lang="de-AT" b="0" u="none" baseline="0" dirty="0" err="1"/>
              <a:t>problems</a:t>
            </a:r>
            <a:r>
              <a:rPr lang="de-AT" b="0" u="none" baseline="0" dirty="0"/>
              <a:t>, </a:t>
            </a:r>
            <a:r>
              <a:rPr lang="de-AT" b="0" u="none" baseline="0" dirty="0" err="1"/>
              <a:t>examples</a:t>
            </a:r>
            <a:r>
              <a:rPr lang="de-AT" b="0" u="none" baseline="0" dirty="0"/>
              <a:t>). At the end</a:t>
            </a:r>
            <a:r>
              <a:rPr lang="de-AT" dirty="0"/>
              <a:t> </a:t>
            </a:r>
            <a:r>
              <a:rPr lang="de-AT" dirty="0" err="1"/>
              <a:t>you</a:t>
            </a:r>
            <a:r>
              <a:rPr lang="de-AT" dirty="0"/>
              <a:t> </a:t>
            </a:r>
            <a:r>
              <a:rPr lang="de-AT" b="0" u="none" baseline="0" dirty="0" err="1"/>
              <a:t>can</a:t>
            </a:r>
            <a:r>
              <a:rPr lang="de-AT" b="0" u="none" baseline="0" dirty="0"/>
              <a:t> </a:t>
            </a:r>
            <a:r>
              <a:rPr lang="de-AT" b="0" u="none" baseline="0" dirty="0" err="1"/>
              <a:t>take</a:t>
            </a:r>
            <a:r>
              <a:rPr lang="de-AT" b="0" u="none" baseline="0" dirty="0"/>
              <a:t> a </a:t>
            </a:r>
            <a:r>
              <a:rPr lang="de-AT" b="0" u="none" baseline="0" dirty="0" err="1"/>
              <a:t>photo</a:t>
            </a:r>
            <a:r>
              <a:rPr lang="de-AT" b="0" u="none" baseline="0" dirty="0"/>
              <a:t> of</a:t>
            </a:r>
            <a:r>
              <a:rPr lang="de-AT" dirty="0"/>
              <a:t> </a:t>
            </a:r>
            <a:r>
              <a:rPr lang="de-AT" b="0" u="none" baseline="0" dirty="0"/>
              <a:t>the </a:t>
            </a:r>
            <a:r>
              <a:rPr lang="de-AT" b="0" u="none" baseline="0" dirty="0" err="1"/>
              <a:t>board</a:t>
            </a:r>
            <a:r>
              <a:rPr lang="de-AT" b="0" u="none" baseline="0" dirty="0"/>
              <a:t> and </a:t>
            </a:r>
            <a:r>
              <a:rPr lang="de-AT" b="0" u="none" baseline="0" dirty="0" err="1"/>
              <a:t>make</a:t>
            </a:r>
            <a:r>
              <a:rPr lang="de-AT" b="0" u="none" baseline="0" dirty="0"/>
              <a:t> the </a:t>
            </a:r>
            <a:r>
              <a:rPr lang="de-AT" b="0" u="none" baseline="0" dirty="0" err="1"/>
              <a:t>information</a:t>
            </a:r>
            <a:r>
              <a:rPr lang="de-AT" b="0" u="none" baseline="0" dirty="0"/>
              <a:t> </a:t>
            </a:r>
            <a:r>
              <a:rPr lang="de-AT" b="0" u="none" baseline="0" dirty="0" err="1"/>
              <a:t>digitally</a:t>
            </a:r>
            <a:r>
              <a:rPr lang="de-AT" b="0" u="none" baseline="0" dirty="0"/>
              <a:t> </a:t>
            </a:r>
            <a:r>
              <a:rPr lang="de-AT" b="0" u="none" baseline="0" dirty="0" err="1"/>
              <a:t>available</a:t>
            </a:r>
            <a:r>
              <a:rPr lang="de-AT" b="0" u="none" baseline="0" dirty="0"/>
              <a:t> </a:t>
            </a:r>
            <a:r>
              <a:rPr lang="de-AT" b="0" u="none" baseline="0" dirty="0" err="1"/>
              <a:t>to</a:t>
            </a:r>
            <a:r>
              <a:rPr lang="de-AT" b="0" u="none" baseline="0" dirty="0"/>
              <a:t> </a:t>
            </a:r>
            <a:r>
              <a:rPr lang="de-AT" dirty="0" err="1"/>
              <a:t>your</a:t>
            </a:r>
            <a:r>
              <a:rPr lang="de-AT" b="0" u="none" baseline="0" dirty="0"/>
              <a:t> </a:t>
            </a:r>
            <a:r>
              <a:rPr lang="de-AT" b="0" u="none" baseline="0" dirty="0" err="1"/>
              <a:t>pupils</a:t>
            </a:r>
            <a:r>
              <a:rPr lang="de-AT" b="0" u="none" baseline="0" dirty="0"/>
              <a:t>. </a:t>
            </a:r>
            <a:r>
              <a:rPr lang="de-AT" b="0" u="none" baseline="0" dirty="0" err="1"/>
              <a:t>You</a:t>
            </a:r>
            <a:r>
              <a:rPr lang="de-AT" baseline="0" dirty="0"/>
              <a:t> </a:t>
            </a:r>
            <a:r>
              <a:rPr lang="de-AT" dirty="0" err="1"/>
              <a:t>can</a:t>
            </a:r>
            <a:r>
              <a:rPr lang="de-AT" dirty="0"/>
              <a:t> </a:t>
            </a:r>
            <a:r>
              <a:rPr lang="de-AT" dirty="0" err="1"/>
              <a:t>always</a:t>
            </a:r>
            <a:r>
              <a:rPr lang="de-AT" dirty="0"/>
              <a:t> </a:t>
            </a:r>
            <a:r>
              <a:rPr lang="de-AT" dirty="0" err="1"/>
              <a:t>refer</a:t>
            </a:r>
            <a:r>
              <a:rPr lang="de-AT" dirty="0"/>
              <a:t> back</a:t>
            </a:r>
            <a:r>
              <a:rPr lang="de-AT" baseline="0" dirty="0"/>
              <a:t> </a:t>
            </a:r>
            <a:r>
              <a:rPr lang="de-AT" baseline="0" dirty="0" err="1"/>
              <a:t>to</a:t>
            </a:r>
            <a:r>
              <a:rPr lang="de-AT" baseline="0" dirty="0"/>
              <a:t> </a:t>
            </a:r>
            <a:r>
              <a:rPr lang="de-AT" dirty="0"/>
              <a:t>individual</a:t>
            </a:r>
            <a:r>
              <a:rPr lang="de-AT" baseline="0" dirty="0"/>
              <a:t> </a:t>
            </a:r>
            <a:r>
              <a:rPr lang="de-AT" baseline="0" dirty="0" err="1"/>
              <a:t>aspects</a:t>
            </a:r>
            <a:r>
              <a:rPr lang="de-AT" baseline="0" dirty="0"/>
              <a:t> </a:t>
            </a:r>
            <a:r>
              <a:rPr lang="de-AT" dirty="0" err="1"/>
              <a:t>while</a:t>
            </a:r>
            <a:r>
              <a:rPr lang="de-AT" dirty="0"/>
              <a:t> </a:t>
            </a:r>
            <a:r>
              <a:rPr lang="de-AT" dirty="0" err="1"/>
              <a:t>teaching</a:t>
            </a:r>
            <a:r>
              <a:rPr lang="de-AT" baseline="0" dirty="0"/>
              <a:t> „</a:t>
            </a:r>
            <a:r>
              <a:rPr lang="de-AT" baseline="0" dirty="0" err="1"/>
              <a:t>trends</a:t>
            </a:r>
            <a:r>
              <a:rPr lang="de-AT" baseline="0" dirty="0"/>
              <a:t> and </a:t>
            </a:r>
            <a:r>
              <a:rPr lang="de-AT" baseline="0" dirty="0" err="1"/>
              <a:t>innovations</a:t>
            </a:r>
            <a:r>
              <a:rPr lang="de-AT" baseline="0" dirty="0"/>
              <a:t> in </a:t>
            </a:r>
            <a:r>
              <a:rPr lang="de-AT" baseline="0" dirty="0" err="1"/>
              <a:t>rail</a:t>
            </a:r>
            <a:r>
              <a:rPr lang="de-AT" baseline="0" dirty="0"/>
              <a:t> </a:t>
            </a:r>
            <a:r>
              <a:rPr lang="de-AT" baseline="0" dirty="0" err="1"/>
              <a:t>freight</a:t>
            </a:r>
            <a:r>
              <a:rPr lang="de-AT" baseline="0" dirty="0"/>
              <a:t> </a:t>
            </a:r>
            <a:r>
              <a:rPr lang="de-AT" baseline="0" dirty="0" err="1"/>
              <a:t>transport</a:t>
            </a:r>
            <a:r>
              <a:rPr lang="de-AT" baseline="0" dirty="0"/>
              <a:t>".</a:t>
            </a:r>
            <a:endParaRPr lang="de-AT" dirty="0"/>
          </a:p>
          <a:p>
            <a:pPr marL="457200" lvl="1" indent="0">
              <a:buFont typeface="Wingdings" panose="05000000000000000000" pitchFamily="2" charset="2"/>
              <a:buNone/>
            </a:pPr>
            <a:endParaRPr lang="de-AT" b="0" u="sng" baseline="0" dirty="0"/>
          </a:p>
          <a:p>
            <a:pPr marL="685800" lvl="1" indent="-228600">
              <a:buFont typeface="Wingdings" panose="05000000000000000000" pitchFamily="2" charset="2"/>
              <a:buChar char="§"/>
            </a:pPr>
            <a:r>
              <a:rPr lang="de-AT" b="0" u="sng" baseline="0" dirty="0"/>
              <a:t>Option </a:t>
            </a:r>
            <a:r>
              <a:rPr lang="de-AT" b="0" u="sng" baseline="0" dirty="0" err="1"/>
              <a:t>no</a:t>
            </a:r>
            <a:r>
              <a:rPr lang="de-AT" b="0" u="sng" baseline="0" dirty="0"/>
              <a:t>. 2 </a:t>
            </a:r>
            <a:r>
              <a:rPr lang="de-AT" u="sng" baseline="0" dirty="0"/>
              <a:t>(about 10-15 </a:t>
            </a:r>
            <a:r>
              <a:rPr lang="de-AT" u="sng" baseline="0" dirty="0" err="1"/>
              <a:t>mins</a:t>
            </a:r>
            <a:r>
              <a:rPr lang="de-AT" u="sng" baseline="0" dirty="0"/>
              <a:t>): </a:t>
            </a:r>
            <a:r>
              <a:rPr lang="de-AT" dirty="0"/>
              <a:t>H</a:t>
            </a:r>
            <a:r>
              <a:rPr lang="de-AT" baseline="0" dirty="0"/>
              <a:t>and out </a:t>
            </a:r>
            <a:r>
              <a:rPr lang="de-AT" baseline="0" dirty="0" err="1"/>
              <a:t>two</a:t>
            </a:r>
            <a:r>
              <a:rPr lang="de-AT" baseline="0" dirty="0"/>
              <a:t> </a:t>
            </a:r>
            <a:r>
              <a:rPr lang="de-AT" baseline="0" dirty="0" err="1"/>
              <a:t>cards</a:t>
            </a:r>
            <a:r>
              <a:rPr lang="de-AT" baseline="0" dirty="0"/>
              <a:t> </a:t>
            </a:r>
            <a:r>
              <a:rPr lang="de-AT" baseline="0" dirty="0" err="1"/>
              <a:t>to</a:t>
            </a:r>
            <a:r>
              <a:rPr lang="de-AT" baseline="0" dirty="0"/>
              <a:t> </a:t>
            </a:r>
            <a:r>
              <a:rPr lang="de-AT" baseline="0" dirty="0" err="1"/>
              <a:t>each</a:t>
            </a:r>
            <a:r>
              <a:rPr lang="de-AT" baseline="0" dirty="0"/>
              <a:t> </a:t>
            </a:r>
            <a:r>
              <a:rPr lang="de-AT" baseline="0" dirty="0" err="1"/>
              <a:t>student</a:t>
            </a:r>
            <a:r>
              <a:rPr lang="de-AT" baseline="0" dirty="0"/>
              <a:t> (</a:t>
            </a:r>
            <a:r>
              <a:rPr lang="de-AT" baseline="0" dirty="0" err="1"/>
              <a:t>depending</a:t>
            </a:r>
            <a:r>
              <a:rPr lang="de-AT" baseline="0" dirty="0"/>
              <a:t> on </a:t>
            </a:r>
            <a:r>
              <a:rPr lang="de-AT" baseline="0" dirty="0" err="1"/>
              <a:t>class</a:t>
            </a:r>
            <a:r>
              <a:rPr lang="de-AT" baseline="0" dirty="0"/>
              <a:t> </a:t>
            </a:r>
            <a:r>
              <a:rPr lang="de-AT" baseline="0" dirty="0" err="1"/>
              <a:t>size</a:t>
            </a:r>
            <a:r>
              <a:rPr lang="de-AT" baseline="0" dirty="0"/>
              <a:t>), </a:t>
            </a:r>
            <a:r>
              <a:rPr lang="de-AT" baseline="0" dirty="0" err="1"/>
              <a:t>giving</a:t>
            </a:r>
            <a:r>
              <a:rPr lang="de-AT" baseline="0" dirty="0"/>
              <a:t> </a:t>
            </a:r>
            <a:r>
              <a:rPr lang="de-AT" baseline="0" dirty="0" err="1"/>
              <a:t>them</a:t>
            </a:r>
            <a:r>
              <a:rPr lang="de-AT" baseline="0" dirty="0"/>
              <a:t> 3 </a:t>
            </a:r>
            <a:r>
              <a:rPr lang="de-AT" baseline="0" dirty="0" err="1"/>
              <a:t>minutes</a:t>
            </a:r>
            <a:r>
              <a:rPr lang="de-AT" baseline="0" dirty="0"/>
              <a:t> </a:t>
            </a:r>
            <a:r>
              <a:rPr lang="de-AT" baseline="0" dirty="0" err="1"/>
              <a:t>to</a:t>
            </a:r>
            <a:r>
              <a:rPr lang="de-AT" baseline="0" dirty="0"/>
              <a:t> </a:t>
            </a:r>
            <a:r>
              <a:rPr lang="de-AT" baseline="0" dirty="0" err="1"/>
              <a:t>think</a:t>
            </a:r>
            <a:r>
              <a:rPr lang="de-AT" baseline="0" dirty="0"/>
              <a:t> about the </a:t>
            </a:r>
            <a:r>
              <a:rPr lang="de-AT" baseline="0" dirty="0" err="1"/>
              <a:t>question</a:t>
            </a:r>
            <a:r>
              <a:rPr lang="de-AT" baseline="0" dirty="0"/>
              <a:t> at </a:t>
            </a:r>
            <a:r>
              <a:rPr lang="de-AT" baseline="0" dirty="0" err="1"/>
              <a:t>hand</a:t>
            </a:r>
            <a:r>
              <a:rPr lang="de-AT" dirty="0"/>
              <a:t> and </a:t>
            </a:r>
            <a:r>
              <a:rPr lang="de-AT" baseline="0" dirty="0" err="1"/>
              <a:t>briefly</a:t>
            </a:r>
            <a:r>
              <a:rPr lang="de-AT" baseline="0" dirty="0"/>
              <a:t> and </a:t>
            </a:r>
            <a:r>
              <a:rPr lang="de-AT" baseline="0" dirty="0" err="1"/>
              <a:t>concisely</a:t>
            </a:r>
            <a:r>
              <a:rPr lang="de-AT" baseline="0" dirty="0"/>
              <a:t> </a:t>
            </a:r>
            <a:r>
              <a:rPr lang="de-AT" baseline="0" dirty="0" err="1"/>
              <a:t>record</a:t>
            </a:r>
            <a:r>
              <a:rPr lang="de-AT" baseline="0" dirty="0"/>
              <a:t> </a:t>
            </a:r>
            <a:r>
              <a:rPr lang="de-AT" baseline="0" dirty="0" err="1"/>
              <a:t>their</a:t>
            </a:r>
            <a:r>
              <a:rPr lang="de-AT" baseline="0" dirty="0"/>
              <a:t> </a:t>
            </a:r>
            <a:r>
              <a:rPr lang="de-AT" dirty="0" err="1"/>
              <a:t>ideas</a:t>
            </a:r>
            <a:r>
              <a:rPr lang="de-AT" baseline="0" dirty="0"/>
              <a:t>. </a:t>
            </a:r>
            <a:r>
              <a:rPr lang="de-AT" baseline="0" dirty="0" err="1"/>
              <a:t>Then</a:t>
            </a:r>
            <a:r>
              <a:rPr lang="de-AT" baseline="0" dirty="0"/>
              <a:t>, </a:t>
            </a:r>
            <a:r>
              <a:rPr lang="de-AT" baseline="0" dirty="0" err="1"/>
              <a:t>taking</a:t>
            </a:r>
            <a:r>
              <a:rPr lang="de-AT" baseline="0" dirty="0"/>
              <a:t> </a:t>
            </a:r>
            <a:r>
              <a:rPr lang="de-AT" baseline="0" dirty="0" err="1"/>
              <a:t>turns</a:t>
            </a:r>
            <a:r>
              <a:rPr lang="de-AT" baseline="0" dirty="0"/>
              <a:t>, </a:t>
            </a:r>
            <a:r>
              <a:rPr lang="de-AT" baseline="0" dirty="0" err="1"/>
              <a:t>pupils</a:t>
            </a:r>
            <a:r>
              <a:rPr lang="de-AT" baseline="0" dirty="0"/>
              <a:t> </a:t>
            </a:r>
            <a:r>
              <a:rPr lang="de-AT" baseline="0" dirty="0" err="1"/>
              <a:t>present</a:t>
            </a:r>
            <a:r>
              <a:rPr lang="de-AT" baseline="0" dirty="0"/>
              <a:t> </a:t>
            </a:r>
            <a:r>
              <a:rPr lang="de-AT" baseline="0" dirty="0" err="1"/>
              <a:t>their</a:t>
            </a:r>
            <a:r>
              <a:rPr lang="de-AT" baseline="0" dirty="0"/>
              <a:t> </a:t>
            </a:r>
            <a:r>
              <a:rPr lang="de-AT" baseline="0" dirty="0" err="1"/>
              <a:t>thoughts</a:t>
            </a:r>
            <a:r>
              <a:rPr lang="de-AT" baseline="0" dirty="0"/>
              <a:t>. </a:t>
            </a:r>
            <a:r>
              <a:rPr lang="de-AT" dirty="0" err="1"/>
              <a:t>P</a:t>
            </a:r>
            <a:r>
              <a:rPr lang="de-AT" baseline="0" dirty="0" err="1"/>
              <a:t>ut</a:t>
            </a:r>
            <a:r>
              <a:rPr lang="de-AT" baseline="0" dirty="0"/>
              <a:t> the </a:t>
            </a:r>
            <a:r>
              <a:rPr lang="de-AT" baseline="0" dirty="0" err="1"/>
              <a:t>cards</a:t>
            </a:r>
            <a:r>
              <a:rPr lang="de-AT" baseline="0" dirty="0"/>
              <a:t> on the </a:t>
            </a:r>
            <a:r>
              <a:rPr lang="de-AT" baseline="0" dirty="0" err="1"/>
              <a:t>board</a:t>
            </a:r>
            <a:r>
              <a:rPr lang="de-AT" dirty="0"/>
              <a:t>, </a:t>
            </a:r>
            <a:r>
              <a:rPr lang="de-AT" baseline="0" dirty="0" err="1"/>
              <a:t>forming</a:t>
            </a:r>
            <a:r>
              <a:rPr lang="de-AT" dirty="0"/>
              <a:t> </a:t>
            </a:r>
            <a:r>
              <a:rPr lang="de-AT" baseline="0" dirty="0" err="1"/>
              <a:t>categories</a:t>
            </a:r>
            <a:r>
              <a:rPr lang="de-AT" baseline="0" dirty="0"/>
              <a:t> (e.g. </a:t>
            </a:r>
            <a:r>
              <a:rPr lang="de-AT" baseline="0" dirty="0" err="1"/>
              <a:t>strengths</a:t>
            </a:r>
            <a:r>
              <a:rPr lang="de-AT" baseline="0" dirty="0"/>
              <a:t>, </a:t>
            </a:r>
            <a:r>
              <a:rPr lang="de-AT" baseline="0" dirty="0" err="1"/>
              <a:t>weaknesses</a:t>
            </a:r>
            <a:r>
              <a:rPr lang="de-AT" baseline="0" dirty="0"/>
              <a:t>, </a:t>
            </a:r>
            <a:r>
              <a:rPr lang="de-AT" baseline="0" dirty="0" err="1"/>
              <a:t>problems</a:t>
            </a:r>
            <a:r>
              <a:rPr lang="de-AT" baseline="0" dirty="0"/>
              <a:t>, </a:t>
            </a:r>
            <a:r>
              <a:rPr lang="de-AT" baseline="0" dirty="0" err="1"/>
              <a:t>examples</a:t>
            </a:r>
            <a:r>
              <a:rPr lang="de-AT" baseline="0" dirty="0"/>
              <a:t>). </a:t>
            </a:r>
            <a:r>
              <a:rPr lang="de-AT" dirty="0"/>
              <a:t>At the end, </a:t>
            </a:r>
            <a:r>
              <a:rPr lang="de-AT" dirty="0" err="1"/>
              <a:t>you</a:t>
            </a:r>
            <a:r>
              <a:rPr lang="de-AT" dirty="0"/>
              <a:t> </a:t>
            </a:r>
            <a:r>
              <a:rPr lang="de-AT" dirty="0" err="1"/>
              <a:t>can</a:t>
            </a:r>
            <a:r>
              <a:rPr lang="de-AT" dirty="0"/>
              <a:t> </a:t>
            </a:r>
            <a:r>
              <a:rPr lang="de-AT" dirty="0" err="1"/>
              <a:t>photograph</a:t>
            </a:r>
            <a:r>
              <a:rPr lang="de-AT" dirty="0"/>
              <a:t> the </a:t>
            </a:r>
            <a:r>
              <a:rPr lang="de-AT" dirty="0" err="1"/>
              <a:t>results</a:t>
            </a:r>
            <a:r>
              <a:rPr lang="de-AT" dirty="0"/>
              <a:t> on the </a:t>
            </a:r>
            <a:r>
              <a:rPr lang="de-AT" dirty="0" err="1"/>
              <a:t>board</a:t>
            </a:r>
            <a:r>
              <a:rPr lang="de-AT" dirty="0"/>
              <a:t> and </a:t>
            </a:r>
            <a:r>
              <a:rPr lang="de-AT" dirty="0" err="1"/>
              <a:t>make</a:t>
            </a:r>
            <a:r>
              <a:rPr lang="de-AT" dirty="0"/>
              <a:t> the </a:t>
            </a:r>
            <a:r>
              <a:rPr lang="de-AT" dirty="0" err="1"/>
              <a:t>information</a:t>
            </a:r>
            <a:r>
              <a:rPr lang="de-AT" dirty="0"/>
              <a:t> </a:t>
            </a:r>
            <a:r>
              <a:rPr lang="de-AT" dirty="0" err="1"/>
              <a:t>available</a:t>
            </a:r>
            <a:r>
              <a:rPr lang="de-AT" dirty="0"/>
              <a:t> </a:t>
            </a:r>
            <a:r>
              <a:rPr lang="de-AT" dirty="0" err="1"/>
              <a:t>to</a:t>
            </a:r>
            <a:r>
              <a:rPr lang="de-AT" dirty="0"/>
              <a:t> </a:t>
            </a:r>
            <a:r>
              <a:rPr lang="de-AT" dirty="0" err="1"/>
              <a:t>your</a:t>
            </a:r>
            <a:r>
              <a:rPr lang="de-AT" dirty="0"/>
              <a:t> </a:t>
            </a:r>
            <a:r>
              <a:rPr lang="de-AT" dirty="0" err="1"/>
              <a:t>pupils</a:t>
            </a:r>
            <a:r>
              <a:rPr lang="de-AT" dirty="0"/>
              <a:t>. </a:t>
            </a:r>
            <a:r>
              <a:rPr lang="de-AT" dirty="0" err="1"/>
              <a:t>You</a:t>
            </a:r>
            <a:r>
              <a:rPr lang="de-AT" dirty="0"/>
              <a:t> </a:t>
            </a:r>
            <a:r>
              <a:rPr lang="de-AT" dirty="0" err="1"/>
              <a:t>can</a:t>
            </a:r>
            <a:r>
              <a:rPr lang="de-AT" dirty="0"/>
              <a:t> </a:t>
            </a:r>
            <a:r>
              <a:rPr lang="de-AT" dirty="0" err="1"/>
              <a:t>always</a:t>
            </a:r>
            <a:r>
              <a:rPr lang="de-AT" dirty="0"/>
              <a:t> </a:t>
            </a:r>
            <a:r>
              <a:rPr lang="de-AT" dirty="0" err="1"/>
              <a:t>refer</a:t>
            </a:r>
            <a:r>
              <a:rPr lang="de-AT" dirty="0"/>
              <a:t> back </a:t>
            </a:r>
            <a:r>
              <a:rPr lang="de-AT" dirty="0" err="1"/>
              <a:t>to</a:t>
            </a:r>
            <a:r>
              <a:rPr lang="de-AT" dirty="0"/>
              <a:t> individual </a:t>
            </a:r>
            <a:r>
              <a:rPr lang="de-AT" dirty="0" err="1"/>
              <a:t>aspects</a:t>
            </a:r>
            <a:r>
              <a:rPr lang="de-AT" dirty="0"/>
              <a:t> </a:t>
            </a:r>
            <a:r>
              <a:rPr lang="de-AT" dirty="0" err="1"/>
              <a:t>while</a:t>
            </a:r>
            <a:r>
              <a:rPr lang="de-AT" dirty="0"/>
              <a:t> </a:t>
            </a:r>
            <a:r>
              <a:rPr lang="de-AT" dirty="0" err="1"/>
              <a:t>teaching</a:t>
            </a:r>
            <a:r>
              <a:rPr lang="de-AT" dirty="0"/>
              <a:t> „</a:t>
            </a:r>
            <a:r>
              <a:rPr lang="de-AT" baseline="0" dirty="0" err="1"/>
              <a:t>trends</a:t>
            </a:r>
            <a:r>
              <a:rPr lang="de-AT" baseline="0" dirty="0"/>
              <a:t> and </a:t>
            </a:r>
            <a:r>
              <a:rPr lang="de-AT" baseline="0" dirty="0" err="1"/>
              <a:t>innovations</a:t>
            </a:r>
            <a:r>
              <a:rPr lang="de-AT" baseline="0" dirty="0"/>
              <a:t> in </a:t>
            </a:r>
            <a:r>
              <a:rPr lang="de-AT" baseline="0" dirty="0" err="1"/>
              <a:t>rail</a:t>
            </a:r>
            <a:r>
              <a:rPr lang="de-AT" baseline="0" dirty="0"/>
              <a:t> </a:t>
            </a:r>
            <a:r>
              <a:rPr lang="de-AT" baseline="0" dirty="0" err="1"/>
              <a:t>freight</a:t>
            </a:r>
            <a:r>
              <a:rPr lang="de-AT" baseline="0" dirty="0"/>
              <a:t> </a:t>
            </a:r>
            <a:r>
              <a:rPr lang="de-AT" baseline="0" dirty="0" err="1"/>
              <a:t>transport</a:t>
            </a:r>
            <a:r>
              <a:rPr lang="de-AT" dirty="0"/>
              <a:t>".</a:t>
            </a:r>
          </a:p>
          <a:p>
            <a:pPr marL="685800" lvl="1" indent="-228600">
              <a:buFont typeface="Wingdings" panose="05000000000000000000" pitchFamily="2" charset="2"/>
              <a:buChar char="§"/>
            </a:pPr>
            <a:endParaRPr lang="de-AT" baseline="0" dirty="0"/>
          </a:p>
          <a:p>
            <a:pPr marL="0" lvl="0" indent="0">
              <a:buFont typeface="Wingdings" panose="05000000000000000000" pitchFamily="2" charset="2"/>
              <a:buNone/>
            </a:pPr>
            <a:r>
              <a:rPr lang="de-AT" baseline="0" dirty="0"/>
              <a:t>Bild: </a:t>
            </a:r>
            <a:r>
              <a:rPr lang="de-AT" baseline="0" dirty="0" err="1"/>
              <a:t>pixabay</a:t>
            </a:r>
            <a:endParaRPr lang="de-AT" baseline="0" dirty="0"/>
          </a:p>
        </p:txBody>
      </p:sp>
      <p:sp>
        <p:nvSpPr>
          <p:cNvPr id="4" name="Dia számának helye 3"/>
          <p:cNvSpPr>
            <a:spLocks noGrp="1"/>
          </p:cNvSpPr>
          <p:nvPr>
            <p:ph type="sldNum" sz="quarter" idx="10"/>
          </p:nvPr>
        </p:nvSpPr>
        <p:spPr/>
        <p:txBody>
          <a:bodyPr/>
          <a:lstStyle/>
          <a:p>
            <a:fld id="{E98FEF9A-DD08-4F3D-A992-3DA1E0F6A7B1}" type="slidenum">
              <a:rPr lang="hu-HU" smtClean="0"/>
              <a:t>4</a:t>
            </a:fld>
            <a:endParaRPr lang="hu-HU"/>
          </a:p>
        </p:txBody>
      </p:sp>
    </p:spTree>
    <p:extLst>
      <p:ext uri="{BB962C8B-B14F-4D97-AF65-F5344CB8AC3E}">
        <p14:creationId xmlns:p14="http://schemas.microsoft.com/office/powerpoint/2010/main" val="174170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Innovations include ideas and inventions that are translated into new products and services for the market. Here are some selected trends and innovations in rail transport.</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5</a:t>
            </a:fld>
            <a:endParaRPr lang="hu-HU"/>
          </a:p>
        </p:txBody>
      </p:sp>
    </p:spTree>
    <p:extLst>
      <p:ext uri="{BB962C8B-B14F-4D97-AF65-F5344CB8AC3E}">
        <p14:creationId xmlns:p14="http://schemas.microsoft.com/office/powerpoint/2010/main" val="97088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Hybrid Drive</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In order to make the drive systems of rail vehicles more flexible and environmentally friendly, hybrid drives have been increasingly developed in the recent past. Hybrid rail vehicles are to be powered by two different energy sources. In rail transport, both the conventional drive systems diesel traction and electric traction are combined and the coupling with innovative storage and drive systems is tested.</a:t>
            </a:r>
            <a:endParaRPr lang="de-DE" sz="1200" kern="1200" dirty="0">
              <a:solidFill>
                <a:schemeClr val="tx1"/>
              </a:solidFill>
              <a:effectLst/>
              <a:latin typeface="+mn-lt"/>
              <a:ea typeface="+mn-ea"/>
              <a:cs typeface="+mn-cs"/>
            </a:endParaRPr>
          </a:p>
          <a:p>
            <a:r>
              <a:rPr lang="hu-HU" sz="1200" i="1" kern="1200" dirty="0">
                <a:solidFill>
                  <a:schemeClr val="tx1"/>
                </a:solidFill>
                <a:effectLst/>
                <a:latin typeface="+mn-lt"/>
                <a:ea typeface="+mn-ea"/>
                <a:cs typeface="+mn-cs"/>
              </a:rPr>
              <a:t>Examples of hybrid drives:</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The RegioCitadis, which connects Kassel with the surrounding area, is equipped with a combination of electric and diesel power units. These so-called RegioTram vehicles are the world's first series-produced hybrid suburban railways. They operate in the city using tram overhead lines. The diesel engine is used on non-electrified routes in the surrounding area.</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In North America and Europe, hybrid solutions are used in shunting locomotives. The fuel efficiency of a shunting locomotive equipped with hybrid technology proves to be a significant advantage compared to a diesel locomotive. Corresponding consumption reductions of 35 - 60% are possible under everyday operating conditions.</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Battery Multiple Unit</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Like a conventional electric multiple unit, the battery-powered multiple unit draws its traction current from the overhead line. In addition, there are batteries on board which are recharged on overhead lines, necessary on sections without external power supply.</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Hydrogen Multiple Unit</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In the hydrogen multiple-unit train, a fuel cell generates electricity from hydrogen which is stored in batteries. Driven by electric motors the vehicle can thus run completely independently of the overhead line, but requires a hydrogen tank infrastructure.</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Sources</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Cf. </a:t>
            </a:r>
            <a:r>
              <a:rPr lang="de-DE" sz="1200" kern="1200" dirty="0" err="1">
                <a:solidFill>
                  <a:schemeClr val="tx1"/>
                </a:solidFill>
                <a:effectLst/>
                <a:latin typeface="+mn-lt"/>
                <a:ea typeface="+mn-ea"/>
                <a:cs typeface="+mn-cs"/>
              </a:rPr>
              <a:t>o.V</a:t>
            </a:r>
            <a:r>
              <a:rPr lang="de-DE" sz="1200" kern="1200" dirty="0">
                <a:solidFill>
                  <a:schemeClr val="tx1"/>
                </a:solidFill>
                <a:effectLst/>
                <a:latin typeface="+mn-lt"/>
                <a:ea typeface="+mn-ea"/>
                <a:cs typeface="+mn-cs"/>
              </a:rPr>
              <a:t>. (2017), online.</a:t>
            </a:r>
          </a:p>
          <a:p>
            <a:r>
              <a:rPr lang="de-DE" sz="1200" kern="1200" dirty="0">
                <a:solidFill>
                  <a:schemeClr val="tx1"/>
                </a:solidFill>
                <a:effectLst/>
                <a:latin typeface="+mn-lt"/>
                <a:ea typeface="+mn-ea"/>
                <a:cs typeface="+mn-cs"/>
              </a:rPr>
              <a:t>Cf. </a:t>
            </a:r>
            <a:r>
              <a:rPr lang="de-DE" sz="1200" kern="1200" dirty="0" err="1">
                <a:solidFill>
                  <a:schemeClr val="tx1"/>
                </a:solidFill>
                <a:effectLst/>
                <a:latin typeface="+mn-lt"/>
                <a:ea typeface="+mn-ea"/>
                <a:cs typeface="+mn-cs"/>
              </a:rPr>
              <a:t>o.V</a:t>
            </a:r>
            <a:r>
              <a:rPr lang="de-DE" sz="1200" kern="1200" dirty="0">
                <a:solidFill>
                  <a:schemeClr val="tx1"/>
                </a:solidFill>
                <a:effectLst/>
                <a:latin typeface="+mn-lt"/>
                <a:ea typeface="+mn-ea"/>
                <a:cs typeface="+mn-cs"/>
              </a:rPr>
              <a:t>. (2017), online.</a:t>
            </a:r>
          </a:p>
          <a:p>
            <a:r>
              <a:rPr lang="hu-HU" sz="1200" kern="1200" dirty="0">
                <a:solidFill>
                  <a:schemeClr val="tx1"/>
                </a:solidFill>
                <a:effectLst/>
                <a:latin typeface="+mn-lt"/>
                <a:ea typeface="+mn-ea"/>
                <a:cs typeface="+mn-cs"/>
              </a:rPr>
              <a:t>See Allianz pro Schiene (2019a), online.</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See Allianz pro Schiene (2019a), online.</a:t>
            </a:r>
            <a:endParaRPr lang="de-DE" sz="1200" kern="1200" dirty="0">
              <a:solidFill>
                <a:schemeClr val="tx1"/>
              </a:solidFill>
              <a:effectLst/>
              <a:latin typeface="+mn-lt"/>
              <a:ea typeface="+mn-ea"/>
              <a:cs typeface="+mn-cs"/>
            </a:endParaRPr>
          </a:p>
          <a:p>
            <a:endParaRPr lang="de-DE" dirty="0"/>
          </a:p>
          <a:p>
            <a:endParaRPr lang="de-DE" dirty="0"/>
          </a:p>
          <a:p>
            <a:r>
              <a:rPr lang="de-DE" dirty="0"/>
              <a:t>Bildquelle: https://www.allianz-pro-schiene.de/themen/aktuell/innovative-antriebe-auf-der-schiene/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6</a:t>
            </a:fld>
            <a:endParaRPr lang="hu-HU"/>
          </a:p>
        </p:txBody>
      </p:sp>
    </p:spTree>
    <p:extLst>
      <p:ext uri="{BB962C8B-B14F-4D97-AF65-F5344CB8AC3E}">
        <p14:creationId xmlns:p14="http://schemas.microsoft.com/office/powerpoint/2010/main" val="238232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The focus of interest is not on the classic wagon, but on its cargo container. The cargo container corresponds technically and constructively to a typical truck body. Like this one, it has stanchions that can be moved instead of fixed side walls with individually opening sliding tarpaulin systems. These enable fast loading and unloading, customised for its load. In contrast to classic freight wagons, these cargo containers can flexibly be adjusted to special customer requirements and, once the transport order has been carried out, can be tailored to the next freight again.</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The modular vehicle concept is based on the carrying wagon, which can multifunctionally cover all the requirements of rail freight transport. An innovative feature is the base frame, which forms the rolling and load-bearing system for transporting goods. In order to achieve cost advantages through higher quantities in procurement, a far-reaching standardization of the vehicle body must be planned.</a:t>
            </a:r>
            <a:endParaRPr lang="de-DE" sz="1200" kern="1200" dirty="0">
              <a:solidFill>
                <a:schemeClr val="tx1"/>
              </a:solidFill>
              <a:effectLst/>
              <a:latin typeface="+mn-lt"/>
              <a:ea typeface="+mn-ea"/>
              <a:cs typeface="+mn-cs"/>
            </a:endParaRPr>
          </a:p>
          <a:p>
            <a:endParaRPr lang="de-DE" dirty="0"/>
          </a:p>
          <a:p>
            <a:endParaRPr lang="de-DE" dirty="0"/>
          </a:p>
          <a:p>
            <a:r>
              <a:rPr lang="de-DE" dirty="0" err="1"/>
              <a:t>Sources</a:t>
            </a:r>
            <a:r>
              <a:rPr lang="de-DE" dirty="0"/>
              <a:t>: See DB Cargo (2019), online; </a:t>
            </a:r>
            <a:r>
              <a:rPr lang="de-DE" dirty="0" err="1"/>
              <a:t>see</a:t>
            </a:r>
            <a:r>
              <a:rPr lang="de-DE" dirty="0"/>
              <a:t> </a:t>
            </a:r>
            <a:r>
              <a:rPr lang="de-DE" dirty="0" err="1"/>
              <a:t>Bobsien</a:t>
            </a:r>
            <a:r>
              <a:rPr lang="de-DE" dirty="0"/>
              <a:t> et al. (2018), online.</a:t>
            </a:r>
          </a:p>
          <a:p>
            <a:r>
              <a:rPr lang="de-DE" dirty="0"/>
              <a:t>Image</a:t>
            </a:r>
            <a:r>
              <a:rPr lang="de-DE" baseline="0" dirty="0"/>
              <a:t> Source</a:t>
            </a:r>
            <a:r>
              <a:rPr lang="de-DE" dirty="0"/>
              <a:t>: in Anlehnung an B Cargo (2019),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7</a:t>
            </a:fld>
            <a:endParaRPr lang="hu-HU"/>
          </a:p>
        </p:txBody>
      </p:sp>
    </p:spTree>
    <p:extLst>
      <p:ext uri="{BB962C8B-B14F-4D97-AF65-F5344CB8AC3E}">
        <p14:creationId xmlns:p14="http://schemas.microsoft.com/office/powerpoint/2010/main" val="9729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In order to keep up with digitisation, existing freight wagons must now also be upgraded. A large number of freight wagons are travelling on rail infrastructure without telematics. A freight car 4.0 is therefore equipped with sensors, e.g. for train testing, brake testing or an automatic clutch. This sensor technology facilitates and shortens train preparation and formation. Another point is communication between wagons and locomotive which is currently non-existent. The sensor technology can not only be used for the aforementioned purposes, but also enables predictive maintenance systems. These, in turn, allow improved use of the wagons, as maintenance can be better planned and surprising wagon breaks can be avoided. Telematics can also guarantee the connection to existing logistics systems.</a:t>
            </a:r>
            <a:r>
              <a:rPr lang="de-DE" dirty="0">
                <a:effectLst/>
              </a:rPr>
              <a:t>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Source: </a:t>
            </a:r>
            <a:r>
              <a:rPr lang="hu-HU" sz="1200" kern="1200" dirty="0">
                <a:solidFill>
                  <a:schemeClr val="tx1"/>
                </a:solidFill>
                <a:effectLst/>
                <a:latin typeface="+mn-lt"/>
                <a:ea typeface="+mn-ea"/>
                <a:cs typeface="+mn-cs"/>
              </a:rPr>
              <a:t>See Clausen (2017), online.</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Image </a:t>
            </a:r>
            <a:r>
              <a:rPr lang="de-DE" sz="1200" b="0" i="0" u="none" strike="noStrike" kern="1200" baseline="0" dirty="0" err="1">
                <a:solidFill>
                  <a:schemeClr val="tx1"/>
                </a:solidFill>
                <a:latin typeface="+mn-lt"/>
                <a:ea typeface="+mn-ea"/>
                <a:cs typeface="+mn-cs"/>
              </a:rPr>
              <a:t>source</a:t>
            </a:r>
            <a:r>
              <a:rPr lang="de-DE" sz="1200" b="0" i="0" u="none" strike="noStrike" kern="1200" baseline="0" dirty="0">
                <a:solidFill>
                  <a:schemeClr val="tx1"/>
                </a:solidFill>
                <a:latin typeface="+mn-lt"/>
                <a:ea typeface="+mn-ea"/>
                <a:cs typeface="+mn-cs"/>
              </a:rPr>
              <a:t>: SBB Cargo (2019), online.</a:t>
            </a:r>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8</a:t>
            </a:fld>
            <a:endParaRPr lang="hu-HU"/>
          </a:p>
        </p:txBody>
      </p:sp>
    </p:spTree>
    <p:extLst>
      <p:ext uri="{BB962C8B-B14F-4D97-AF65-F5344CB8AC3E}">
        <p14:creationId xmlns:p14="http://schemas.microsoft.com/office/powerpoint/2010/main" val="343038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Automation is becoming increasingly important not only in the automotive industry, but also in rail transport. All processes that a locomotive driver performs during the journey are taken over by the technology in fully automatic operation. Accordingly, lines, railway installations and vehicles must be equipped with special technical components. In the course of digitalization, increasingly powerful systems are being used. The various degrees of automation range from brake and travel control to speed control, from travel control and door control at the stopping point to potential remote control for driverless operation. Until the classic railway runs without a driver, however, there are still a few hurdles to overcome. These include customer acceptance, the handling of external faults and, last but not least, the approval of autonomous trains.</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According to "Siemens," fully automated trains also have several advantages: They can travel faster in a row because braking distance and speed are constantly calculated. In addition, the technology saves electricity and can be used with high passenger volumes - without a train driver having to stand by - without any problems.</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Advantages of autonomous driving in rail transport:</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greater safety</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increasing efficiency</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capacities are fully utilised</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human errors can be minimized</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calculable =&gt; better planning, more reliable driving times</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Disadvantages of autonomous driving in rail transport:</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sensors may fail</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situations can be misinterpreted</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bugs can lead to malfunctions</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accident liability: who is responsible?</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customer acceptance not a reality yet</a:t>
            </a:r>
            <a:endParaRPr lang="de-DE"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job cuts</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lvl="0"/>
            <a:r>
              <a:rPr lang="de-DE" sz="1200" kern="1200" dirty="0" err="1">
                <a:solidFill>
                  <a:schemeClr val="tx1"/>
                </a:solidFill>
                <a:effectLst/>
                <a:latin typeface="+mn-lt"/>
                <a:ea typeface="+mn-ea"/>
                <a:cs typeface="+mn-cs"/>
              </a:rPr>
              <a:t>Sources</a:t>
            </a:r>
            <a:r>
              <a:rPr lang="de-DE"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See Allianz pro Schiene (2019b), online.</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Cf. Gaisch-Faustmann (2018), online; Cf. Die Welt (2016) online.</a:t>
            </a:r>
            <a:endParaRPr lang="de-DE"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endParaRPr lang="de-AT" dirty="0"/>
          </a:p>
        </p:txBody>
      </p:sp>
      <p:sp>
        <p:nvSpPr>
          <p:cNvPr id="4" name="Dia számának helye 3"/>
          <p:cNvSpPr>
            <a:spLocks noGrp="1"/>
          </p:cNvSpPr>
          <p:nvPr>
            <p:ph type="sldNum" sz="quarter" idx="10"/>
          </p:nvPr>
        </p:nvSpPr>
        <p:spPr/>
        <p:txBody>
          <a:bodyPr/>
          <a:lstStyle/>
          <a:p>
            <a:fld id="{E98FEF9A-DD08-4F3D-A992-3DA1E0F6A7B1}" type="slidenum">
              <a:rPr lang="hu-HU" smtClean="0"/>
              <a:t>9</a:t>
            </a:fld>
            <a:endParaRPr lang="hu-HU"/>
          </a:p>
        </p:txBody>
      </p:sp>
    </p:spTree>
    <p:extLst>
      <p:ext uri="{BB962C8B-B14F-4D97-AF65-F5344CB8AC3E}">
        <p14:creationId xmlns:p14="http://schemas.microsoft.com/office/powerpoint/2010/main" val="128699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Austria is the leading country for rail transport in the EU. On average, each Austrian covers 2.255 kilometres per year by train, tram or underground - more than twice the EU average of 1.090 kilometres and about 45 per cent more than in other European countries. Every year, the Austrian Federal Railways (ÖBB) alone transport 459 million passengers and 115 million tons of goods.</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In the coming years, billions will be invested in the new construction and expansion of rail infrastructure in order to further enhance the competitiveness of rail transport and continue the positive trend of recent years.</a:t>
            </a:r>
            <a:endParaRPr lang="de-DE"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Below the Brenner Pass, the world's longest underground rail link for freight and passenger traffic is being built. The Brenner Base Tunnel improves travel and transport possibilities by rail in the heart of Europe and, with a length of 64 kilometres, is the longest underground railway connection in the world. It is a flat railway tunnel between Innsbruck and Franzensfeste in Italy. The Brenner Base Tunnel is a part of the European Scandinavian-Mediterranean core network corridor, where about 110 million people live between Helsinki and Valletta. The Brenner Base Tunnel thus enables a rapid and safe connection between population centres north and south of the Alps and links important European economic centres with each other. Cross-national projects are subsidised to an extent of up to 40 percent. The project will be implemented by Brenner Base Tunnel SE, a European public limited company working on behalf of the Republic of Austria, the Republic of Italy and the EU.</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Brenner base tunnel is to be completed in 2028, with a mere construction time of about 20 years. In the future, freight trains will be able to travel through the tunnel at speeds of up to 120 km/h and passenger trains at speeds of up to 250 km/h. The tunnel will also be used for goods transport. Altogether there will be 4 accessed tunnels, in Ampass, Ahrental, Wolf near Steinach am Brenner and in Mauls. In Innsbruck, the Brenner Base Tunnel then leads into the existing railway bypass. A special feature of the tunnel is the continuous exploratory tunnel. This runs centrally between the two main tunnel tubes and is 12 metres below. Current excavation work on the exploration tunnel should provide information on the rock condition and thus minimise construction times and costs. Once the tunnel is operational, the exploratory tunnel will be important for drainage.</a:t>
            </a:r>
            <a:r>
              <a:rPr lang="de-DE"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Sources: See </a:t>
            </a:r>
            <a:r>
              <a:rPr lang="en-GB" sz="1200" kern="1200" dirty="0" err="1">
                <a:solidFill>
                  <a:schemeClr val="tx1"/>
                </a:solidFill>
                <a:effectLst/>
                <a:latin typeface="+mn-lt"/>
                <a:ea typeface="+mn-ea"/>
                <a:cs typeface="+mn-cs"/>
              </a:rPr>
              <a:t>bmvit</a:t>
            </a:r>
            <a:r>
              <a:rPr lang="en-GB" sz="1200" kern="1200" dirty="0">
                <a:solidFill>
                  <a:schemeClr val="tx1"/>
                </a:solidFill>
                <a:effectLst/>
                <a:latin typeface="+mn-lt"/>
                <a:ea typeface="+mn-ea"/>
                <a:cs typeface="+mn-cs"/>
              </a:rPr>
              <a:t> (2018), online.</a:t>
            </a:r>
            <a:r>
              <a:rPr lang="de-DE" sz="1200" kern="1200" dirty="0">
                <a:solidFill>
                  <a:schemeClr val="tx1"/>
                </a:solidFill>
                <a:effectLst/>
                <a:latin typeface="+mn-lt"/>
                <a:ea typeface="+mn-ea"/>
                <a:cs typeface="+mn-cs"/>
              </a:rPr>
              <a:t>;</a:t>
            </a:r>
            <a:r>
              <a:rPr lang="de-DE" sz="1200" kern="1200" baseline="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See ÖBB Infrastuktur (2018), online</a:t>
            </a:r>
            <a:r>
              <a:rPr lang="de-DE" sz="1200" kern="1200" dirty="0">
                <a:solidFill>
                  <a:schemeClr val="tx1"/>
                </a:solidFill>
                <a:effectLst/>
                <a:latin typeface="+mn-lt"/>
                <a:ea typeface="+mn-ea"/>
                <a:cs typeface="+mn-cs"/>
              </a:rPr>
              <a:t>;</a:t>
            </a:r>
            <a:r>
              <a:rPr lang="de-D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Cf. BBT (2018), online.</a:t>
            </a:r>
            <a:endParaRPr lang="de-DE" dirty="0"/>
          </a:p>
          <a:p>
            <a:r>
              <a:rPr lang="de-AT" dirty="0"/>
              <a:t>Image</a:t>
            </a:r>
            <a:r>
              <a:rPr lang="de-AT" baseline="0" dirty="0"/>
              <a:t> Source</a:t>
            </a:r>
            <a:r>
              <a:rPr lang="de-AT" dirty="0"/>
              <a:t>: https://www.bbt-se.com</a:t>
            </a:r>
          </a:p>
        </p:txBody>
      </p:sp>
      <p:sp>
        <p:nvSpPr>
          <p:cNvPr id="4" name="Dia számának helye 3"/>
          <p:cNvSpPr>
            <a:spLocks noGrp="1"/>
          </p:cNvSpPr>
          <p:nvPr>
            <p:ph type="sldNum" sz="quarter" idx="10"/>
          </p:nvPr>
        </p:nvSpPr>
        <p:spPr/>
        <p:txBody>
          <a:bodyPr/>
          <a:lstStyle/>
          <a:p>
            <a:fld id="{E98FEF9A-DD08-4F3D-A992-3DA1E0F6A7B1}" type="slidenum">
              <a:rPr lang="hu-HU" smtClean="0"/>
              <a:t>10</a:t>
            </a:fld>
            <a:endParaRPr lang="hu-HU"/>
          </a:p>
        </p:txBody>
      </p:sp>
    </p:spTree>
    <p:extLst>
      <p:ext uri="{BB962C8B-B14F-4D97-AF65-F5344CB8AC3E}">
        <p14:creationId xmlns:p14="http://schemas.microsoft.com/office/powerpoint/2010/main" val="752352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p:nvSpPr>
        <p:spPr>
          <a:xfrm>
            <a:off x="1679510" y="2132857"/>
            <a:ext cx="9409045"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994182" y="2418697"/>
            <a:ext cx="8779701" cy="1470025"/>
          </a:xfrm>
        </p:spPr>
        <p:txBody>
          <a:bodyPr/>
          <a:lstStyle>
            <a:lvl1pPr algn="ctr">
              <a:defRPr sz="4000"/>
            </a:lvl1pPr>
          </a:lstStyle>
          <a:p>
            <a:endParaRPr lang="de-AT" dirty="0"/>
          </a:p>
        </p:txBody>
      </p:sp>
      <p:sp>
        <p:nvSpPr>
          <p:cNvPr id="3" name="Untertitel 2"/>
          <p:cNvSpPr>
            <a:spLocks noGrp="1"/>
          </p:cNvSpPr>
          <p:nvPr>
            <p:ph type="subTitle" idx="1"/>
          </p:nvPr>
        </p:nvSpPr>
        <p:spPr>
          <a:xfrm>
            <a:off x="1994182" y="3888722"/>
            <a:ext cx="8779701"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AT" dirty="0"/>
          </a:p>
        </p:txBody>
      </p:sp>
      <p:pic>
        <p:nvPicPr>
          <p:cNvPr id="12" name="Picture 2" descr="C:\Users\fhb156505\AppData\Local\Microsoft\Windows\Temporary Internet Files\Content.Outlook\OP60CCGT\RERail.png">
            <a:extLst>
              <a:ext uri="{FF2B5EF4-FFF2-40B4-BE49-F238E27FC236}">
                <a16:creationId xmlns:a16="http://schemas.microsoft.com/office/drawing/2014/main" id="{835883D9-CBCB-4F66-9F4F-A1ED324C566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73730" y="488421"/>
            <a:ext cx="3654559" cy="110642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a:extLst>
              <a:ext uri="{FF2B5EF4-FFF2-40B4-BE49-F238E27FC236}">
                <a16:creationId xmlns:a16="http://schemas.microsoft.com/office/drawing/2014/main" id="{E28903A5-9D3A-45E5-8075-87AD6D1FFAC8}"/>
              </a:ext>
            </a:extLst>
          </p:cNvPr>
          <p:cNvGrpSpPr/>
          <p:nvPr userDrawn="1"/>
        </p:nvGrpSpPr>
        <p:grpSpPr>
          <a:xfrm>
            <a:off x="2951794" y="5256309"/>
            <a:ext cx="6864475" cy="1113270"/>
            <a:chOff x="1241630" y="5543343"/>
            <a:chExt cx="6864475" cy="1113270"/>
          </a:xfrm>
        </p:grpSpPr>
        <p:pic>
          <p:nvPicPr>
            <p:cNvPr id="14" name="Picture 9" descr="C:\Users\p41662\AppData\Local\Microsoft\Windows\Temporary Internet Files\Content.Outlook\VDWGJMU4\RZ-Logo-Logistikum-hoch-cmyk-2000x2000px.jpg">
              <a:extLst>
                <a:ext uri="{FF2B5EF4-FFF2-40B4-BE49-F238E27FC236}">
                  <a16:creationId xmlns:a16="http://schemas.microsoft.com/office/drawing/2014/main" id="{78558713-4DBF-47ED-8B5A-AAAAF3CF71A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5" name="Grafik 14">
              <a:extLst>
                <a:ext uri="{FF2B5EF4-FFF2-40B4-BE49-F238E27FC236}">
                  <a16:creationId xmlns:a16="http://schemas.microsoft.com/office/drawing/2014/main" id="{10B3570F-2B5E-4DDF-BA40-910B139AEB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6" name="Grafik 15">
              <a:extLst>
                <a:ext uri="{FF2B5EF4-FFF2-40B4-BE49-F238E27FC236}">
                  <a16:creationId xmlns:a16="http://schemas.microsoft.com/office/drawing/2014/main" id="{524AFB90-7B4B-4612-B691-42C55EBAF3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7" name="Grafik 16">
              <a:extLst>
                <a:ext uri="{FF2B5EF4-FFF2-40B4-BE49-F238E27FC236}">
                  <a16:creationId xmlns:a16="http://schemas.microsoft.com/office/drawing/2014/main" id="{36867906-07C1-4745-9B29-5DEC5C113C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97542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Slide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p:nvSpPr>
        <p:spPr>
          <a:xfrm>
            <a:off x="527382" y="198066"/>
            <a:ext cx="11137237"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719403" y="274638"/>
            <a:ext cx="10753195" cy="1143000"/>
          </a:xfrm>
        </p:spPr>
        <p:txBody>
          <a:bodyPr>
            <a:noAutofit/>
          </a:bodyPr>
          <a:lstStyle>
            <a:lvl1pPr>
              <a:defRPr sz="3500" b="1">
                <a:latin typeface="Arial" panose="020B0604020202020204" pitchFamily="34" charset="0"/>
                <a:cs typeface="Arial" panose="020B0604020202020204" pitchFamily="34" charset="0"/>
              </a:defRPr>
            </a:lvl1pPr>
          </a:lstStyle>
          <a:p>
            <a:r>
              <a:rPr lang="hu-HU"/>
              <a:t>Mintacím szerkesztése</a:t>
            </a:r>
            <a:endParaRPr lang="de-AT" dirty="0"/>
          </a:p>
        </p:txBody>
      </p:sp>
      <p:sp>
        <p:nvSpPr>
          <p:cNvPr id="3" name="Inhaltsplatzhalter 2"/>
          <p:cNvSpPr>
            <a:spLocks noGrp="1"/>
          </p:cNvSpPr>
          <p:nvPr>
            <p:ph idx="1"/>
          </p:nvPr>
        </p:nvSpPr>
        <p:spPr>
          <a:xfrm>
            <a:off x="586395" y="1623904"/>
            <a:ext cx="109728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AT" dirty="0"/>
          </a:p>
        </p:txBody>
      </p:sp>
      <p:pic>
        <p:nvPicPr>
          <p:cNvPr id="8" name="Picture 2" descr="C:\Users\fhb156505\AppData\Local\Microsoft\Windows\Temporary Internet Files\Content.Outlook\OP60CCGT\RERail.png">
            <a:extLst>
              <a:ext uri="{FF2B5EF4-FFF2-40B4-BE49-F238E27FC236}">
                <a16:creationId xmlns:a16="http://schemas.microsoft.com/office/drawing/2014/main" id="{6BDD4F51-1EC6-4497-8F01-624BE5D2598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395" y="6279561"/>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7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p:nvSpPr>
        <p:spPr>
          <a:xfrm>
            <a:off x="527382" y="198066"/>
            <a:ext cx="11137237"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hu-HU"/>
              <a:t>Mintacím szerkesztése</a:t>
            </a:r>
            <a:endParaRPr lang="de-AT" dirty="0"/>
          </a:p>
        </p:txBody>
      </p:sp>
      <p:sp>
        <p:nvSpPr>
          <p:cNvPr id="6" name="Abgerundetes Rechteck 5"/>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2" descr="C:\Users\fhb156505\AppData\Local\Microsoft\Windows\Temporary Internet Files\Content.Outlook\OP60CCGT\RER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41" y="6292410"/>
            <a:ext cx="1269088"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p:nvSpPr>
        <p:spPr>
          <a:xfrm>
            <a:off x="1967541" y="6341533"/>
            <a:ext cx="9614859"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2" descr="C:\Users\fhb156505\AppData\Local\Microsoft\Windows\Temporary Internet Files\Content.Outlook\OP60CCGT\RER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41" y="6292410"/>
            <a:ext cx="1269088"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19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205019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forschungsinformationssystem.de/servlet/is/342673/" TargetMode="External"/><Relationship Id="rId3" Type="http://schemas.openxmlformats.org/officeDocument/2006/relationships/hyperlink" Target="https://www.alstom.com/de/our-solutions-rolling-stock/coradia-ilint-der-weltweit-erste-wasserstoffzug" TargetMode="External"/><Relationship Id="rId7" Type="http://schemas.openxmlformats.org/officeDocument/2006/relationships/hyperlink" Target="https://www.dbcargo.com/rail-deutschland-de/news-und-medien/News/mit-intelligenten-Gueterwagen-in-die-verkehrswende-starten-334812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argosousterrain.ch/" TargetMode="External"/><Relationship Id="rId5" Type="http://schemas.openxmlformats.org/officeDocument/2006/relationships/hyperlink" Target="https://www.dbcargo.com/resource/blob/3348136/efab4ff3b423398dc9cd94311550908a/Artikel_ETR_9_2018_Verkehrswende-data.pdf" TargetMode="External"/><Relationship Id="rId4" Type="http://schemas.openxmlformats.org/officeDocument/2006/relationships/hyperlink" Target="https://www.alstom.com/de/press-releases-news/2018/9/weltpremiere-alstoms-wasserstoff-zuege-starten-im-oeffentlichen" TargetMode="External"/><Relationship Id="rId9" Type="http://schemas.openxmlformats.org/officeDocument/2006/relationships/hyperlink" Target="https://www.golem.de/news/coradia-ilint-alstoms-brennstoffzellenzug-ist-erschreckend-unspektakulaer-1804-133923.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ailcargo.com/de/leistungen/waggonvermietung-verkauf/transant" TargetMode="External"/><Relationship Id="rId7" Type="http://schemas.openxmlformats.org/officeDocument/2006/relationships/hyperlink" Target="https://www.voestalpine.com/blog/de/mobilitaet/weltpremiere-zukunftsweisender-leichtbauwagon-transant-von-voestalpine-und-rail-cargo-grou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log.railcargo.com/artikel/eisenbahn-einfach-erklaert-interoperabilitaet.html" TargetMode="External"/><Relationship Id="rId5" Type="http://schemas.openxmlformats.org/officeDocument/2006/relationships/hyperlink" Target="https://www.railcargo.com/file_source/railcargo/rcg/Downloads/2019-mobiler-de.pdf" TargetMode="External"/><Relationship Id="rId4" Type="http://schemas.openxmlformats.org/officeDocument/2006/relationships/hyperlink" Target="https://www.railcargo.com/de/leistungen/wagenladungen/mobil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773645" y="2363289"/>
            <a:ext cx="9144000" cy="2387600"/>
          </a:xfrm>
          <a:noFill/>
        </p:spPr>
        <p:txBody>
          <a:bodyPr>
            <a:normAutofit/>
          </a:bodyPr>
          <a:lstStyle/>
          <a:p>
            <a:r>
              <a:rPr lang="en-US" dirty="0"/>
              <a:t>Trends &amp; Innovations </a:t>
            </a:r>
            <a:br>
              <a:rPr lang="en-US" dirty="0"/>
            </a:br>
            <a:r>
              <a:rPr lang="en-US" dirty="0"/>
              <a:t>in Rail Freight Transport</a:t>
            </a:r>
            <a:endParaRPr lang="de-DE" b="1" dirty="0"/>
          </a:p>
        </p:txBody>
      </p:sp>
    </p:spTree>
    <p:extLst>
      <p:ext uri="{BB962C8B-B14F-4D97-AF65-F5344CB8AC3E}">
        <p14:creationId xmlns:p14="http://schemas.microsoft.com/office/powerpoint/2010/main" val="40990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22" y="1816768"/>
            <a:ext cx="6319386" cy="4496243"/>
          </a:xfrm>
          <a:prstGeom prst="rect">
            <a:avLst/>
          </a:prstGeom>
        </p:spPr>
      </p:pic>
      <p:sp>
        <p:nvSpPr>
          <p:cNvPr id="2" name="Cím 1"/>
          <p:cNvSpPr>
            <a:spLocks noGrp="1"/>
          </p:cNvSpPr>
          <p:nvPr>
            <p:ph type="title"/>
          </p:nvPr>
        </p:nvSpPr>
        <p:spPr>
          <a:xfrm>
            <a:off x="284316" y="182245"/>
            <a:ext cx="11576957" cy="1325563"/>
          </a:xfrm>
        </p:spPr>
        <p:txBody>
          <a:bodyPr>
            <a:normAutofit/>
          </a:bodyPr>
          <a:lstStyle/>
          <a:p>
            <a:r>
              <a:rPr lang="de-AT" dirty="0"/>
              <a:t>Development of Rail Infrastructure</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4684362" y="6098804"/>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Images: Brenner Basistunnel BBT SE</a:t>
            </a:r>
          </a:p>
        </p:txBody>
      </p:sp>
      <p:sp>
        <p:nvSpPr>
          <p:cNvPr id="3" name="Textfeld 2">
            <a:extLst>
              <a:ext uri="{FF2B5EF4-FFF2-40B4-BE49-F238E27FC236}">
                <a16:creationId xmlns:a16="http://schemas.microsoft.com/office/drawing/2014/main" id="{D26F2BF5-C3FB-4192-B691-164486377DC4}"/>
              </a:ext>
            </a:extLst>
          </p:cNvPr>
          <p:cNvSpPr txBox="1"/>
          <p:nvPr/>
        </p:nvSpPr>
        <p:spPr>
          <a:xfrm>
            <a:off x="3525253" y="1653591"/>
            <a:ext cx="4791518" cy="369332"/>
          </a:xfrm>
          <a:prstGeom prst="rect">
            <a:avLst/>
          </a:prstGeom>
          <a:noFill/>
        </p:spPr>
        <p:txBody>
          <a:bodyPr wrap="square" rtlCol="0">
            <a:spAutoFit/>
          </a:bodyPr>
          <a:lstStyle/>
          <a:p>
            <a:r>
              <a:rPr lang="de-AT" b="1" dirty="0">
                <a:solidFill>
                  <a:schemeClr val="tx2"/>
                </a:solidFill>
                <a:latin typeface="Arial" panose="020B0604020202020204" pitchFamily="34" charset="0"/>
                <a:cs typeface="Arial" panose="020B0604020202020204" pitchFamily="34" charset="0"/>
              </a:rPr>
              <a:t>Example: Brenner Base Tunnel</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264" y="1640226"/>
            <a:ext cx="4019442" cy="4603159"/>
          </a:xfrm>
          <a:prstGeom prst="rect">
            <a:avLst/>
          </a:prstGeom>
          <a:effectLst>
            <a:softEdge rad="63500"/>
          </a:effectLst>
        </p:spPr>
      </p:pic>
    </p:spTree>
    <p:extLst>
      <p:ext uri="{BB962C8B-B14F-4D97-AF65-F5344CB8AC3E}">
        <p14:creationId xmlns:p14="http://schemas.microsoft.com/office/powerpoint/2010/main" val="28670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Underground Freight System</a:t>
            </a:r>
            <a:endParaRPr lang="hu-HU" dirty="0"/>
          </a:p>
        </p:txBody>
      </p:sp>
      <p:sp>
        <p:nvSpPr>
          <p:cNvPr id="6" name="Inhaltsplatzhalter 7"/>
          <p:cNvSpPr>
            <a:spLocks noGrp="1"/>
          </p:cNvSpPr>
          <p:nvPr>
            <p:ph idx="1"/>
          </p:nvPr>
        </p:nvSpPr>
        <p:spPr>
          <a:xfrm>
            <a:off x="734428" y="4505630"/>
            <a:ext cx="7199897" cy="1371891"/>
          </a:xfrm>
        </p:spPr>
        <p:txBody>
          <a:bodyPr>
            <a:normAutofit/>
          </a:bodyPr>
          <a:lstStyle/>
          <a:p>
            <a:pPr marL="285750" indent="-285750">
              <a:spcBef>
                <a:spcPts val="480"/>
              </a:spcBef>
            </a:pPr>
            <a:r>
              <a:rPr lang="en-US" sz="1800" dirty="0">
                <a:solidFill>
                  <a:schemeClr val="tx2"/>
                </a:solidFill>
              </a:rPr>
              <a:t>Automated, complete logistics system with goods transported in tunnels</a:t>
            </a:r>
          </a:p>
          <a:p>
            <a:pPr marL="285750" indent="-285750">
              <a:spcBef>
                <a:spcPts val="480"/>
              </a:spcBef>
            </a:pPr>
            <a:r>
              <a:rPr lang="en-US" sz="1800" dirty="0">
                <a:solidFill>
                  <a:schemeClr val="tx2"/>
                </a:solidFill>
              </a:rPr>
              <a:t>Automated, driverless transport vehicles</a:t>
            </a:r>
            <a:endParaRPr lang="en-US" sz="2000" dirty="0">
              <a:solidFill>
                <a:schemeClr val="tx2"/>
              </a:solidFill>
            </a:endParaRPr>
          </a:p>
        </p:txBody>
      </p:sp>
      <p:pic>
        <p:nvPicPr>
          <p:cNvPr id="7" name="Grafik 6"/>
          <p:cNvPicPr/>
          <p:nvPr/>
        </p:nvPicPr>
        <p:blipFill>
          <a:blip r:embed="rId3"/>
          <a:stretch>
            <a:fillRect/>
          </a:stretch>
        </p:blipFill>
        <p:spPr>
          <a:xfrm>
            <a:off x="876219" y="2293765"/>
            <a:ext cx="5626969" cy="2088232"/>
          </a:xfrm>
          <a:prstGeom prst="rect">
            <a:avLst/>
          </a:prstGeom>
          <a:effectLst>
            <a:softEdge rad="63500"/>
          </a:effectLst>
        </p:spPr>
      </p:pic>
      <p:pic>
        <p:nvPicPr>
          <p:cNvPr id="9" name="Grafik 8"/>
          <p:cNvPicPr>
            <a:picLocks noChangeAspect="1"/>
          </p:cNvPicPr>
          <p:nvPr/>
        </p:nvPicPr>
        <p:blipFill rotWithShape="1">
          <a:blip r:embed="rId4"/>
          <a:srcRect t="7787" r="2284" b="2764"/>
          <a:stretch/>
        </p:blipFill>
        <p:spPr>
          <a:xfrm>
            <a:off x="7848600" y="2293765"/>
            <a:ext cx="3457575" cy="3716894"/>
          </a:xfrm>
          <a:prstGeom prst="rect">
            <a:avLst/>
          </a:prstGeom>
          <a:effectLst>
            <a:softEdge rad="63500"/>
          </a:effectLst>
        </p:spPr>
      </p:pic>
      <p:sp>
        <p:nvSpPr>
          <p:cNvPr id="10" name="Textfeld 9"/>
          <p:cNvSpPr txBox="1"/>
          <p:nvPr/>
        </p:nvSpPr>
        <p:spPr>
          <a:xfrm>
            <a:off x="9124950" y="1860660"/>
            <a:ext cx="2419572" cy="276999"/>
          </a:xfrm>
          <a:prstGeom prst="rect">
            <a:avLst/>
          </a:prstGeom>
          <a:noFill/>
        </p:spPr>
        <p:txBody>
          <a:bodyPr wrap="square" rtlCol="0">
            <a:spAutoFit/>
          </a:bodyPr>
          <a:lstStyle/>
          <a:p>
            <a:r>
              <a:rPr lang="de-AT" sz="1200" dirty="0">
                <a:latin typeface="Arial" panose="020B0604020202020204" pitchFamily="34" charset="0"/>
                <a:cs typeface="Arial" panose="020B0604020202020204" pitchFamily="34" charset="0"/>
              </a:rPr>
              <a:t>Images: Cargo Sous Terrain AG</a:t>
            </a:r>
            <a:endParaRPr lang="de-AT" sz="1200" baseline="300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26F2BF5-C3FB-4192-B691-164486377DC4}"/>
              </a:ext>
            </a:extLst>
          </p:cNvPr>
          <p:cNvSpPr txBox="1"/>
          <p:nvPr/>
        </p:nvSpPr>
        <p:spPr>
          <a:xfrm>
            <a:off x="876218" y="1675994"/>
            <a:ext cx="6057981" cy="369332"/>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Example: Cargo Sous Terrain (planned)</a:t>
            </a:r>
          </a:p>
        </p:txBody>
      </p:sp>
    </p:spTree>
    <p:extLst>
      <p:ext uri="{BB962C8B-B14F-4D97-AF65-F5344CB8AC3E}">
        <p14:creationId xmlns:p14="http://schemas.microsoft.com/office/powerpoint/2010/main" val="404892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hu-HU" dirty="0"/>
              <a:t>Magnetic Levitation Train (Maglev)</a:t>
            </a:r>
          </a:p>
        </p:txBody>
      </p:sp>
      <p:sp>
        <p:nvSpPr>
          <p:cNvPr id="11" name="Textfeld 10">
            <a:extLst>
              <a:ext uri="{FF2B5EF4-FFF2-40B4-BE49-F238E27FC236}">
                <a16:creationId xmlns:a16="http://schemas.microsoft.com/office/drawing/2014/main" id="{7EAF0956-DE5D-444E-9D22-BA493813AEE2}"/>
              </a:ext>
            </a:extLst>
          </p:cNvPr>
          <p:cNvSpPr txBox="1"/>
          <p:nvPr/>
        </p:nvSpPr>
        <p:spPr>
          <a:xfrm>
            <a:off x="1272891" y="5824298"/>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42B6100-4198-463B-9E82-87F49A32C29C}"/>
              </a:ext>
            </a:extLst>
          </p:cNvPr>
          <p:cNvSpPr txBox="1"/>
          <p:nvPr/>
        </p:nvSpPr>
        <p:spPr>
          <a:xfrm>
            <a:off x="7659547" y="2930151"/>
            <a:ext cx="3637103" cy="1569660"/>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electromagnetic travelling fields </a:t>
            </a:r>
            <a:r>
              <a:rPr lang="en-US" sz="2400" dirty="0">
                <a:solidFill>
                  <a:schemeClr val="tx2"/>
                </a:solidFill>
                <a:latin typeface="Arial" panose="020B0604020202020204" pitchFamily="34" charset="0"/>
                <a:cs typeface="Arial" panose="020B0604020202020204" pitchFamily="34" charset="0"/>
              </a:rPr>
              <a:t>that make the train float, control, drive and brake</a:t>
            </a:r>
            <a:endParaRPr lang="de-AT" sz="2400" dirty="0">
              <a:solidFill>
                <a:schemeClr val="tx2"/>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r="8892"/>
          <a:stretch/>
        </p:blipFill>
        <p:spPr>
          <a:xfrm>
            <a:off x="1225266" y="2028826"/>
            <a:ext cx="5718770" cy="3524238"/>
          </a:xfrm>
          <a:prstGeom prst="rect">
            <a:avLst/>
          </a:prstGeom>
          <a:effectLst>
            <a:softEdge rad="63500"/>
          </a:effectLst>
        </p:spPr>
      </p:pic>
      <p:sp>
        <p:nvSpPr>
          <p:cNvPr id="12" name="Rechteck 11"/>
          <p:cNvSpPr/>
          <p:nvPr/>
        </p:nvSpPr>
        <p:spPr>
          <a:xfrm>
            <a:off x="1225266" y="4499811"/>
            <a:ext cx="5718770" cy="684909"/>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Transrapid in Shanghai</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7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hu-HU" dirty="0"/>
              <a:t>Enhanced Customer Service</a:t>
            </a:r>
          </a:p>
        </p:txBody>
      </p:sp>
      <p:sp>
        <p:nvSpPr>
          <p:cNvPr id="11" name="Textfeld 10">
            <a:extLst>
              <a:ext uri="{FF2B5EF4-FFF2-40B4-BE49-F238E27FC236}">
                <a16:creationId xmlns:a16="http://schemas.microsoft.com/office/drawing/2014/main" id="{7EAF0956-DE5D-444E-9D22-BA493813AEE2}"/>
              </a:ext>
            </a:extLst>
          </p:cNvPr>
          <p:cNvSpPr txBox="1"/>
          <p:nvPr/>
        </p:nvSpPr>
        <p:spPr>
          <a:xfrm>
            <a:off x="628152" y="5647445"/>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328F1B6-33C6-4B78-8DF8-AFB2748CB123}"/>
              </a:ext>
            </a:extLst>
          </p:cNvPr>
          <p:cNvSpPr txBox="1"/>
          <p:nvPr/>
        </p:nvSpPr>
        <p:spPr>
          <a:xfrm>
            <a:off x="6072794" y="2215736"/>
            <a:ext cx="4629992"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Web-</a:t>
            </a:r>
            <a:r>
              <a:rPr lang="de-DE" sz="2400" b="1" dirty="0" err="1">
                <a:solidFill>
                  <a:schemeClr val="tx2"/>
                </a:solidFill>
                <a:latin typeface="Arial" panose="020B0604020202020204" pitchFamily="34" charset="0"/>
                <a:cs typeface="Arial" panose="020B0604020202020204" pitchFamily="34" charset="0"/>
              </a:rPr>
              <a:t>based</a:t>
            </a:r>
            <a:r>
              <a:rPr lang="de-DE" sz="2400" b="1" dirty="0">
                <a:solidFill>
                  <a:schemeClr val="tx2"/>
                </a:solidFill>
                <a:latin typeface="Arial" panose="020B0604020202020204" pitchFamily="34" charset="0"/>
                <a:cs typeface="Arial" panose="020B0604020202020204" pitchFamily="34" charset="0"/>
              </a:rPr>
              <a:t> </a:t>
            </a:r>
            <a:r>
              <a:rPr lang="de-DE" sz="2400" b="1" dirty="0" err="1">
                <a:solidFill>
                  <a:schemeClr val="tx2"/>
                </a:solidFill>
                <a:latin typeface="Arial" panose="020B0604020202020204" pitchFamily="34" charset="0"/>
                <a:cs typeface="Arial" panose="020B0604020202020204" pitchFamily="34" charset="0"/>
              </a:rPr>
              <a:t>booking</a:t>
            </a:r>
            <a:r>
              <a:rPr lang="de-DE" sz="2400" b="1" dirty="0">
                <a:solidFill>
                  <a:schemeClr val="tx2"/>
                </a:solidFill>
                <a:latin typeface="Arial" panose="020B0604020202020204" pitchFamily="34" charset="0"/>
                <a:cs typeface="Arial" panose="020B0604020202020204" pitchFamily="34" charset="0"/>
              </a:rPr>
              <a:t> system </a:t>
            </a:r>
            <a:r>
              <a:rPr lang="de-DE" sz="2400" dirty="0" err="1">
                <a:solidFill>
                  <a:schemeClr val="tx2"/>
                </a:solidFill>
                <a:latin typeface="Arial" panose="020B0604020202020204" pitchFamily="34" charset="0"/>
                <a:cs typeface="Arial" panose="020B0604020202020204" pitchFamily="34" charset="0"/>
              </a:rPr>
              <a:t>for</a:t>
            </a:r>
            <a:r>
              <a:rPr lang="de-DE" sz="2400"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transports in single wagonload traffic</a:t>
            </a:r>
          </a:p>
          <a:p>
            <a:pPr marL="342900" indent="-342900">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better capacity </a:t>
            </a:r>
            <a:r>
              <a:rPr lang="en-US" sz="2400" b="1" dirty="0" err="1">
                <a:solidFill>
                  <a:schemeClr val="tx2"/>
                </a:solidFill>
                <a:latin typeface="Arial" panose="020B0604020202020204" pitchFamily="34" charset="0"/>
                <a:cs typeface="Arial" panose="020B0604020202020204" pitchFamily="34" charset="0"/>
              </a:rPr>
              <a:t>utilisation</a:t>
            </a:r>
            <a:r>
              <a:rPr lang="en-US" sz="2400" b="1"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through timely customer booking </a:t>
            </a:r>
            <a:endParaRPr lang="de-DE" sz="2400" dirty="0">
              <a:solidFill>
                <a:schemeClr val="tx2"/>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customers</a:t>
            </a:r>
            <a:r>
              <a:rPr lang="en-US" sz="2400" dirty="0">
                <a:solidFill>
                  <a:schemeClr val="tx2"/>
                </a:solidFill>
                <a:latin typeface="Arial" panose="020B0604020202020204" pitchFamily="34" charset="0"/>
                <a:cs typeface="Arial" panose="020B0604020202020204" pitchFamily="34" charset="0"/>
              </a:rPr>
              <a:t> can access route and date-specific transport </a:t>
            </a:r>
            <a:r>
              <a:rPr lang="en-US" sz="2400" b="1" dirty="0">
                <a:solidFill>
                  <a:schemeClr val="tx2"/>
                </a:solidFill>
                <a:latin typeface="Arial" panose="020B0604020202020204" pitchFamily="34" charset="0"/>
                <a:cs typeface="Arial" panose="020B0604020202020204" pitchFamily="34" charset="0"/>
              </a:rPr>
              <a:t>information in real time </a:t>
            </a:r>
            <a:endParaRPr lang="de-DE" sz="2400" b="1" dirty="0">
              <a:solidFill>
                <a:schemeClr val="tx2"/>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26F2BF5-C3FB-4192-B691-164486377DC4}"/>
              </a:ext>
            </a:extLst>
          </p:cNvPr>
          <p:cNvSpPr txBox="1"/>
          <p:nvPr/>
        </p:nvSpPr>
        <p:spPr>
          <a:xfrm>
            <a:off x="1243572" y="4724115"/>
            <a:ext cx="4288319" cy="923330"/>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Example: Capacity Booking System for Rail Freight Transport </a:t>
            </a:r>
            <a:br>
              <a:rPr lang="en-US" b="1"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(Rail Cargo Group)</a:t>
            </a:r>
            <a:endParaRPr lang="de-DE" b="1" dirty="0">
              <a:solidFill>
                <a:schemeClr val="tx2"/>
              </a:solidFill>
              <a:latin typeface="Arial" panose="020B0604020202020204" pitchFamily="34" charset="0"/>
              <a:cs typeface="Arial" panose="020B0604020202020204" pitchFamily="34" charset="0"/>
            </a:endParaRPr>
          </a:p>
        </p:txBody>
      </p:sp>
      <p:grpSp>
        <p:nvGrpSpPr>
          <p:cNvPr id="12" name="Gruppieren 11"/>
          <p:cNvGrpSpPr/>
          <p:nvPr/>
        </p:nvGrpSpPr>
        <p:grpSpPr>
          <a:xfrm>
            <a:off x="1515174" y="1931659"/>
            <a:ext cx="3695308" cy="3087670"/>
            <a:chOff x="1515174" y="1931659"/>
            <a:chExt cx="3695308" cy="3087670"/>
          </a:xfrm>
        </p:grpSpPr>
        <p:sp>
          <p:nvSpPr>
            <p:cNvPr id="9" name="Rechteck 8"/>
            <p:cNvSpPr/>
            <p:nvPr/>
          </p:nvSpPr>
          <p:spPr>
            <a:xfrm>
              <a:off x="1515174" y="1931659"/>
              <a:ext cx="3695308" cy="2512865"/>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anose="020B0604020202020204" pitchFamily="34" charset="0"/>
                <a:cs typeface="Arial" panose="020B0604020202020204" pitchFamily="34" charset="0"/>
              </a:endParaRPr>
            </a:p>
          </p:txBody>
        </p:sp>
        <p:grpSp>
          <p:nvGrpSpPr>
            <p:cNvPr id="10" name="Gruppieren 9"/>
            <p:cNvGrpSpPr/>
            <p:nvPr/>
          </p:nvGrpSpPr>
          <p:grpSpPr>
            <a:xfrm>
              <a:off x="1648328" y="1931659"/>
              <a:ext cx="3429000" cy="3087670"/>
              <a:chOff x="1648328" y="1931659"/>
              <a:chExt cx="3429000" cy="3087670"/>
            </a:xfrm>
          </p:grpSpPr>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18089" r="22450"/>
              <a:stretch/>
            </p:blipFill>
            <p:spPr>
              <a:xfrm>
                <a:off x="1648328" y="2135923"/>
                <a:ext cx="3429000" cy="2883406"/>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462" y="1931659"/>
                <a:ext cx="2515457" cy="2515457"/>
              </a:xfrm>
              <a:prstGeom prst="rect">
                <a:avLst/>
              </a:prstGeom>
            </p:spPr>
          </p:pic>
        </p:grpSp>
      </p:grpSp>
    </p:spTree>
    <p:extLst>
      <p:ext uri="{BB962C8B-B14F-4D97-AF65-F5344CB8AC3E}">
        <p14:creationId xmlns:p14="http://schemas.microsoft.com/office/powerpoint/2010/main" val="213696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en-GB" dirty="0"/>
              <a:t>Telematics Systems in Rail Traffic</a:t>
            </a:r>
            <a:endParaRPr lang="hu-HU"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52" y="1831931"/>
            <a:ext cx="10908631" cy="4353169"/>
          </a:xfrm>
          <a:prstGeom prst="rect">
            <a:avLst/>
          </a:prstGeom>
        </p:spPr>
      </p:pic>
      <p:graphicFrame>
        <p:nvGraphicFramePr>
          <p:cNvPr id="3" name="Diagramm 2"/>
          <p:cNvGraphicFramePr/>
          <p:nvPr>
            <p:extLst>
              <p:ext uri="{D42A27DB-BD31-4B8C-83A1-F6EECF244321}">
                <p14:modId xmlns:p14="http://schemas.microsoft.com/office/powerpoint/2010/main" val="3094155285"/>
              </p:ext>
            </p:extLst>
          </p:nvPr>
        </p:nvGraphicFramePr>
        <p:xfrm>
          <a:off x="-186349" y="1928176"/>
          <a:ext cx="12456695" cy="4013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feld 4">
            <a:extLst>
              <a:ext uri="{FF2B5EF4-FFF2-40B4-BE49-F238E27FC236}">
                <a16:creationId xmlns:a16="http://schemas.microsoft.com/office/drawing/2014/main" id="{7EAF0956-DE5D-444E-9D22-BA493813AEE2}"/>
              </a:ext>
            </a:extLst>
          </p:cNvPr>
          <p:cNvSpPr txBox="1"/>
          <p:nvPr/>
        </p:nvSpPr>
        <p:spPr>
          <a:xfrm rot="16200000">
            <a:off x="11077532" y="5576457"/>
            <a:ext cx="1246630"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4" name="Textfeld 3"/>
          <p:cNvSpPr txBox="1"/>
          <p:nvPr/>
        </p:nvSpPr>
        <p:spPr>
          <a:xfrm>
            <a:off x="3498308" y="1698691"/>
            <a:ext cx="5195384" cy="646331"/>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Telematics is an artificial word from the terms </a:t>
            </a:r>
            <a:r>
              <a:rPr lang="en-US" b="1" dirty="0">
                <a:solidFill>
                  <a:schemeClr val="tx2"/>
                </a:solidFill>
                <a:latin typeface="Arial" panose="020B0604020202020204" pitchFamily="34" charset="0"/>
                <a:cs typeface="Arial" panose="020B0604020202020204" pitchFamily="34" charset="0"/>
              </a:rPr>
              <a:t>tele</a:t>
            </a:r>
            <a:r>
              <a:rPr lang="en-US" dirty="0">
                <a:solidFill>
                  <a:schemeClr val="tx2"/>
                </a:solidFill>
                <a:latin typeface="Arial" panose="020B0604020202020204" pitchFamily="34" charset="0"/>
                <a:cs typeface="Arial" panose="020B0604020202020204" pitchFamily="34" charset="0"/>
              </a:rPr>
              <a:t>communication, auto</a:t>
            </a:r>
            <a:r>
              <a:rPr lang="en-US" b="1" dirty="0">
                <a:solidFill>
                  <a:schemeClr val="tx2"/>
                </a:solidFill>
                <a:latin typeface="Arial" panose="020B0604020202020204" pitchFamily="34" charset="0"/>
                <a:cs typeface="Arial" panose="020B0604020202020204" pitchFamily="34" charset="0"/>
              </a:rPr>
              <a:t>ma</a:t>
            </a:r>
            <a:r>
              <a:rPr lang="en-US" dirty="0">
                <a:solidFill>
                  <a:schemeClr val="tx2"/>
                </a:solidFill>
                <a:latin typeface="Arial" panose="020B0604020202020204" pitchFamily="34" charset="0"/>
                <a:cs typeface="Arial" panose="020B0604020202020204" pitchFamily="34" charset="0"/>
              </a:rPr>
              <a:t>tion, and informat</a:t>
            </a:r>
            <a:r>
              <a:rPr lang="en-US" b="1" dirty="0">
                <a:solidFill>
                  <a:schemeClr val="tx2"/>
                </a:solidFill>
                <a:latin typeface="Arial" panose="020B0604020202020204" pitchFamily="34" charset="0"/>
                <a:cs typeface="Arial" panose="020B0604020202020204" pitchFamily="34" charset="0"/>
              </a:rPr>
              <a:t>ics</a:t>
            </a:r>
            <a:r>
              <a:rPr lang="en-US" dirty="0">
                <a:solidFill>
                  <a:schemeClr val="tx2"/>
                </a:solidFill>
                <a:latin typeface="Arial" panose="020B0604020202020204" pitchFamily="34" charset="0"/>
                <a:cs typeface="Arial" panose="020B0604020202020204" pitchFamily="34" charset="0"/>
              </a:rPr>
              <a:t>.</a:t>
            </a:r>
            <a:endParaRPr lang="de-DE"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37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hu-HU" dirty="0"/>
              <a:t>Interoperability</a:t>
            </a:r>
          </a:p>
        </p:txBody>
      </p:sp>
      <p:sp>
        <p:nvSpPr>
          <p:cNvPr id="10" name="Textfeld 9">
            <a:extLst>
              <a:ext uri="{FF2B5EF4-FFF2-40B4-BE49-F238E27FC236}">
                <a16:creationId xmlns:a16="http://schemas.microsoft.com/office/drawing/2014/main" id="{F7DDF04F-17F3-442F-B73B-77D3C2D0EDD6}"/>
              </a:ext>
            </a:extLst>
          </p:cNvPr>
          <p:cNvSpPr txBox="1"/>
          <p:nvPr/>
        </p:nvSpPr>
        <p:spPr>
          <a:xfrm>
            <a:off x="6436892" y="2067359"/>
            <a:ext cx="4721861" cy="3462486"/>
          </a:xfrm>
          <a:prstGeom prst="rect">
            <a:avLst/>
          </a:prstGeom>
          <a:noFill/>
        </p:spPr>
        <p:txBody>
          <a:bodyPr wrap="square" rtlCol="0">
            <a:spAutoFit/>
          </a:bodyPr>
          <a:lstStyle/>
          <a:p>
            <a:pPr marL="265113" indent="-265113">
              <a:spcAft>
                <a:spcPts val="600"/>
              </a:spcAft>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Removal of obstacles </a:t>
            </a:r>
            <a:r>
              <a:rPr lang="en-US" sz="2000" dirty="0">
                <a:solidFill>
                  <a:schemeClr val="tx2"/>
                </a:solidFill>
                <a:latin typeface="Arial" panose="020B0604020202020204" pitchFamily="34" charset="0"/>
                <a:cs typeface="Arial" panose="020B0604020202020204" pitchFamily="34" charset="0"/>
              </a:rPr>
              <a:t>to the safe and uninterrupted movement of trains across borders</a:t>
            </a:r>
          </a:p>
          <a:p>
            <a:pPr marL="265113" indent="-265113">
              <a:spcAft>
                <a:spcPts val="600"/>
              </a:spcAft>
              <a:buFont typeface="Arial" panose="020B0604020202020204" pitchFamily="34" charset="0"/>
              <a:buChar char="•"/>
            </a:pPr>
            <a:r>
              <a:rPr lang="en-US" sz="2000" b="1" dirty="0" err="1">
                <a:solidFill>
                  <a:schemeClr val="tx2"/>
                </a:solidFill>
                <a:latin typeface="Arial" panose="020B0604020202020204" pitchFamily="34" charset="0"/>
                <a:cs typeface="Arial" panose="020B0604020202020204" pitchFamily="34" charset="0"/>
              </a:rPr>
              <a:t>Harmonisation</a:t>
            </a:r>
            <a:r>
              <a:rPr lang="en-US" sz="2000" b="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of infrastructure facilities, train protection and </a:t>
            </a:r>
            <a:r>
              <a:rPr lang="en-US" sz="2000" dirty="0" err="1">
                <a:solidFill>
                  <a:schemeClr val="tx2"/>
                </a:solidFill>
                <a:latin typeface="Arial" panose="020B0604020202020204" pitchFamily="34" charset="0"/>
                <a:cs typeface="Arial" panose="020B0604020202020204" pitchFamily="34" charset="0"/>
              </a:rPr>
              <a:t>signalling</a:t>
            </a:r>
            <a:r>
              <a:rPr lang="en-US" sz="2000" dirty="0">
                <a:solidFill>
                  <a:schemeClr val="tx2"/>
                </a:solidFill>
                <a:latin typeface="Arial" panose="020B0604020202020204" pitchFamily="34" charset="0"/>
                <a:cs typeface="Arial" panose="020B0604020202020204" pitchFamily="34" charset="0"/>
              </a:rPr>
              <a:t> systems, technical equipment of vehicles</a:t>
            </a:r>
          </a:p>
          <a:p>
            <a:pPr marL="265113" indent="-265113">
              <a:spcAft>
                <a:spcPts val="600"/>
              </a:spcAft>
              <a:buFont typeface="Arial" panose="020B0604020202020204" pitchFamily="34" charset="0"/>
              <a:buChar char="•"/>
            </a:pPr>
            <a:r>
              <a:rPr lang="de-DE" sz="2000" dirty="0" err="1">
                <a:solidFill>
                  <a:schemeClr val="tx2"/>
                </a:solidFill>
                <a:latin typeface="Arial" panose="020B0604020202020204" pitchFamily="34" charset="0"/>
                <a:cs typeface="Arial" panose="020B0604020202020204" pitchFamily="34" charset="0"/>
              </a:rPr>
              <a:t>Example</a:t>
            </a:r>
            <a:r>
              <a:rPr lang="de-DE" sz="2000" dirty="0">
                <a:solidFill>
                  <a:schemeClr val="tx2"/>
                </a:solidFill>
                <a:latin typeface="Arial" panose="020B0604020202020204" pitchFamily="34" charset="0"/>
                <a:cs typeface="Arial" panose="020B0604020202020204" pitchFamily="34" charset="0"/>
              </a:rPr>
              <a:t>: </a:t>
            </a:r>
            <a:r>
              <a:rPr lang="fr-FR" sz="2000" b="1" dirty="0" err="1">
                <a:solidFill>
                  <a:schemeClr val="tx2"/>
                </a:solidFill>
                <a:latin typeface="Arial" panose="020B0604020202020204" pitchFamily="34" charset="0"/>
                <a:cs typeface="Arial" panose="020B0604020202020204" pitchFamily="34" charset="0"/>
              </a:rPr>
              <a:t>European</a:t>
            </a:r>
            <a:r>
              <a:rPr lang="fr-FR" sz="2000" b="1" dirty="0">
                <a:solidFill>
                  <a:schemeClr val="tx2"/>
                </a:solidFill>
                <a:latin typeface="Arial" panose="020B0604020202020204" pitchFamily="34" charset="0"/>
                <a:cs typeface="Arial" panose="020B0604020202020204" pitchFamily="34" charset="0"/>
              </a:rPr>
              <a:t> Train Control System</a:t>
            </a:r>
            <a:r>
              <a:rPr lang="fr-FR" sz="2000" dirty="0">
                <a:solidFill>
                  <a:schemeClr val="tx2"/>
                </a:solidFill>
                <a:latin typeface="Arial" panose="020B0604020202020204" pitchFamily="34" charset="0"/>
                <a:cs typeface="Arial" panose="020B0604020202020204" pitchFamily="34" charset="0"/>
              </a:rPr>
              <a:t> (ETCS)</a:t>
            </a:r>
            <a:endParaRPr lang="de-DE"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400" dirty="0">
              <a:solidFill>
                <a:schemeClr val="tx2"/>
              </a:solidFill>
              <a:latin typeface="Arial" panose="020B0604020202020204" pitchFamily="34" charset="0"/>
              <a:cs typeface="Arial" panose="020B0604020202020204" pitchFamily="34" charset="0"/>
            </a:endParaRPr>
          </a:p>
        </p:txBody>
      </p:sp>
      <p:pic>
        <p:nvPicPr>
          <p:cNvPr id="11" name="Grafik 10" descr="Ein Bild, das draußen, Himmel, Boden, Licht enthält.&#10;&#10;Automatisch generierte Beschreibung">
            <a:extLst>
              <a:ext uri="{FF2B5EF4-FFF2-40B4-BE49-F238E27FC236}">
                <a16:creationId xmlns:a16="http://schemas.microsoft.com/office/drawing/2014/main" id="{26E6D16B-79DD-418C-8482-5D24747406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 r="21769"/>
          <a:stretch/>
        </p:blipFill>
        <p:spPr>
          <a:xfrm>
            <a:off x="1287093" y="1785583"/>
            <a:ext cx="4752472" cy="4049732"/>
          </a:xfrm>
          <a:prstGeom prst="rect">
            <a:avLst/>
          </a:prstGeom>
          <a:effectLst>
            <a:softEdge rad="63500"/>
          </a:effectLst>
        </p:spPr>
      </p:pic>
      <p:sp>
        <p:nvSpPr>
          <p:cNvPr id="12" name="Textfeld 11">
            <a:extLst>
              <a:ext uri="{FF2B5EF4-FFF2-40B4-BE49-F238E27FC236}">
                <a16:creationId xmlns:a16="http://schemas.microsoft.com/office/drawing/2014/main" id="{7EAF0956-DE5D-444E-9D22-BA493813AEE2}"/>
              </a:ext>
            </a:extLst>
          </p:cNvPr>
          <p:cNvSpPr txBox="1"/>
          <p:nvPr/>
        </p:nvSpPr>
        <p:spPr>
          <a:xfrm>
            <a:off x="1287093" y="5836363"/>
            <a:ext cx="1130396" cy="276727"/>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i="1"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37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3583150726"/>
              </p:ext>
            </p:extLst>
          </p:nvPr>
        </p:nvGraphicFramePr>
        <p:xfrm>
          <a:off x="2927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37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err="1"/>
              <a:t>Cityjet</a:t>
            </a:r>
            <a:r>
              <a:rPr lang="de-AT" dirty="0"/>
              <a:t> Eco (ÖBB)</a:t>
            </a:r>
            <a:endParaRPr lang="hu-HU" dirty="0"/>
          </a:p>
        </p:txBody>
      </p:sp>
      <p:pic>
        <p:nvPicPr>
          <p:cNvPr id="10" name="Grafik 9" descr="Ein Bild, das Zug, Himmel, draußen, Spur enthält.&#10;&#10;Automatisch generierte Beschreibung">
            <a:extLst>
              <a:ext uri="{FF2B5EF4-FFF2-40B4-BE49-F238E27FC236}">
                <a16:creationId xmlns:a16="http://schemas.microsoft.com/office/drawing/2014/main" id="{ADE818E8-9D8C-4F4C-8E84-D9ED3568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300" y="1993234"/>
            <a:ext cx="4799278" cy="3599459"/>
          </a:xfrm>
          <a:prstGeom prst="rect">
            <a:avLst/>
          </a:prstGeom>
          <a:effectLst>
            <a:softEdge rad="63500"/>
          </a:effectLst>
        </p:spPr>
      </p:pic>
      <p:sp>
        <p:nvSpPr>
          <p:cNvPr id="11" name="Textfeld 10">
            <a:extLst>
              <a:ext uri="{FF2B5EF4-FFF2-40B4-BE49-F238E27FC236}">
                <a16:creationId xmlns:a16="http://schemas.microsoft.com/office/drawing/2014/main" id="{7EAF0956-DE5D-444E-9D22-BA493813AEE2}"/>
              </a:ext>
            </a:extLst>
          </p:cNvPr>
          <p:cNvSpPr txBox="1"/>
          <p:nvPr/>
        </p:nvSpPr>
        <p:spPr>
          <a:xfrm>
            <a:off x="1238300" y="5776145"/>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 Railway Technology </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6752302" y="2113550"/>
            <a:ext cx="3811423"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b="1" dirty="0">
                <a:solidFill>
                  <a:schemeClr val="tx2"/>
                </a:solidFill>
                <a:latin typeface="Arial" panose="020B0604020202020204" pitchFamily="34" charset="0"/>
                <a:cs typeface="Arial" panose="020B0604020202020204" pitchFamily="34" charset="0"/>
              </a:rPr>
              <a:t>Battery-powered electric hybrid train</a:t>
            </a:r>
          </a:p>
          <a:p>
            <a:pPr marL="342900"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train absorbs energy on the electrified line via the pantograph and then stores it in batteries</a:t>
            </a:r>
          </a:p>
          <a:p>
            <a:pPr marL="342900"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this energy is then used on non-electrified lines</a:t>
            </a:r>
            <a:endParaRPr lang="de-DE"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7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err="1"/>
              <a:t>TransANT</a:t>
            </a:r>
            <a:r>
              <a:rPr lang="de-DE" dirty="0"/>
              <a:t> (Voestalpine, Rail Cargo Group)</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091366" y="5831744"/>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 Rail Cargo Group</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7989987" y="2754014"/>
            <a:ext cx="3668613"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AT" sz="2400" b="1" dirty="0">
                <a:solidFill>
                  <a:schemeClr val="tx2"/>
                </a:solidFill>
                <a:latin typeface="Arial" panose="020B0604020202020204" pitchFamily="34" charset="0"/>
                <a:cs typeface="Arial" panose="020B0604020202020204" pitchFamily="34" charset="0"/>
              </a:rPr>
              <a:t>Modular freight wagon</a:t>
            </a:r>
          </a:p>
          <a:p>
            <a:pPr marL="342900" indent="-342900">
              <a:spcAft>
                <a:spcPts val="600"/>
              </a:spcAft>
              <a:buFont typeface="Arial" panose="020B0604020202020204" pitchFamily="34" charset="0"/>
              <a:buChar char="•"/>
            </a:pPr>
            <a:r>
              <a:rPr lang="de-AT" sz="2400" dirty="0">
                <a:solidFill>
                  <a:schemeClr val="tx2"/>
                </a:solidFill>
                <a:latin typeface="Arial" panose="020B0604020202020204" pitchFamily="34" charset="0"/>
                <a:cs typeface="Arial" panose="020B0604020202020204" pitchFamily="34" charset="0"/>
              </a:rPr>
              <a:t>universal applicability</a:t>
            </a:r>
          </a:p>
          <a:p>
            <a:pPr marL="342900" indent="-342900">
              <a:spcAft>
                <a:spcPts val="600"/>
              </a:spcAft>
              <a:buFont typeface="Arial" panose="020B0604020202020204" pitchFamily="34" charset="0"/>
              <a:buChar char="•"/>
            </a:pPr>
            <a:r>
              <a:rPr lang="de-AT" sz="2400" dirty="0">
                <a:solidFill>
                  <a:schemeClr val="tx2"/>
                </a:solidFill>
                <a:latin typeface="Arial" panose="020B0604020202020204" pitchFamily="34" charset="0"/>
                <a:cs typeface="Arial" panose="020B0604020202020204" pitchFamily="34" charset="0"/>
              </a:rPr>
              <a:t>lightweight construction concept </a:t>
            </a:r>
          </a:p>
          <a:p>
            <a:pPr marL="342900" indent="-342900">
              <a:buFont typeface="Arial" panose="020B0604020202020204" pitchFamily="34" charset="0"/>
              <a:buChar char="•"/>
            </a:pPr>
            <a:endParaRPr lang="de-AT" sz="2400" dirty="0">
              <a:solidFill>
                <a:schemeClr val="tx2"/>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rotWithShape="1">
          <a:blip r:embed="rId3"/>
          <a:srcRect l="8227" t="11183" r="8427" b="3871"/>
          <a:stretch/>
        </p:blipFill>
        <p:spPr>
          <a:xfrm>
            <a:off x="1091366" y="1842054"/>
            <a:ext cx="6778305" cy="3885966"/>
          </a:xfrm>
          <a:prstGeom prst="rect">
            <a:avLst/>
          </a:prstGeom>
          <a:effectLst>
            <a:softEdge rad="63500"/>
          </a:effectLst>
        </p:spPr>
      </p:pic>
    </p:spTree>
    <p:extLst>
      <p:ext uri="{BB962C8B-B14F-4D97-AF65-F5344CB8AC3E}">
        <p14:creationId xmlns:p14="http://schemas.microsoft.com/office/powerpoint/2010/main" val="113358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a:t>MOBILER (Rail Cargo Group)</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371037" y="5788178"/>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 Rail Cargo Group</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6942221" y="2735089"/>
            <a:ext cx="4532402" cy="238526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400" dirty="0">
                <a:solidFill>
                  <a:schemeClr val="tx2"/>
                </a:solidFill>
                <a:latin typeface="Arial" panose="020B0604020202020204" pitchFamily="34" charset="0"/>
                <a:cs typeface="Arial" panose="020B0604020202020204" pitchFamily="34" charset="0"/>
              </a:rPr>
              <a:t>Innovative  </a:t>
            </a:r>
            <a:r>
              <a:rPr lang="de-DE" sz="2400" b="1" dirty="0">
                <a:solidFill>
                  <a:schemeClr val="tx2"/>
                </a:solidFill>
                <a:latin typeface="Arial" panose="020B0604020202020204" pitchFamily="34" charset="0"/>
                <a:cs typeface="Arial" panose="020B0604020202020204" pitchFamily="34" charset="0"/>
              </a:rPr>
              <a:t>wagonload system </a:t>
            </a:r>
          </a:p>
          <a:p>
            <a:pPr marL="342900" indent="-342900">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hydraulic lifting device </a:t>
            </a:r>
            <a:r>
              <a:rPr lang="en-US" sz="2400" dirty="0">
                <a:solidFill>
                  <a:schemeClr val="tx2"/>
                </a:solidFill>
                <a:latin typeface="Arial" panose="020B0604020202020204" pitchFamily="34" charset="0"/>
                <a:cs typeface="Arial" panose="020B0604020202020204" pitchFamily="34" charset="0"/>
              </a:rPr>
              <a:t>for uncomplicated and fast transhipment between wagon and truck </a:t>
            </a:r>
            <a:r>
              <a:rPr lang="en-US" sz="2400" b="1" dirty="0">
                <a:solidFill>
                  <a:schemeClr val="tx2"/>
                </a:solidFill>
                <a:latin typeface="Arial" panose="020B0604020202020204" pitchFamily="34" charset="0"/>
                <a:cs typeface="Arial" panose="020B0604020202020204" pitchFamily="34" charset="0"/>
              </a:rPr>
              <a:t>without a crane</a:t>
            </a:r>
            <a:r>
              <a:rPr lang="en-US" sz="2400" dirty="0">
                <a:solidFill>
                  <a:schemeClr val="tx2"/>
                </a:solidFill>
                <a:latin typeface="Arial" panose="020B0604020202020204" pitchFamily="34" charset="0"/>
                <a:cs typeface="Arial" panose="020B0604020202020204" pitchFamily="34" charset="0"/>
              </a:rPr>
              <a:t> </a:t>
            </a:r>
            <a:endParaRPr lang="de-AT" sz="2400" dirty="0">
              <a:solidFill>
                <a:schemeClr val="tx2"/>
              </a:solidFill>
              <a:latin typeface="Arial" panose="020B0604020202020204" pitchFamily="34" charset="0"/>
              <a:cs typeface="Arial" panose="020B0604020202020204" pitchFamily="34" charset="0"/>
            </a:endParaRPr>
          </a:p>
        </p:txBody>
      </p:sp>
      <p:pic>
        <p:nvPicPr>
          <p:cNvPr id="5" name="Grafik 4" descr="Ein Bild, das LKW, Himmel, Straße, draußen enthält.&#10;&#10;Automatisch generierte Beschreibung">
            <a:extLst>
              <a:ext uri="{FF2B5EF4-FFF2-40B4-BE49-F238E27FC236}">
                <a16:creationId xmlns:a16="http://schemas.microsoft.com/office/drawing/2014/main" id="{FB7F0F73-A4B2-4DBF-BE92-62B275FC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037" y="2173904"/>
            <a:ext cx="5258364" cy="3507638"/>
          </a:xfrm>
          <a:prstGeom prst="rect">
            <a:avLst/>
          </a:prstGeom>
          <a:effectLst>
            <a:softEdge rad="63500"/>
          </a:effectLst>
        </p:spPr>
      </p:pic>
    </p:spTree>
    <p:extLst>
      <p:ext uri="{BB962C8B-B14F-4D97-AF65-F5344CB8AC3E}">
        <p14:creationId xmlns:p14="http://schemas.microsoft.com/office/powerpoint/2010/main" val="236883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to work with this learning material</a:t>
            </a:r>
            <a:endParaRPr lang="de-AT" dirty="0"/>
          </a:p>
        </p:txBody>
      </p:sp>
      <p:sp>
        <p:nvSpPr>
          <p:cNvPr id="4" name="Textfeld 3"/>
          <p:cNvSpPr txBox="1"/>
          <p:nvPr/>
        </p:nvSpPr>
        <p:spPr>
          <a:xfrm>
            <a:off x="1897897" y="1875831"/>
            <a:ext cx="8103351" cy="4247317"/>
          </a:xfrm>
          <a:prstGeom prst="rect">
            <a:avLst/>
          </a:prstGeom>
          <a:noFill/>
        </p:spPr>
        <p:txBody>
          <a:bodyPr wrap="square" rtlCol="0">
            <a:spAutoFit/>
          </a:bodyPr>
          <a:lstStyle/>
          <a:p>
            <a:pPr>
              <a:spcAft>
                <a:spcPts val="600"/>
              </a:spcAft>
            </a:pPr>
            <a:r>
              <a:rPr lang="de-DE" sz="2000" b="1" dirty="0">
                <a:latin typeface="Arial" panose="020B0604020202020204" pitchFamily="34" charset="0"/>
                <a:cs typeface="Arial" panose="020B0604020202020204" pitchFamily="34" charset="0"/>
              </a:rPr>
              <a:t>Power Point</a:t>
            </a:r>
          </a:p>
          <a:p>
            <a:pPr marL="274320" lvl="1" indent="0">
              <a:spcAft>
                <a:spcPts val="1200"/>
              </a:spcAft>
              <a:buNone/>
            </a:pPr>
            <a:r>
              <a:rPr lang="en-US" sz="1400" dirty="0">
                <a:latin typeface="Arial" panose="020B0604020202020204" pitchFamily="34" charset="0"/>
                <a:cs typeface="Arial" panose="020B0604020202020204" pitchFamily="34" charset="0"/>
              </a:rPr>
              <a:t>The following power point presents TRAFFIC TELEMATICS. The slides are shortly described in the notes below, they also provide the link to the source if you need further information.</a:t>
            </a:r>
          </a:p>
          <a:p>
            <a:pPr>
              <a:spcAft>
                <a:spcPts val="600"/>
              </a:spcAft>
            </a:pPr>
            <a:r>
              <a:rPr lang="de-DE" sz="2000" b="1" dirty="0">
                <a:latin typeface="Arial" panose="020B0604020202020204" pitchFamily="34" charset="0"/>
                <a:cs typeface="Arial" panose="020B0604020202020204" pitchFamily="34" charset="0"/>
              </a:rPr>
              <a:t>Reader</a:t>
            </a:r>
          </a:p>
          <a:p>
            <a:pPr marL="274320" lvl="1" indent="0">
              <a:spcAft>
                <a:spcPts val="1200"/>
              </a:spcAft>
              <a:buNone/>
            </a:pPr>
            <a:r>
              <a:rPr lang="en-US" sz="1400" dirty="0">
                <a:latin typeface="Arial" panose="020B0604020202020204" pitchFamily="34" charset="0"/>
                <a:cs typeface="Arial" panose="020B0604020202020204" pitchFamily="34" charset="0"/>
              </a:rPr>
              <a:t>In addition to the power point presentation, you can also use the reader provided on our platform. It’s more detailed and can be used as a script for your lessons.</a:t>
            </a:r>
          </a:p>
          <a:p>
            <a:pPr>
              <a:spcAft>
                <a:spcPts val="600"/>
              </a:spcAft>
            </a:pPr>
            <a:r>
              <a:rPr lang="de-DE" sz="2000" b="1" dirty="0">
                <a:latin typeface="Arial" panose="020B0604020202020204" pitchFamily="34" charset="0"/>
                <a:cs typeface="Arial" panose="020B0604020202020204" pitchFamily="34" charset="0"/>
              </a:rPr>
              <a:t>Links</a:t>
            </a:r>
            <a:r>
              <a:rPr lang="de-DE" sz="1600" b="1" dirty="0">
                <a:latin typeface="Arial" panose="020B0604020202020204" pitchFamily="34" charset="0"/>
                <a:cs typeface="Arial" panose="020B0604020202020204" pitchFamily="34" charset="0"/>
              </a:rPr>
              <a:t> </a:t>
            </a:r>
          </a:p>
          <a:p>
            <a:pPr marL="274320" lvl="1" indent="0">
              <a:spcAft>
                <a:spcPts val="1200"/>
              </a:spcAft>
              <a:buNone/>
            </a:pPr>
            <a:r>
              <a:rPr lang="en-US" sz="1400" dirty="0">
                <a:latin typeface="Arial" panose="020B0604020202020204" pitchFamily="34" charset="0"/>
                <a:cs typeface="Arial" panose="020B0604020202020204" pitchFamily="34" charset="0"/>
              </a:rPr>
              <a:t>You can find the sources of our presentation and reader in the link section of the relevant bundled teaching material.</a:t>
            </a:r>
            <a:endParaRPr lang="de-DE" sz="1400" dirty="0">
              <a:latin typeface="Arial" panose="020B0604020202020204" pitchFamily="34" charset="0"/>
              <a:cs typeface="Arial" panose="020B0604020202020204" pitchFamily="34" charset="0"/>
            </a:endParaRPr>
          </a:p>
          <a:p>
            <a:pPr>
              <a:spcAft>
                <a:spcPts val="600"/>
              </a:spcAft>
            </a:pPr>
            <a:r>
              <a:rPr lang="de-DE" sz="2000" b="1" dirty="0">
                <a:latin typeface="Arial" panose="020B0604020202020204" pitchFamily="34" charset="0"/>
                <a:cs typeface="Arial" panose="020B0604020202020204" pitchFamily="34" charset="0"/>
              </a:rPr>
              <a:t>Videos</a:t>
            </a:r>
          </a:p>
          <a:p>
            <a:pPr marL="274320" lvl="2" indent="0">
              <a:spcAft>
                <a:spcPts val="1200"/>
              </a:spcAft>
              <a:buNone/>
            </a:pPr>
            <a:r>
              <a:rPr lang="en-US" sz="1400" dirty="0">
                <a:latin typeface="Arial" panose="020B0604020202020204" pitchFamily="34" charset="0"/>
                <a:cs typeface="Arial" panose="020B0604020202020204" pitchFamily="34" charset="0"/>
              </a:rPr>
              <a:t>There are different videos used as sources in this presentation. You can find these videos separately in the corresponding section of the relevant bundled teaching material.</a:t>
            </a:r>
          </a:p>
          <a:p>
            <a:pPr>
              <a:spcAft>
                <a:spcPts val="600"/>
              </a:spcAft>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95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DE" dirty="0"/>
              <a:t>Coradia iLint (Alstom)</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010652" y="5754957"/>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Alstom</a:t>
            </a:r>
          </a:p>
        </p:txBody>
      </p:sp>
      <p:sp>
        <p:nvSpPr>
          <p:cNvPr id="12" name="Textfeld 11">
            <a:extLst>
              <a:ext uri="{FF2B5EF4-FFF2-40B4-BE49-F238E27FC236}">
                <a16:creationId xmlns:a16="http://schemas.microsoft.com/office/drawing/2014/main" id="{2874F9B5-7800-47A2-A474-A48494A861CA}"/>
              </a:ext>
            </a:extLst>
          </p:cNvPr>
          <p:cNvSpPr txBox="1"/>
          <p:nvPr/>
        </p:nvSpPr>
        <p:spPr>
          <a:xfrm>
            <a:off x="7062536" y="2122738"/>
            <a:ext cx="4423814"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Fuel cell-powered train for mass transit</a:t>
            </a:r>
            <a:endParaRPr lang="de-DE" sz="2400" b="1" dirty="0">
              <a:solidFill>
                <a:schemeClr val="tx2"/>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runs on electricity but does not get its electricity from the overhead line, but produces it itself using fuel cell technology</a:t>
            </a:r>
          </a:p>
          <a:p>
            <a:pPr marL="342900"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Alternative for diesel trains in local public transport</a:t>
            </a:r>
            <a:endParaRPr lang="de-AT" sz="2400" dirty="0">
              <a:solidFill>
                <a:schemeClr val="tx2"/>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52" y="1689663"/>
            <a:ext cx="5605058" cy="4203793"/>
          </a:xfrm>
          <a:prstGeom prst="rect">
            <a:avLst/>
          </a:prstGeom>
          <a:effectLst>
            <a:softEdge rad="63500"/>
          </a:effectLst>
        </p:spPr>
      </p:pic>
    </p:spTree>
    <p:extLst>
      <p:ext uri="{BB962C8B-B14F-4D97-AF65-F5344CB8AC3E}">
        <p14:creationId xmlns:p14="http://schemas.microsoft.com/office/powerpoint/2010/main" val="278565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de-AT" dirty="0"/>
              <a:t>Sources</a:t>
            </a:r>
            <a:r>
              <a:rPr lang="hu-HU" dirty="0"/>
              <a:t> </a:t>
            </a:r>
          </a:p>
        </p:txBody>
      </p:sp>
      <p:sp>
        <p:nvSpPr>
          <p:cNvPr id="6" name="Inhaltsplatzhalter 2">
            <a:extLst>
              <a:ext uri="{FF2B5EF4-FFF2-40B4-BE49-F238E27FC236}">
                <a16:creationId xmlns:a16="http://schemas.microsoft.com/office/drawing/2014/main" id="{491B0E07-D371-4F0C-AAFD-FA769871A9AC}"/>
              </a:ext>
            </a:extLst>
          </p:cNvPr>
          <p:cNvSpPr>
            <a:spLocks noGrp="1"/>
          </p:cNvSpPr>
          <p:nvPr>
            <p:ph idx="1"/>
          </p:nvPr>
        </p:nvSpPr>
        <p:spPr>
          <a:xfrm>
            <a:off x="1019175" y="1725323"/>
            <a:ext cx="10161969" cy="4525963"/>
          </a:xfrm>
        </p:spPr>
        <p:txBody>
          <a:bodyPr>
            <a:normAutofit fontScale="62500" lnSpcReduction="20000"/>
          </a:bodyPr>
          <a:lstStyle/>
          <a:p>
            <a:pPr marL="182563" indent="-182563">
              <a:lnSpc>
                <a:spcPct val="100000"/>
              </a:lnSpc>
            </a:pPr>
            <a:r>
              <a:rPr lang="de-DE" sz="1400" dirty="0"/>
              <a:t>Allianz pro Schiene (2019a): Ein Überblick: Innovative Antriebe auf der Schiene, in: https://www.allianz-pro-schiene.de/themen/aktuell/innovative-antriebe-auf-der-schiene/, Zugriff am: 21.07.2019</a:t>
            </a:r>
          </a:p>
          <a:p>
            <a:pPr marL="182563" indent="-182563">
              <a:lnSpc>
                <a:spcPct val="100000"/>
              </a:lnSpc>
            </a:pPr>
            <a:r>
              <a:rPr lang="de-DE" sz="1400" dirty="0"/>
              <a:t>Allianz pro Schiene (2019b): Autonomes Fahren auf der Schiene: Wie die Bahnen schon heute selbstständig unterwegs sind, in: https://www.allianz-pro-schiene.de/themen/aktuell/autonomes-fahren-auf-der-schiene/, Zugriff am: 21.07.2019</a:t>
            </a:r>
          </a:p>
          <a:p>
            <a:pPr marL="182563" indent="-182563">
              <a:lnSpc>
                <a:spcPct val="100000"/>
              </a:lnSpc>
            </a:pPr>
            <a:r>
              <a:rPr lang="de-DE" sz="1400" dirty="0"/>
              <a:t>Alstom (2019): Coradia iLint – der weltweit erste Wasserstoffzug , in: </a:t>
            </a:r>
            <a:r>
              <a:rPr lang="de-DE" sz="1400" dirty="0">
                <a:hlinkClick r:id="rId3"/>
              </a:rPr>
              <a:t>https://www.alstom.com/de/our-solutions-rolling-stock/coradia-ilint-der-weltweit-erste-wasserstoffzug</a:t>
            </a:r>
            <a:r>
              <a:rPr lang="de-DE" sz="1400" dirty="0"/>
              <a:t>, Zugriff am: 20.07.2019</a:t>
            </a:r>
          </a:p>
          <a:p>
            <a:pPr marL="182563" indent="-182563">
              <a:lnSpc>
                <a:spcPct val="100000"/>
              </a:lnSpc>
            </a:pPr>
            <a:r>
              <a:rPr lang="de-DE" sz="1400" dirty="0"/>
              <a:t>Alstom (2018): Weltpremiere: Alstoms Wasserstoff-Züge starten im öffentlichen Linienverkehr in Niedersachsen, in: </a:t>
            </a:r>
            <a:r>
              <a:rPr lang="de-DE" sz="1400" dirty="0">
                <a:hlinkClick r:id="rId4"/>
              </a:rPr>
              <a:t>https://www.alstom.com/de/press-releases-news/2018/9/weltpremiere-alstoms-wasserstoff-zuege-starten-im-oeffentlichen</a:t>
            </a:r>
            <a:r>
              <a:rPr lang="de-DE" sz="1400" dirty="0"/>
              <a:t>, Zugriff am: 15.11.2019</a:t>
            </a:r>
          </a:p>
          <a:p>
            <a:pPr marL="182563" indent="-182563">
              <a:lnSpc>
                <a:spcPct val="100000"/>
              </a:lnSpc>
            </a:pPr>
            <a:r>
              <a:rPr lang="de-DE" sz="1400" dirty="0" err="1"/>
              <a:t>Bergaus</a:t>
            </a:r>
            <a:r>
              <a:rPr lang="de-DE" sz="1400" dirty="0"/>
              <a:t> M./</a:t>
            </a:r>
            <a:r>
              <a:rPr lang="de-DE" sz="1400" dirty="0" err="1"/>
              <a:t>Stottok</a:t>
            </a:r>
            <a:r>
              <a:rPr lang="de-DE" sz="1400" dirty="0"/>
              <a:t> B. (2010): Verbesserter Nutzen von </a:t>
            </a:r>
            <a:r>
              <a:rPr lang="de-DE" sz="1400" dirty="0" err="1"/>
              <a:t>Telematiksystemen</a:t>
            </a:r>
            <a:r>
              <a:rPr lang="de-DE" sz="1400" dirty="0"/>
              <a:t> im Schienenverkehr durch Bereitstellung innovativer Service-</a:t>
            </a:r>
            <a:r>
              <a:rPr lang="de-DE" sz="1400" dirty="0" err="1"/>
              <a:t>Delivey</a:t>
            </a:r>
            <a:r>
              <a:rPr lang="de-DE" sz="1400" dirty="0"/>
              <a:t>-Plattformen; Krems</a:t>
            </a:r>
          </a:p>
          <a:p>
            <a:pPr marL="182563" indent="-182563">
              <a:lnSpc>
                <a:spcPct val="100000"/>
              </a:lnSpc>
            </a:pPr>
            <a:r>
              <a:rPr lang="de-DE" sz="1400" dirty="0"/>
              <a:t>BBT (2018): Projektüberblick, in: https://www.bbt-se.com/tunnel/projektueberblick/, Zugriff am 04.11.2018</a:t>
            </a:r>
          </a:p>
          <a:p>
            <a:pPr marL="182563" indent="-182563">
              <a:lnSpc>
                <a:spcPct val="100000"/>
              </a:lnSpc>
            </a:pPr>
            <a:r>
              <a:rPr lang="de-DE" sz="1400" dirty="0" err="1"/>
              <a:t>Bmvit</a:t>
            </a:r>
            <a:r>
              <a:rPr lang="de-DE" sz="1400" dirty="0"/>
              <a:t> (2018): Zügiger Ausbau: So bleibt Österreich </a:t>
            </a:r>
            <a:r>
              <a:rPr lang="de-DE" sz="1400" dirty="0" err="1"/>
              <a:t>Bahnland</a:t>
            </a:r>
            <a:r>
              <a:rPr lang="de-DE" sz="1400" dirty="0"/>
              <a:t> Nummer 1, in: https://infothek.bmvit.gv.at/eisenbahn-investitionen-bahnland-nummer-1/, Zugriff am: 21.07.2019</a:t>
            </a:r>
          </a:p>
          <a:p>
            <a:pPr marL="182563" indent="-182563">
              <a:lnSpc>
                <a:spcPct val="100000"/>
              </a:lnSpc>
            </a:pPr>
            <a:r>
              <a:rPr lang="de-DE" sz="1400" dirty="0" err="1"/>
              <a:t>Bobsien</a:t>
            </a:r>
            <a:r>
              <a:rPr lang="de-DE" sz="1400" dirty="0"/>
              <a:t>, S. / Schmidt, H. / Koch </a:t>
            </a:r>
            <a:r>
              <a:rPr lang="de-DE" sz="1400" dirty="0" err="1"/>
              <a:t>to</a:t>
            </a:r>
            <a:r>
              <a:rPr lang="de-DE" sz="1400" dirty="0"/>
              <a:t> </a:t>
            </a:r>
            <a:r>
              <a:rPr lang="de-DE" sz="1400" dirty="0" err="1"/>
              <a:t>Krax</a:t>
            </a:r>
            <a:r>
              <a:rPr lang="de-DE" sz="1400" dirty="0"/>
              <a:t>, G. (2018): Mit intelligenten Güterwagen in die Verkehrswende starten, in: </a:t>
            </a:r>
            <a:r>
              <a:rPr lang="de-DE" sz="1400" dirty="0">
                <a:hlinkClick r:id="rId5"/>
              </a:rPr>
              <a:t>https://www.dbcargo.com/resource/blob/3348136/efab4ff3b423398dc9cd94311550908a/Artikel_ETR_9_2018_Verkehrswende-data.pdf</a:t>
            </a:r>
            <a:r>
              <a:rPr lang="de-DE" sz="1400" dirty="0"/>
              <a:t>, Zugriff am: 20.07.2019</a:t>
            </a:r>
          </a:p>
          <a:p>
            <a:pPr marL="182563" indent="-182563"/>
            <a:r>
              <a:rPr lang="de-DE" sz="1400" dirty="0"/>
              <a:t>Cargo Sous Terrain (2019): </a:t>
            </a:r>
            <a:r>
              <a:rPr lang="en-GB" sz="1400" dirty="0">
                <a:hlinkClick r:id="rId6"/>
              </a:rPr>
              <a:t>http://www.cargosousterrain.ch</a:t>
            </a:r>
            <a:r>
              <a:rPr lang="en-GB" sz="1400" dirty="0"/>
              <a:t>, </a:t>
            </a:r>
            <a:r>
              <a:rPr lang="en-GB" sz="1400" dirty="0" err="1"/>
              <a:t>Zugriff</a:t>
            </a:r>
            <a:r>
              <a:rPr lang="en-GB" sz="1400" dirty="0"/>
              <a:t> am 21.07.2019</a:t>
            </a:r>
          </a:p>
          <a:p>
            <a:pPr marL="182563" indent="-182563">
              <a:lnSpc>
                <a:spcPct val="100000"/>
              </a:lnSpc>
            </a:pPr>
            <a:r>
              <a:rPr lang="de-DE" sz="1400" dirty="0"/>
              <a:t>Clausen, U. (2017): Die Zukunft des Schienengüterverkehrs – Schienengüterverkehr 4.0 – Digitalisierung, Automatisierung, moderne Fahrzeugtechnik, Hannover: Fraunhofer IML &amp; Institut für Transportlogistik der TU Dortmund </a:t>
            </a:r>
          </a:p>
          <a:p>
            <a:pPr marL="182563" indent="-182563">
              <a:lnSpc>
                <a:spcPct val="100000"/>
              </a:lnSpc>
            </a:pPr>
            <a:r>
              <a:rPr lang="de-DE" sz="1400" dirty="0"/>
              <a:t>DB Cargo (2019): Mit intelligenten Güterwagen in die Verkehrswende starten, in: </a:t>
            </a:r>
            <a:r>
              <a:rPr lang="de-DE" sz="1400" dirty="0">
                <a:hlinkClick r:id="rId7"/>
              </a:rPr>
              <a:t>https://www.dbcargo.com/rail-deutschland-de/news-und-medien/News/mit-intelligenten-Gueterwagen-in-die-verkehrswende-starten-3348128</a:t>
            </a:r>
            <a:r>
              <a:rPr lang="de-DE" sz="1400" dirty="0"/>
              <a:t>, Zugriff am: 20.07.2019</a:t>
            </a:r>
          </a:p>
          <a:p>
            <a:pPr marL="182563" indent="-182563">
              <a:lnSpc>
                <a:spcPct val="100000"/>
              </a:lnSpc>
            </a:pPr>
            <a:r>
              <a:rPr lang="de-DE" sz="1400" dirty="0"/>
              <a:t>DB Inside Bahn (2016): Visionen und Ideen: Bahnhöfe der Zukunft, in: https://inside.bahn.de/bahnhof-zukunft/, Zugriff am: 21.07.2019</a:t>
            </a:r>
          </a:p>
          <a:p>
            <a:pPr marL="182563" indent="-182563">
              <a:lnSpc>
                <a:spcPct val="100000"/>
              </a:lnSpc>
            </a:pPr>
            <a:r>
              <a:rPr lang="de-DE" sz="1400" dirty="0"/>
              <a:t>Die Welt (2016): Deutsche Bahn will automatisierte Züge ohne Lokführer durch Land rollen lassen, bezogen unter: https://www.welt.de/newsticker/news1/article156114541/Deutsche-Bahn-will-automatisierte-Zuege-ohne-Lokfuehrer-durchs-Land-rollen-lassen.html, Zugriff am 10.11.2018</a:t>
            </a:r>
          </a:p>
          <a:p>
            <a:pPr marL="182563" indent="-182563">
              <a:lnSpc>
                <a:spcPct val="100000"/>
              </a:lnSpc>
            </a:pPr>
            <a:r>
              <a:rPr lang="de-DE" sz="1400" dirty="0"/>
              <a:t>Ebeling K./Kühne D./Leibbrand H./Lemmer K./</a:t>
            </a:r>
            <a:r>
              <a:rPr lang="de-DE" sz="1400" dirty="0" err="1"/>
              <a:t>Lohrberg</a:t>
            </a:r>
            <a:r>
              <a:rPr lang="de-DE" sz="1400" dirty="0"/>
              <a:t> K./</a:t>
            </a:r>
            <a:r>
              <a:rPr lang="de-DE" sz="1400" dirty="0" err="1"/>
              <a:t>Stopka</a:t>
            </a:r>
            <a:r>
              <a:rPr lang="de-DE" sz="1400" dirty="0"/>
              <a:t> U./</a:t>
            </a:r>
            <a:r>
              <a:rPr lang="de-DE" sz="1400" dirty="0" err="1"/>
              <a:t>Uebel</a:t>
            </a:r>
            <a:r>
              <a:rPr lang="de-DE" sz="1400" dirty="0"/>
              <a:t> H./Zocke P. (2005): Flexibilisierung des Schienenverkehrs durch Telematik; Stuttgart</a:t>
            </a:r>
          </a:p>
          <a:p>
            <a:pPr marL="182563" indent="-182563">
              <a:lnSpc>
                <a:spcPct val="100000"/>
              </a:lnSpc>
            </a:pPr>
            <a:r>
              <a:rPr lang="de-DE" sz="1400" dirty="0" err="1"/>
              <a:t>Gaisch</a:t>
            </a:r>
            <a:r>
              <a:rPr lang="de-DE" sz="1400" dirty="0"/>
              <a:t>-Faustmann, H. (2018): Selbstfahrende Züge werden die Lokführer ersetzen, in: https://www.kleinezeitung.at/wirtschaft/5446464/Selbstfahrende-Zuege-werden-den-Lokfuehrer-ersetzen, Zugriff am: 03.11.2018</a:t>
            </a:r>
          </a:p>
          <a:p>
            <a:pPr marL="182563" indent="-182563">
              <a:lnSpc>
                <a:spcPct val="100000"/>
              </a:lnSpc>
            </a:pPr>
            <a:r>
              <a:rPr lang="de-DE" sz="1400" dirty="0" err="1"/>
              <a:t>Leadersnet</a:t>
            </a:r>
            <a:r>
              <a:rPr lang="de-DE" sz="1400" dirty="0"/>
              <a:t> (2018): </a:t>
            </a:r>
            <a:r>
              <a:rPr lang="de-DE" sz="1400" dirty="0" err="1"/>
              <a:t>Cityjet</a:t>
            </a:r>
            <a:r>
              <a:rPr lang="de-DE" sz="1400" dirty="0"/>
              <a:t> </a:t>
            </a:r>
            <a:r>
              <a:rPr lang="de-DE" sz="1400" dirty="0" err="1"/>
              <a:t>eco</a:t>
            </a:r>
            <a:r>
              <a:rPr lang="de-DE" sz="1400" dirty="0"/>
              <a:t>: ÖBB und Siemens präsentieren Zug mit elektro-hybridem Batterieantrieb, in: https://www.leadersnet.at/news/32953,cityjet-eco-oebb-und-siemens-praesentieren-zug-mit.html, Zugriff am: 10.11.2018</a:t>
            </a:r>
          </a:p>
          <a:p>
            <a:pPr marL="182563" indent="-182563">
              <a:lnSpc>
                <a:spcPct val="100000"/>
              </a:lnSpc>
            </a:pPr>
            <a:r>
              <a:rPr lang="de-DE" sz="1400" dirty="0" err="1"/>
              <a:t>LogServ</a:t>
            </a:r>
            <a:r>
              <a:rPr lang="de-DE" sz="1400" dirty="0"/>
              <a:t> (2018): Weniger ist mehr, in: http://www.logserv.at/Presse/Aktuelles/Weniger-ist-mehr, Zugriff am 12.11.2018</a:t>
            </a:r>
          </a:p>
          <a:p>
            <a:pPr marL="182563" indent="-182563">
              <a:lnSpc>
                <a:spcPct val="100000"/>
              </a:lnSpc>
            </a:pPr>
            <a:r>
              <a:rPr lang="de-DE" sz="1400" dirty="0"/>
              <a:t>ÖBB Infrastruktur (2018): Brenner Basistunnel, in: https://infrastruktur.oebb.at/de/projekte-fuer-oesterreich/bahnstrecken/brennerstrecke-kufstein-brenner/brenner-basistunnel, Zugriff am 03.11.2018</a:t>
            </a:r>
          </a:p>
          <a:p>
            <a:pPr marL="182563" indent="-182563">
              <a:lnSpc>
                <a:spcPct val="100000"/>
              </a:lnSpc>
            </a:pPr>
            <a:r>
              <a:rPr lang="de-DE" sz="1400" dirty="0"/>
              <a:t>ÖBB Infrastruktur (2019): Zukunft Bahn Zielnetz 2025+, in: https://infrastruktur.oebb.at/de/unternehmen/fuer-oesterreich/zukunft-bahn-zielnetz, Zugriff am: 21.07.2019</a:t>
            </a:r>
          </a:p>
          <a:p>
            <a:pPr marL="182563" indent="-182563">
              <a:lnSpc>
                <a:spcPct val="100000"/>
              </a:lnSpc>
            </a:pPr>
            <a:r>
              <a:rPr lang="de-DE" sz="1400" dirty="0"/>
              <a:t>Österreichische Verkehrszeitung (2013): Rail Cargo Group investiert in Transportbuchungssystem, in: http://www.oevz.com/news/rail-cargo-group-investiert-in-transportbuchungssystem-2/, Zugriff am 03.11.2018</a:t>
            </a:r>
          </a:p>
          <a:p>
            <a:pPr marL="182563" indent="-182563">
              <a:lnSpc>
                <a:spcPct val="100000"/>
              </a:lnSpc>
            </a:pPr>
            <a:r>
              <a:rPr lang="de-DE" sz="1400" dirty="0" err="1"/>
              <a:t>o.V</a:t>
            </a:r>
            <a:r>
              <a:rPr lang="de-DE" sz="1400" dirty="0"/>
              <a:t>. (2017): Hybridantriebssysteme im Schienenverkehr, in: </a:t>
            </a:r>
            <a:r>
              <a:rPr lang="de-DE" sz="1400" dirty="0">
                <a:hlinkClick r:id="rId8"/>
              </a:rPr>
              <a:t>https://www.forschungsinformationssystem.de/servlet/is/342673/</a:t>
            </a:r>
            <a:r>
              <a:rPr lang="de-DE" sz="1400" dirty="0"/>
              <a:t>, Zugriff am: 21.07.2019</a:t>
            </a:r>
          </a:p>
          <a:p>
            <a:pPr marL="182563" indent="-182563">
              <a:lnSpc>
                <a:spcPct val="100000"/>
              </a:lnSpc>
            </a:pPr>
            <a:r>
              <a:rPr lang="de-DE" sz="1400" dirty="0"/>
              <a:t>Pluta, Werner (2018): Alstoms Brennstoffzellenzug ist "erschreckend unspektakulär", in: </a:t>
            </a:r>
            <a:r>
              <a:rPr lang="de-DE" sz="1400" dirty="0">
                <a:hlinkClick r:id="rId9"/>
              </a:rPr>
              <a:t>https://www.golem.de/news/coradia-ilint-alstoms-brennstoffzellenzug-ist-erschreckend-unspektakulaer-1804-133923.html</a:t>
            </a:r>
            <a:r>
              <a:rPr lang="de-DE" sz="1400" dirty="0"/>
              <a:t>, Zugriff am: 15.11.2018</a:t>
            </a:r>
          </a:p>
          <a:p>
            <a:pPr marL="182563" indent="-182563">
              <a:lnSpc>
                <a:spcPct val="100000"/>
              </a:lnSpc>
            </a:pPr>
            <a:endParaRPr lang="en-US" sz="1400" dirty="0"/>
          </a:p>
          <a:p>
            <a:pPr marL="182563" indent="-182563">
              <a:lnSpc>
                <a:spcPct val="100000"/>
              </a:lnSpc>
            </a:pPr>
            <a:endParaRPr lang="de-DE" sz="1400" dirty="0"/>
          </a:p>
          <a:p>
            <a:pPr marL="182563" indent="-182563">
              <a:lnSpc>
                <a:spcPct val="100000"/>
              </a:lnSpc>
            </a:pPr>
            <a:endParaRPr lang="de-DE" sz="1400" dirty="0"/>
          </a:p>
        </p:txBody>
      </p:sp>
    </p:spTree>
    <p:extLst>
      <p:ext uri="{BB962C8B-B14F-4D97-AF65-F5344CB8AC3E}">
        <p14:creationId xmlns:p14="http://schemas.microsoft.com/office/powerpoint/2010/main" val="260375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de-AT" dirty="0"/>
              <a:t>Sources</a:t>
            </a:r>
            <a:r>
              <a:rPr lang="hu-HU" dirty="0"/>
              <a:t> </a:t>
            </a:r>
          </a:p>
        </p:txBody>
      </p:sp>
      <p:sp>
        <p:nvSpPr>
          <p:cNvPr id="6" name="Inhaltsplatzhalter 2">
            <a:extLst>
              <a:ext uri="{FF2B5EF4-FFF2-40B4-BE49-F238E27FC236}">
                <a16:creationId xmlns:a16="http://schemas.microsoft.com/office/drawing/2014/main" id="{491B0E07-D371-4F0C-AAFD-FA769871A9AC}"/>
              </a:ext>
            </a:extLst>
          </p:cNvPr>
          <p:cNvSpPr>
            <a:spLocks noGrp="1"/>
          </p:cNvSpPr>
          <p:nvPr>
            <p:ph idx="1"/>
          </p:nvPr>
        </p:nvSpPr>
        <p:spPr>
          <a:xfrm>
            <a:off x="1019175" y="1725323"/>
            <a:ext cx="10161969" cy="4525963"/>
          </a:xfrm>
        </p:spPr>
        <p:txBody>
          <a:bodyPr>
            <a:normAutofit fontScale="70000" lnSpcReduction="20000"/>
          </a:bodyPr>
          <a:lstStyle/>
          <a:p>
            <a:pPr marL="182563" indent="-182563">
              <a:lnSpc>
                <a:spcPct val="100000"/>
              </a:lnSpc>
            </a:pPr>
            <a:endParaRPr lang="de-DE" sz="1400" dirty="0"/>
          </a:p>
          <a:p>
            <a:pPr marL="182563" indent="-182563">
              <a:lnSpc>
                <a:spcPct val="100000"/>
              </a:lnSpc>
            </a:pPr>
            <a:r>
              <a:rPr lang="de-DE" sz="1400" dirty="0"/>
              <a:t>Rail Cargo Austria AG (2018): </a:t>
            </a:r>
            <a:r>
              <a:rPr lang="de-DE" sz="1400" dirty="0" err="1"/>
              <a:t>TransANT</a:t>
            </a:r>
            <a:r>
              <a:rPr lang="de-DE" sz="1400" dirty="0"/>
              <a:t>, in: https://www.railcargo.com/file_source/railcargo/rcg/Downloads/transant-folder.pdf, Zugriff am 12.11.2018</a:t>
            </a:r>
          </a:p>
          <a:p>
            <a:pPr marL="182563" indent="-182563">
              <a:lnSpc>
                <a:spcPct val="100000"/>
              </a:lnSpc>
            </a:pPr>
            <a:r>
              <a:rPr lang="de-DE" sz="1400" dirty="0"/>
              <a:t>Rail Cargo </a:t>
            </a:r>
            <a:r>
              <a:rPr lang="de-DE" sz="1400" dirty="0" err="1"/>
              <a:t>Logistics</a:t>
            </a:r>
            <a:r>
              <a:rPr lang="de-DE" sz="1400" dirty="0"/>
              <a:t> Austria (2018): MOBILER - Innovation für Ihre Logistik, in: http://www.railcargologistics.at/de/Unsere_Leistungen/MOBILER/, Zugriff am: 15.11.2018</a:t>
            </a:r>
          </a:p>
          <a:p>
            <a:pPr marL="182563" indent="-182563">
              <a:lnSpc>
                <a:spcPct val="100000"/>
              </a:lnSpc>
            </a:pPr>
            <a:r>
              <a:rPr lang="de-DE" sz="1400" dirty="0"/>
              <a:t>Rail Cargo </a:t>
            </a:r>
            <a:r>
              <a:rPr lang="de-DE" sz="1400" dirty="0" err="1"/>
              <a:t>Logistics</a:t>
            </a:r>
            <a:r>
              <a:rPr lang="de-DE" sz="1400" dirty="0"/>
              <a:t> – Austria GmbH: Rail Cargo Group gewinnt die Kategorie “Nachhaltiger Güterverkehr“ beim VCÖ-Mobilitätspreis, in: http://www.railcargologistics.at/de/Aktuelles/News/2013/Q3/Rail_Cargo_Group_gewinnt_VCOe_Mobilitaetspreis/index.jsp, Zugriff am 03.11.2018</a:t>
            </a:r>
          </a:p>
          <a:p>
            <a:pPr marL="182563" indent="-182563">
              <a:lnSpc>
                <a:spcPct val="100000"/>
              </a:lnSpc>
            </a:pPr>
            <a:r>
              <a:rPr lang="de-DE" sz="1400" dirty="0" err="1"/>
              <a:t>Railcargo</a:t>
            </a:r>
            <a:r>
              <a:rPr lang="de-DE" sz="1400" dirty="0"/>
              <a:t> Group (2019a): </a:t>
            </a:r>
            <a:r>
              <a:rPr lang="en-US" sz="1400" dirty="0" err="1"/>
              <a:t>TransANT</a:t>
            </a:r>
            <a:r>
              <a:rPr lang="en-US" sz="1400" dirty="0"/>
              <a:t> Less Weight. More Freight, in: </a:t>
            </a:r>
            <a:r>
              <a:rPr lang="en-US" sz="1400" dirty="0">
                <a:hlinkClick r:id="rId3"/>
              </a:rPr>
              <a:t>https://www.railcargo.com/de/leistungen/waggonvermietung-verkauf/transant</a:t>
            </a:r>
            <a:r>
              <a:rPr lang="en-US" sz="1400" dirty="0"/>
              <a:t>, </a:t>
            </a:r>
            <a:r>
              <a:rPr lang="en-US" sz="1400" dirty="0" err="1"/>
              <a:t>Zugriff</a:t>
            </a:r>
            <a:r>
              <a:rPr lang="en-US" sz="1400" dirty="0"/>
              <a:t> am: 20.07.2019</a:t>
            </a:r>
          </a:p>
          <a:p>
            <a:pPr marL="182563" indent="-182563">
              <a:lnSpc>
                <a:spcPct val="100000"/>
              </a:lnSpc>
            </a:pPr>
            <a:r>
              <a:rPr lang="en-US" sz="1400" dirty="0"/>
              <a:t>Rail Cargo Group (2019b): MOBILER, in: </a:t>
            </a:r>
            <a:r>
              <a:rPr lang="en-US" sz="1400" dirty="0">
                <a:hlinkClick r:id="rId4"/>
              </a:rPr>
              <a:t>https://www.railcargo.com/de/leistungen/wagenladungen/mobile</a:t>
            </a:r>
            <a:r>
              <a:rPr lang="en-US" sz="1400" dirty="0"/>
              <a:t>, </a:t>
            </a:r>
            <a:r>
              <a:rPr lang="en-US" sz="1400" dirty="0" err="1"/>
              <a:t>Zugriff</a:t>
            </a:r>
            <a:r>
              <a:rPr lang="en-US" sz="1400" dirty="0"/>
              <a:t> am: 20.07.2019</a:t>
            </a:r>
          </a:p>
          <a:p>
            <a:pPr marL="182563" indent="-182563"/>
            <a:r>
              <a:rPr lang="en-US" sz="1400" dirty="0"/>
              <a:t>Rail Cargo Group (2019c): MOBILER – </a:t>
            </a:r>
            <a:r>
              <a:rPr lang="en-US" sz="1400" dirty="0" err="1"/>
              <a:t>Kombinierter</a:t>
            </a:r>
            <a:r>
              <a:rPr lang="en-US" sz="1400" dirty="0"/>
              <a:t> </a:t>
            </a:r>
            <a:r>
              <a:rPr lang="en-US" sz="1400" dirty="0" err="1"/>
              <a:t>Verkehr</a:t>
            </a:r>
            <a:r>
              <a:rPr lang="en-US" sz="1400" dirty="0"/>
              <a:t> innovative </a:t>
            </a:r>
            <a:r>
              <a:rPr lang="en-US" sz="1400" dirty="0" err="1"/>
              <a:t>umgesetzt</a:t>
            </a:r>
            <a:r>
              <a:rPr lang="en-US" sz="1400" dirty="0"/>
              <a:t>, in: </a:t>
            </a:r>
            <a:r>
              <a:rPr lang="en-US" sz="1400" dirty="0">
                <a:hlinkClick r:id="rId5"/>
              </a:rPr>
              <a:t>https://www.railcargo.com/file_source/railcargo/rcg/Downloads/2019-mobiler-de.pdf</a:t>
            </a:r>
            <a:r>
              <a:rPr lang="en-US" sz="1400" dirty="0"/>
              <a:t>, </a:t>
            </a:r>
            <a:r>
              <a:rPr lang="en-US" sz="1400" dirty="0" err="1"/>
              <a:t>Zugriff</a:t>
            </a:r>
            <a:r>
              <a:rPr lang="en-US" sz="1400" dirty="0"/>
              <a:t> am: 20.07.2019</a:t>
            </a:r>
          </a:p>
          <a:p>
            <a:pPr marL="182563" indent="-182563"/>
            <a:r>
              <a:rPr lang="en-US" sz="1400" dirty="0"/>
              <a:t>Rail Cargo Group (2018): </a:t>
            </a:r>
            <a:r>
              <a:rPr lang="en-US" sz="1400" dirty="0" err="1"/>
              <a:t>Interoperabilität</a:t>
            </a:r>
            <a:r>
              <a:rPr lang="en-US" sz="1400" dirty="0"/>
              <a:t>, in: </a:t>
            </a:r>
            <a:r>
              <a:rPr lang="en-US" sz="1400" dirty="0">
                <a:hlinkClick r:id="rId6"/>
              </a:rPr>
              <a:t>https://blog.railcargo.com/artikel/eisenbahn-einfach-erklaert-interoperabilitaet.html</a:t>
            </a:r>
            <a:r>
              <a:rPr lang="en-US" sz="1400" dirty="0"/>
              <a:t>, </a:t>
            </a:r>
            <a:r>
              <a:rPr lang="en-US" sz="1400" dirty="0" err="1"/>
              <a:t>Zugriff</a:t>
            </a:r>
            <a:r>
              <a:rPr lang="en-US" sz="1400" dirty="0"/>
              <a:t> am: 21.07.2019</a:t>
            </a:r>
            <a:endParaRPr lang="de-DE" sz="1400" dirty="0"/>
          </a:p>
          <a:p>
            <a:pPr marL="182563" indent="-182563">
              <a:lnSpc>
                <a:spcPct val="100000"/>
              </a:lnSpc>
            </a:pPr>
            <a:r>
              <a:rPr lang="de-DE" sz="1400" dirty="0"/>
              <a:t>Rieder, B. (2018): ÖBB Rail Cargo Group präsentiert </a:t>
            </a:r>
            <a:r>
              <a:rPr lang="de-DE" sz="1400" dirty="0" err="1"/>
              <a:t>TransANT</a:t>
            </a:r>
            <a:r>
              <a:rPr lang="de-DE" sz="1400" dirty="0"/>
              <a:t> auf der InnoTrans Messe in Berlin, in: https://presse.oebb.at/de/presseinformationen/oebb-rail-cargo-group-praesentiert-transant-auf-der-innotrans-messe-in-berlin, Zugriff am: 11.11.2018</a:t>
            </a:r>
          </a:p>
          <a:p>
            <a:pPr marL="182563" indent="-182563">
              <a:lnSpc>
                <a:spcPct val="100000"/>
              </a:lnSpc>
            </a:pPr>
            <a:r>
              <a:rPr lang="de-DE" sz="1400" dirty="0"/>
              <a:t>Steininger, V. (2018): Weltpremiere: Zukunftsweisender Leichtbauwagon </a:t>
            </a:r>
            <a:r>
              <a:rPr lang="de-DE" sz="1400" dirty="0" err="1"/>
              <a:t>TransANT</a:t>
            </a:r>
            <a:r>
              <a:rPr lang="de-DE" sz="1400" dirty="0"/>
              <a:t> von voestalpine und Rail Cargo Group, in: </a:t>
            </a:r>
            <a:r>
              <a:rPr lang="de-DE" sz="1400" dirty="0">
                <a:hlinkClick r:id="rId7"/>
              </a:rPr>
              <a:t>https://www.voestalpine.com/blog/de/mobilitaet/weltpremiere-zukunftsweisender-leichtbauwagon-transant-von-voestalpine-und-rail-cargo-group/</a:t>
            </a:r>
            <a:r>
              <a:rPr lang="de-DE" sz="1400" dirty="0"/>
              <a:t>, Zugriff am 12.11.2018</a:t>
            </a:r>
          </a:p>
          <a:p>
            <a:pPr marL="182563" indent="-182563">
              <a:lnSpc>
                <a:spcPct val="100000"/>
              </a:lnSpc>
            </a:pPr>
            <a:r>
              <a:rPr lang="de-DE" sz="1400" dirty="0"/>
              <a:t>Stern (2019): Diese Magnetschwebebahn fährt 600 km/h und macht dem Flugzeugverkehr Konkurrenz, in: https://www.stern.de/digital/technik/magnetschwebebahn-faehrt-600-km-h-und-wird-den-flugzeugverkehr-ersetzen-8726200.html, Zugriff am: 21.07.2019</a:t>
            </a:r>
          </a:p>
          <a:p>
            <a:pPr marL="182563" indent="-182563">
              <a:lnSpc>
                <a:spcPct val="100000"/>
              </a:lnSpc>
            </a:pPr>
            <a:r>
              <a:rPr lang="de-DE" sz="1400" dirty="0"/>
              <a:t>Stoll, F. / Schüttert, A. / Nießen, N. (2017): Interoperabler Schienen­verkehr in Europa, in: Internationales Verkehrswesen, 69) 3 | 2017, S. 36-39</a:t>
            </a:r>
          </a:p>
          <a:p>
            <a:pPr marL="182563" indent="-182563">
              <a:lnSpc>
                <a:spcPct val="100000"/>
              </a:lnSpc>
            </a:pPr>
            <a:r>
              <a:rPr lang="de-DE" sz="1400" dirty="0"/>
              <a:t>The International </a:t>
            </a:r>
            <a:r>
              <a:rPr lang="de-DE" sz="1400" dirty="0" err="1"/>
              <a:t>Maglev</a:t>
            </a:r>
            <a:r>
              <a:rPr lang="de-DE" sz="1400" dirty="0"/>
              <a:t> Board e.V. (2018): Fakten, in: http://www.maglev.in/: Zugriff am: 04.11.2018</a:t>
            </a:r>
          </a:p>
          <a:p>
            <a:pPr marL="182563" indent="-182563">
              <a:lnSpc>
                <a:spcPct val="100000"/>
              </a:lnSpc>
            </a:pPr>
            <a:r>
              <a:rPr lang="de-DE" sz="1400" dirty="0"/>
              <a:t>Uhlenbrock M./Nordmeier V./Schlichting H. (2000): Die Magnetschnellbahn Transrapid im Experiment; Essen</a:t>
            </a:r>
          </a:p>
          <a:p>
            <a:pPr marL="182563" indent="-182563">
              <a:lnSpc>
                <a:spcPct val="100000"/>
              </a:lnSpc>
            </a:pPr>
            <a:r>
              <a:rPr lang="de-DE" sz="1400" dirty="0"/>
              <a:t>VCÖ – Mobilität mit Zukunft (2010): Schaffung von Wettbewerbsvorteilen im Schienenverkehr durch Einsatz von solarbetriebener Telematik, bezogen unter: https://mobilitaetsprojekte.vcoe.at/schaffung-von-wettbewerbsvorteilen-im-schienenverkehr-durch-einsatz-von-solarbetriebener-telematik?suchstr=schienenverkehr&amp;oder1=220&amp;oder4=2010, Zugriff am 03.11.2018</a:t>
            </a:r>
          </a:p>
          <a:p>
            <a:pPr marL="182563" indent="-182563">
              <a:lnSpc>
                <a:spcPct val="100000"/>
              </a:lnSpc>
            </a:pPr>
            <a:r>
              <a:rPr lang="en-US" sz="1400" dirty="0" err="1"/>
              <a:t>Vuchic</a:t>
            </a:r>
            <a:r>
              <a:rPr lang="en-US" sz="1400" dirty="0"/>
              <a:t> V./</a:t>
            </a:r>
            <a:r>
              <a:rPr lang="en-US" sz="1400" dirty="0" err="1"/>
              <a:t>Casello</a:t>
            </a:r>
            <a:r>
              <a:rPr lang="en-US" sz="1400" dirty="0"/>
              <a:t> J. (2002): An Evaluation of Maglev Technology and Its Comparison With High Speed Rail; University of Pennsylvania</a:t>
            </a:r>
          </a:p>
          <a:p>
            <a:pPr marL="182563" indent="-182563">
              <a:lnSpc>
                <a:spcPct val="100000"/>
              </a:lnSpc>
            </a:pPr>
            <a:r>
              <a:rPr lang="de-DE" sz="1400" dirty="0"/>
              <a:t>Wegfinder (2017): Wegfinder: Wiener Navigations-App verkauft jetzt Tickets von ÖBB und Öffis, in: https://www.trendingtopics.at/wegfinder-wiener-navigations-app-verkauft-jetzt-tickets-von-oebb-und-oeffis/, Zugriff am: 05.11.2018</a:t>
            </a:r>
          </a:p>
          <a:p>
            <a:pPr marL="182563" indent="-182563">
              <a:lnSpc>
                <a:spcPct val="100000"/>
              </a:lnSpc>
            </a:pPr>
            <a:r>
              <a:rPr lang="de-DE" sz="1400" dirty="0"/>
              <a:t>Zukunft Mobilität (2019): Geschichte der Eisenbahn – Teil I: Anfang 17. Jahrhundert – 1835, bezogen unter: https://www.zukunft-mobilitaet.net/1674/vergangenheit-verkehrsgeschichte/geschichte-der-eisenbahn-teil-i-anfang-17-jahrhundert-1835/, Zugriff am 19.07.2019</a:t>
            </a:r>
          </a:p>
          <a:p>
            <a:pPr marL="182563" indent="-182563">
              <a:lnSpc>
                <a:spcPct val="100000"/>
              </a:lnSpc>
            </a:pPr>
            <a:endParaRPr lang="de-DE" sz="1400" dirty="0"/>
          </a:p>
          <a:p>
            <a:pPr marL="182563" indent="-182563">
              <a:lnSpc>
                <a:spcPct val="100000"/>
              </a:lnSpc>
            </a:pPr>
            <a:endParaRPr lang="de-DE" sz="1400" dirty="0"/>
          </a:p>
        </p:txBody>
      </p:sp>
    </p:spTree>
    <p:extLst>
      <p:ext uri="{BB962C8B-B14F-4D97-AF65-F5344CB8AC3E}">
        <p14:creationId xmlns:p14="http://schemas.microsoft.com/office/powerpoint/2010/main" val="23875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Additional </a:t>
            </a:r>
            <a:r>
              <a:rPr lang="de-DE" dirty="0" err="1"/>
              <a:t>information</a:t>
            </a:r>
            <a:endParaRPr lang="de-AT" dirty="0"/>
          </a:p>
        </p:txBody>
      </p:sp>
      <p:sp>
        <p:nvSpPr>
          <p:cNvPr id="3" name="Textfeld 2"/>
          <p:cNvSpPr txBox="1"/>
          <p:nvPr/>
        </p:nvSpPr>
        <p:spPr>
          <a:xfrm>
            <a:off x="2130829" y="1889398"/>
            <a:ext cx="7930342" cy="3708708"/>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We hope our PowerPoint presentation meets your requirements!</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        You are welcome to adapt this presentation according to your wishes and requirements and to use it for your lessons/lectures.</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We are happy to receive your questions or feedback at rerail@fh-vie.ac.at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Further PowerPoint slides and teaching materials at http://www.retrans.at/en/</a:t>
            </a:r>
          </a:p>
        </p:txBody>
      </p:sp>
      <p:pic>
        <p:nvPicPr>
          <p:cNvPr id="4"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31615" y="2630098"/>
            <a:ext cx="365767" cy="365767"/>
          </a:xfrm>
          <a:prstGeom prst="rect">
            <a:avLst/>
          </a:prstGeom>
          <a:ln>
            <a:noFill/>
          </a:ln>
        </p:spPr>
      </p:pic>
    </p:spTree>
    <p:extLst>
      <p:ext uri="{BB962C8B-B14F-4D97-AF65-F5344CB8AC3E}">
        <p14:creationId xmlns:p14="http://schemas.microsoft.com/office/powerpoint/2010/main" val="171845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2905641718"/>
              </p:ext>
            </p:extLst>
          </p:nvPr>
        </p:nvGraphicFramePr>
        <p:xfrm>
          <a:off x="2927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95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pPr algn="ctr"/>
            <a:r>
              <a:rPr lang="de-AT" dirty="0"/>
              <a:t>Introduction: The Future of Rail</a:t>
            </a:r>
            <a:endParaRPr lang="hu-HU" dirty="0"/>
          </a:p>
        </p:txBody>
      </p:sp>
      <p:sp>
        <p:nvSpPr>
          <p:cNvPr id="3" name="Tartalom helye 2"/>
          <p:cNvSpPr>
            <a:spLocks noGrp="1"/>
          </p:cNvSpPr>
          <p:nvPr>
            <p:ph idx="1"/>
          </p:nvPr>
        </p:nvSpPr>
        <p:spPr>
          <a:xfrm>
            <a:off x="7203716" y="2507322"/>
            <a:ext cx="4346599" cy="2444452"/>
          </a:xfrm>
        </p:spPr>
        <p:txBody>
          <a:bodyPr>
            <a:normAutofit fontScale="92500" lnSpcReduction="10000"/>
          </a:bodyPr>
          <a:lstStyle/>
          <a:p>
            <a:pPr marL="0" indent="0" algn="ctr">
              <a:buNone/>
            </a:pPr>
            <a:r>
              <a:rPr lang="de-AT" dirty="0" err="1">
                <a:solidFill>
                  <a:schemeClr val="tx2"/>
                </a:solidFill>
              </a:rPr>
              <a:t>What</a:t>
            </a:r>
            <a:r>
              <a:rPr lang="de-AT" dirty="0">
                <a:solidFill>
                  <a:schemeClr val="tx2"/>
                </a:solidFill>
              </a:rPr>
              <a:t> do </a:t>
            </a:r>
            <a:r>
              <a:rPr lang="de-AT" dirty="0" err="1">
                <a:solidFill>
                  <a:schemeClr val="tx2"/>
                </a:solidFill>
              </a:rPr>
              <a:t>you</a:t>
            </a:r>
            <a:r>
              <a:rPr lang="de-AT" dirty="0">
                <a:solidFill>
                  <a:schemeClr val="tx2"/>
                </a:solidFill>
              </a:rPr>
              <a:t> </a:t>
            </a:r>
            <a:r>
              <a:rPr lang="de-AT" dirty="0" err="1">
                <a:solidFill>
                  <a:schemeClr val="tx2"/>
                </a:solidFill>
              </a:rPr>
              <a:t>associate</a:t>
            </a:r>
            <a:r>
              <a:rPr lang="de-AT" dirty="0">
                <a:solidFill>
                  <a:schemeClr val="tx2"/>
                </a:solidFill>
              </a:rPr>
              <a:t> </a:t>
            </a:r>
            <a:r>
              <a:rPr lang="de-AT" dirty="0" err="1">
                <a:solidFill>
                  <a:schemeClr val="tx2"/>
                </a:solidFill>
              </a:rPr>
              <a:t>with</a:t>
            </a:r>
            <a:r>
              <a:rPr lang="de-AT" dirty="0">
                <a:solidFill>
                  <a:schemeClr val="tx2"/>
                </a:solidFill>
              </a:rPr>
              <a:t> </a:t>
            </a:r>
            <a:r>
              <a:rPr lang="de-AT" b="1" dirty="0" err="1">
                <a:solidFill>
                  <a:schemeClr val="tx2"/>
                </a:solidFill>
              </a:rPr>
              <a:t>trends</a:t>
            </a:r>
            <a:r>
              <a:rPr lang="de-AT" b="1" dirty="0">
                <a:solidFill>
                  <a:schemeClr val="tx2"/>
                </a:solidFill>
              </a:rPr>
              <a:t> and </a:t>
            </a:r>
            <a:r>
              <a:rPr lang="de-AT" b="1" dirty="0" err="1">
                <a:solidFill>
                  <a:schemeClr val="tx2"/>
                </a:solidFill>
              </a:rPr>
              <a:t>innovations</a:t>
            </a:r>
            <a:r>
              <a:rPr lang="de-AT" b="1" dirty="0">
                <a:solidFill>
                  <a:schemeClr val="tx2"/>
                </a:solidFill>
              </a:rPr>
              <a:t> in </a:t>
            </a:r>
            <a:r>
              <a:rPr lang="de-AT" b="1" dirty="0" err="1">
                <a:solidFill>
                  <a:schemeClr val="tx2"/>
                </a:solidFill>
              </a:rPr>
              <a:t>rail</a:t>
            </a:r>
            <a:r>
              <a:rPr lang="de-AT" b="1" dirty="0">
                <a:solidFill>
                  <a:schemeClr val="tx2"/>
                </a:solidFill>
              </a:rPr>
              <a:t> </a:t>
            </a:r>
            <a:r>
              <a:rPr lang="de-AT" b="1" dirty="0" err="1">
                <a:solidFill>
                  <a:schemeClr val="tx2"/>
                </a:solidFill>
              </a:rPr>
              <a:t>freight</a:t>
            </a:r>
            <a:r>
              <a:rPr lang="de-AT" b="1" dirty="0">
                <a:solidFill>
                  <a:schemeClr val="tx2"/>
                </a:solidFill>
              </a:rPr>
              <a:t> </a:t>
            </a:r>
            <a:r>
              <a:rPr lang="de-AT" b="1" dirty="0" err="1">
                <a:solidFill>
                  <a:schemeClr val="tx2"/>
                </a:solidFill>
              </a:rPr>
              <a:t>transport</a:t>
            </a:r>
            <a:r>
              <a:rPr lang="de-AT" dirty="0">
                <a:solidFill>
                  <a:schemeClr val="tx2"/>
                </a:solidFill>
              </a:rPr>
              <a:t>?</a:t>
            </a:r>
          </a:p>
          <a:p>
            <a:pPr marL="0" indent="0" algn="ctr">
              <a:buNone/>
            </a:pPr>
            <a:r>
              <a:rPr lang="en-US" dirty="0">
                <a:solidFill>
                  <a:schemeClr val="tx2"/>
                </a:solidFill>
              </a:rPr>
              <a:t>What could </a:t>
            </a:r>
            <a:r>
              <a:rPr lang="en-US" b="1" dirty="0">
                <a:solidFill>
                  <a:schemeClr val="tx2"/>
                </a:solidFill>
              </a:rPr>
              <a:t>rail (freight) transport</a:t>
            </a:r>
            <a:r>
              <a:rPr lang="en-US" dirty="0">
                <a:solidFill>
                  <a:schemeClr val="tx2"/>
                </a:solidFill>
              </a:rPr>
              <a:t> look like in the </a:t>
            </a:r>
            <a:r>
              <a:rPr lang="en-US" b="1" dirty="0">
                <a:solidFill>
                  <a:schemeClr val="tx2"/>
                </a:solidFill>
              </a:rPr>
              <a:t>future</a:t>
            </a:r>
            <a:r>
              <a:rPr lang="de-AT" dirty="0">
                <a:solidFill>
                  <a:schemeClr val="tx2"/>
                </a:solidFill>
              </a:rPr>
              <a:t>?</a:t>
            </a:r>
            <a:endParaRPr lang="hu-HU" dirty="0">
              <a:solidFill>
                <a:schemeClr val="tx2"/>
              </a:solidFill>
            </a:endParaRPr>
          </a:p>
        </p:txBody>
      </p:sp>
      <p:sp>
        <p:nvSpPr>
          <p:cNvPr id="5" name="Textfeld 4">
            <a:extLst>
              <a:ext uri="{FF2B5EF4-FFF2-40B4-BE49-F238E27FC236}">
                <a16:creationId xmlns:a16="http://schemas.microsoft.com/office/drawing/2014/main" id="{7EAF0956-DE5D-444E-9D22-BA493813AEE2}"/>
              </a:ext>
            </a:extLst>
          </p:cNvPr>
          <p:cNvSpPr txBox="1"/>
          <p:nvPr/>
        </p:nvSpPr>
        <p:spPr>
          <a:xfrm>
            <a:off x="1069858" y="5862732"/>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22" y="1869793"/>
            <a:ext cx="5944552" cy="3956843"/>
          </a:xfrm>
          <a:prstGeom prst="rect">
            <a:avLst/>
          </a:prstGeom>
          <a:effectLst>
            <a:softEdge rad="63500"/>
          </a:effectLst>
        </p:spPr>
      </p:pic>
    </p:spTree>
    <p:extLst>
      <p:ext uri="{BB962C8B-B14F-4D97-AF65-F5344CB8AC3E}">
        <p14:creationId xmlns:p14="http://schemas.microsoft.com/office/powerpoint/2010/main" val="97596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7521" y="142073"/>
            <a:ext cx="11576957" cy="1325563"/>
          </a:xfrm>
        </p:spPr>
        <p:txBody>
          <a:bodyPr>
            <a:normAutofit/>
          </a:bodyPr>
          <a:lstStyle/>
          <a:p>
            <a:r>
              <a:rPr lang="de-AT" dirty="0"/>
              <a:t>Selected Trends and Innovations </a:t>
            </a:r>
            <a:br>
              <a:rPr lang="de-AT" dirty="0"/>
            </a:br>
            <a:r>
              <a:rPr lang="de-AT" dirty="0"/>
              <a:t>in Rail Freight Transport</a:t>
            </a:r>
            <a:endParaRPr lang="hu-HU" dirty="0"/>
          </a:p>
        </p:txBody>
      </p:sp>
      <p:graphicFrame>
        <p:nvGraphicFramePr>
          <p:cNvPr id="7" name="Inhaltsplatzhalter 3">
            <a:extLst>
              <a:ext uri="{FF2B5EF4-FFF2-40B4-BE49-F238E27FC236}">
                <a16:creationId xmlns:a16="http://schemas.microsoft.com/office/drawing/2014/main" id="{07674D97-64FC-4F82-81A8-4F61188B238F}"/>
              </a:ext>
            </a:extLst>
          </p:cNvPr>
          <p:cNvGraphicFramePr>
            <a:graphicFrameLocks noGrp="1"/>
          </p:cNvGraphicFramePr>
          <p:nvPr>
            <p:ph idx="1"/>
            <p:extLst>
              <p:ext uri="{D42A27DB-BD31-4B8C-83A1-F6EECF244321}">
                <p14:modId xmlns:p14="http://schemas.microsoft.com/office/powerpoint/2010/main" val="1271698496"/>
              </p:ext>
            </p:extLst>
          </p:nvPr>
        </p:nvGraphicFramePr>
        <p:xfrm>
          <a:off x="1220576" y="1743540"/>
          <a:ext cx="9750846" cy="430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Inhaltsplatzhalter 3">
            <a:extLst>
              <a:ext uri="{FF2B5EF4-FFF2-40B4-BE49-F238E27FC236}">
                <a16:creationId xmlns:a16="http://schemas.microsoft.com/office/drawing/2014/main" id="{07674D97-64FC-4F82-81A8-4F61188B238F}"/>
              </a:ext>
            </a:extLst>
          </p:cNvPr>
          <p:cNvGraphicFramePr>
            <a:graphicFrameLocks/>
          </p:cNvGraphicFramePr>
          <p:nvPr>
            <p:extLst>
              <p:ext uri="{D42A27DB-BD31-4B8C-83A1-F6EECF244321}">
                <p14:modId xmlns:p14="http://schemas.microsoft.com/office/powerpoint/2010/main" val="3587121313"/>
              </p:ext>
            </p:extLst>
          </p:nvPr>
        </p:nvGraphicFramePr>
        <p:xfrm>
          <a:off x="1372976" y="1895940"/>
          <a:ext cx="9750846" cy="43096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698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Innovative Drives</a:t>
            </a:r>
            <a:endParaRPr lang="hu-HU" dirty="0"/>
          </a:p>
        </p:txBody>
      </p:sp>
      <p:sp>
        <p:nvSpPr>
          <p:cNvPr id="4" name="Textfeld 3"/>
          <p:cNvSpPr txBox="1"/>
          <p:nvPr/>
        </p:nvSpPr>
        <p:spPr>
          <a:xfrm>
            <a:off x="8326425" y="1527568"/>
            <a:ext cx="3234772" cy="276999"/>
          </a:xfrm>
          <a:prstGeom prst="rect">
            <a:avLst/>
          </a:prstGeom>
          <a:noFill/>
        </p:spPr>
        <p:txBody>
          <a:bodyPr wrap="square" rtlCol="0">
            <a:spAutoFit/>
          </a:bodyPr>
          <a:lstStyle/>
          <a:p>
            <a:pPr algn="r"/>
            <a:r>
              <a:rPr lang="de-DE" sz="1200" i="1" dirty="0">
                <a:latin typeface="Arial" panose="020B0604020202020204" pitchFamily="34" charset="0"/>
                <a:cs typeface="Arial" panose="020B0604020202020204" pitchFamily="34" charset="0"/>
              </a:rPr>
              <a:t>Images: Allianz pro Schiene e. V. (</a:t>
            </a:r>
            <a:r>
              <a:rPr lang="en-US" sz="1200" i="1" dirty="0">
                <a:latin typeface="Arial" panose="020B0604020202020204" pitchFamily="34" charset="0"/>
                <a:cs typeface="Arial" panose="020B0604020202020204" pitchFamily="34" charset="0"/>
              </a:rPr>
              <a:t>adapted</a:t>
            </a:r>
            <a:r>
              <a:rPr lang="de-DE" sz="1200" i="1" dirty="0">
                <a:latin typeface="Arial" panose="020B0604020202020204" pitchFamily="34" charset="0"/>
                <a:cs typeface="Arial" panose="020B0604020202020204" pitchFamily="34" charset="0"/>
              </a:rPr>
              <a:t>)</a:t>
            </a:r>
          </a:p>
        </p:txBody>
      </p:sp>
      <p:grpSp>
        <p:nvGrpSpPr>
          <p:cNvPr id="27" name="Gruppieren 26"/>
          <p:cNvGrpSpPr/>
          <p:nvPr/>
        </p:nvGrpSpPr>
        <p:grpSpPr>
          <a:xfrm>
            <a:off x="1110871" y="1793439"/>
            <a:ext cx="10048047" cy="4128850"/>
            <a:chOff x="1110871" y="1793439"/>
            <a:chExt cx="10048047" cy="4128850"/>
          </a:xfrm>
        </p:grpSpPr>
        <p:pic>
          <p:nvPicPr>
            <p:cNvPr id="5" name="Grafik 4">
              <a:extLst>
                <a:ext uri="{FF2B5EF4-FFF2-40B4-BE49-F238E27FC236}">
                  <a16:creationId xmlns:a16="http://schemas.microsoft.com/office/drawing/2014/main" id="{9BA8A790-D975-48CD-A146-B3D9C56527C0}"/>
                </a:ext>
              </a:extLst>
            </p:cNvPr>
            <p:cNvPicPr>
              <a:picLocks noChangeAspect="1"/>
            </p:cNvPicPr>
            <p:nvPr/>
          </p:nvPicPr>
          <p:blipFill rotWithShape="1">
            <a:blip r:embed="rId3"/>
            <a:srcRect l="5649" t="8334" r="6255" b="5448"/>
            <a:stretch/>
          </p:blipFill>
          <p:spPr>
            <a:xfrm>
              <a:off x="1123382" y="1793439"/>
              <a:ext cx="2622645" cy="3766782"/>
            </a:xfrm>
            <a:prstGeom prst="rect">
              <a:avLst/>
            </a:prstGeom>
            <a:effectLst>
              <a:softEdge rad="63500"/>
            </a:effectLst>
          </p:spPr>
        </p:pic>
        <p:pic>
          <p:nvPicPr>
            <p:cNvPr id="6" name="Grafik 5">
              <a:extLst>
                <a:ext uri="{FF2B5EF4-FFF2-40B4-BE49-F238E27FC236}">
                  <a16:creationId xmlns:a16="http://schemas.microsoft.com/office/drawing/2014/main" id="{08468B2E-405E-4C93-9637-6C27B36285EC}"/>
                </a:ext>
              </a:extLst>
            </p:cNvPr>
            <p:cNvPicPr>
              <a:picLocks noChangeAspect="1"/>
            </p:cNvPicPr>
            <p:nvPr/>
          </p:nvPicPr>
          <p:blipFill rotWithShape="1">
            <a:blip r:embed="rId4"/>
            <a:srcRect l="5753" t="8757" r="6261" b="5562"/>
            <a:stretch/>
          </p:blipFill>
          <p:spPr>
            <a:xfrm>
              <a:off x="4767121" y="1811920"/>
              <a:ext cx="2619376" cy="3743325"/>
            </a:xfrm>
            <a:prstGeom prst="rect">
              <a:avLst/>
            </a:prstGeom>
            <a:effectLst>
              <a:softEdge rad="63500"/>
            </a:effectLst>
          </p:spPr>
        </p:pic>
        <p:pic>
          <p:nvPicPr>
            <p:cNvPr id="7" name="Grafik 6">
              <a:extLst>
                <a:ext uri="{FF2B5EF4-FFF2-40B4-BE49-F238E27FC236}">
                  <a16:creationId xmlns:a16="http://schemas.microsoft.com/office/drawing/2014/main" id="{890C5C1C-7F15-48D8-B186-F394532AFEF6}"/>
                </a:ext>
              </a:extLst>
            </p:cNvPr>
            <p:cNvPicPr>
              <a:picLocks noChangeAspect="1"/>
            </p:cNvPicPr>
            <p:nvPr/>
          </p:nvPicPr>
          <p:blipFill rotWithShape="1">
            <a:blip r:embed="rId5"/>
            <a:srcRect l="6174" t="8540" r="5520" b="5561"/>
            <a:stretch/>
          </p:blipFill>
          <p:spPr>
            <a:xfrm>
              <a:off x="8424246" y="1802396"/>
              <a:ext cx="2628900" cy="3752850"/>
            </a:xfrm>
            <a:prstGeom prst="rect">
              <a:avLst/>
            </a:prstGeom>
            <a:effectLst>
              <a:softEdge rad="63500"/>
            </a:effectLst>
          </p:spPr>
        </p:pic>
        <p:sp>
          <p:nvSpPr>
            <p:cNvPr id="3" name="Textfeld 2"/>
            <p:cNvSpPr txBox="1"/>
            <p:nvPr/>
          </p:nvSpPr>
          <p:spPr>
            <a:xfrm>
              <a:off x="1110871" y="5552957"/>
              <a:ext cx="2647666" cy="369332"/>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Hybrid Drives</a:t>
              </a:r>
            </a:p>
          </p:txBody>
        </p:sp>
        <p:sp>
          <p:nvSpPr>
            <p:cNvPr id="8" name="Textfeld 7"/>
            <p:cNvSpPr txBox="1"/>
            <p:nvPr/>
          </p:nvSpPr>
          <p:spPr>
            <a:xfrm>
              <a:off x="8318474" y="5552957"/>
              <a:ext cx="2840444" cy="369332"/>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Hydrogen Multiple Unit</a:t>
              </a:r>
            </a:p>
          </p:txBody>
        </p:sp>
        <p:sp>
          <p:nvSpPr>
            <p:cNvPr id="9" name="Textfeld 8"/>
            <p:cNvSpPr txBox="1"/>
            <p:nvPr/>
          </p:nvSpPr>
          <p:spPr>
            <a:xfrm>
              <a:off x="4752976" y="5552957"/>
              <a:ext cx="2647666" cy="369332"/>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Battery Multiple Unit</a:t>
              </a:r>
            </a:p>
          </p:txBody>
        </p:sp>
        <p:sp>
          <p:nvSpPr>
            <p:cNvPr id="10" name="Rechteck 9"/>
            <p:cNvSpPr/>
            <p:nvPr/>
          </p:nvSpPr>
          <p:spPr>
            <a:xfrm>
              <a:off x="1415794" y="3088752"/>
              <a:ext cx="4318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rgbClr val="FF0000"/>
                  </a:solidFill>
                  <a:latin typeface="Arial" panose="020B0604020202020204" pitchFamily="34" charset="0"/>
                  <a:cs typeface="Arial" panose="020B0604020202020204" pitchFamily="34" charset="0"/>
                </a:rPr>
                <a:t>Battery</a:t>
              </a:r>
              <a:endParaRPr lang="en-US" sz="600" dirty="0">
                <a:solidFill>
                  <a:srgbClr val="FF0000"/>
                </a:solidFill>
                <a:latin typeface="Arial" panose="020B0604020202020204" pitchFamily="34" charset="0"/>
                <a:cs typeface="Arial" panose="020B0604020202020204" pitchFamily="34" charset="0"/>
              </a:endParaRPr>
            </a:p>
          </p:txBody>
        </p:sp>
        <p:sp>
          <p:nvSpPr>
            <p:cNvPr id="11" name="Rechteck 10"/>
            <p:cNvSpPr/>
            <p:nvPr/>
          </p:nvSpPr>
          <p:spPr>
            <a:xfrm>
              <a:off x="2718079" y="3088752"/>
              <a:ext cx="622998"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rgbClr val="FF0000"/>
                  </a:solidFill>
                  <a:latin typeface="Arial" panose="020B0604020202020204" pitchFamily="34" charset="0"/>
                  <a:cs typeface="Arial" panose="020B0604020202020204" pitchFamily="34" charset="0"/>
                </a:rPr>
                <a:t>Electric Motor</a:t>
              </a:r>
              <a:endParaRPr lang="en-US" sz="600" dirty="0">
                <a:solidFill>
                  <a:srgbClr val="FF0000"/>
                </a:solidFill>
                <a:latin typeface="Arial" panose="020B0604020202020204" pitchFamily="34" charset="0"/>
                <a:cs typeface="Arial" panose="020B0604020202020204" pitchFamily="34" charset="0"/>
              </a:endParaRPr>
            </a:p>
          </p:txBody>
        </p:sp>
        <p:sp>
          <p:nvSpPr>
            <p:cNvPr id="12" name="Rechteck 11"/>
            <p:cNvSpPr/>
            <p:nvPr/>
          </p:nvSpPr>
          <p:spPr>
            <a:xfrm>
              <a:off x="2552281" y="3509450"/>
              <a:ext cx="828989" cy="14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rgbClr val="FF0000"/>
                  </a:solidFill>
                  <a:latin typeface="Arial" panose="020B0604020202020204" pitchFamily="34" charset="0"/>
                  <a:cs typeface="Arial" panose="020B0604020202020204" pitchFamily="34" charset="0"/>
                </a:rPr>
                <a:t>Current generator</a:t>
              </a:r>
              <a:endParaRPr lang="en-US" sz="600" dirty="0">
                <a:solidFill>
                  <a:srgbClr val="FF0000"/>
                </a:solidFill>
                <a:latin typeface="Arial" panose="020B0604020202020204" pitchFamily="34" charset="0"/>
                <a:cs typeface="Arial" panose="020B0604020202020204" pitchFamily="34" charset="0"/>
              </a:endParaRPr>
            </a:p>
          </p:txBody>
        </p:sp>
        <p:sp>
          <p:nvSpPr>
            <p:cNvPr id="13" name="Rechteck 12"/>
            <p:cNvSpPr/>
            <p:nvPr/>
          </p:nvSpPr>
          <p:spPr>
            <a:xfrm>
              <a:off x="6285244" y="3226266"/>
              <a:ext cx="653143" cy="11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bg2">
                      <a:lumMod val="50000"/>
                    </a:schemeClr>
                  </a:solidFill>
                  <a:latin typeface="Arial" panose="020B0604020202020204" pitchFamily="34" charset="0"/>
                  <a:cs typeface="Arial" panose="020B0604020202020204" pitchFamily="34" charset="0"/>
                </a:rPr>
                <a:t>Electric Motor</a:t>
              </a:r>
              <a:endParaRPr lang="en-US" sz="600" dirty="0">
                <a:solidFill>
                  <a:schemeClr val="bg2">
                    <a:lumMod val="50000"/>
                  </a:schemeClr>
                </a:solidFill>
                <a:latin typeface="Arial" panose="020B0604020202020204" pitchFamily="34" charset="0"/>
                <a:cs typeface="Arial" panose="020B0604020202020204" pitchFamily="34" charset="0"/>
              </a:endParaRPr>
            </a:p>
          </p:txBody>
        </p:sp>
        <p:sp>
          <p:nvSpPr>
            <p:cNvPr id="14" name="Rechteck 13"/>
            <p:cNvSpPr/>
            <p:nvPr/>
          </p:nvSpPr>
          <p:spPr>
            <a:xfrm>
              <a:off x="6525382" y="2434832"/>
              <a:ext cx="4318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bg2">
                      <a:lumMod val="50000"/>
                    </a:schemeClr>
                  </a:solidFill>
                  <a:latin typeface="Arial" panose="020B0604020202020204" pitchFamily="34" charset="0"/>
                  <a:cs typeface="Arial" panose="020B0604020202020204" pitchFamily="34" charset="0"/>
                </a:rPr>
                <a:t>Battery</a:t>
              </a:r>
              <a:endParaRPr lang="en-US" sz="600" dirty="0">
                <a:solidFill>
                  <a:schemeClr val="bg2">
                    <a:lumMod val="50000"/>
                  </a:schemeClr>
                </a:solidFill>
                <a:latin typeface="Arial" panose="020B0604020202020204" pitchFamily="34" charset="0"/>
                <a:cs typeface="Arial" panose="020B0604020202020204" pitchFamily="34" charset="0"/>
              </a:endParaRPr>
            </a:p>
          </p:txBody>
        </p:sp>
        <p:sp>
          <p:nvSpPr>
            <p:cNvPr id="15" name="Rechteck 14"/>
            <p:cNvSpPr/>
            <p:nvPr/>
          </p:nvSpPr>
          <p:spPr>
            <a:xfrm>
              <a:off x="5993077" y="2022675"/>
              <a:ext cx="983563" cy="15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2">
                      <a:lumMod val="50000"/>
                    </a:schemeClr>
                  </a:solidFill>
                  <a:latin typeface="Arial" panose="020B0604020202020204" pitchFamily="34" charset="0"/>
                  <a:cs typeface="Arial" panose="020B0604020202020204" pitchFamily="34" charset="0"/>
                </a:rPr>
                <a:t>Current from overhead lines</a:t>
              </a:r>
              <a:endParaRPr lang="en-US" sz="400" dirty="0">
                <a:solidFill>
                  <a:schemeClr val="bg2">
                    <a:lumMod val="50000"/>
                  </a:schemeClr>
                </a:solidFill>
                <a:latin typeface="Arial" panose="020B0604020202020204" pitchFamily="34" charset="0"/>
                <a:cs typeface="Arial" panose="020B0604020202020204" pitchFamily="34" charset="0"/>
              </a:endParaRPr>
            </a:p>
          </p:txBody>
        </p:sp>
        <p:sp>
          <p:nvSpPr>
            <p:cNvPr id="16" name="Rechteck 15"/>
            <p:cNvSpPr/>
            <p:nvPr/>
          </p:nvSpPr>
          <p:spPr>
            <a:xfrm>
              <a:off x="8558577" y="2562053"/>
              <a:ext cx="4318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rgbClr val="0070C0"/>
                  </a:solidFill>
                  <a:latin typeface="Arial" panose="020B0604020202020204" pitchFamily="34" charset="0"/>
                  <a:cs typeface="Arial" panose="020B0604020202020204" pitchFamily="34" charset="0"/>
                </a:rPr>
                <a:t>Battery</a:t>
              </a:r>
              <a:endParaRPr lang="en-US" sz="600" dirty="0">
                <a:solidFill>
                  <a:srgbClr val="0070C0"/>
                </a:solidFill>
                <a:latin typeface="Arial" panose="020B0604020202020204" pitchFamily="34" charset="0"/>
                <a:cs typeface="Arial" panose="020B0604020202020204" pitchFamily="34" charset="0"/>
              </a:endParaRPr>
            </a:p>
          </p:txBody>
        </p:sp>
        <p:sp>
          <p:nvSpPr>
            <p:cNvPr id="17" name="Rechteck 16"/>
            <p:cNvSpPr/>
            <p:nvPr/>
          </p:nvSpPr>
          <p:spPr>
            <a:xfrm>
              <a:off x="8549640" y="2868300"/>
              <a:ext cx="810960" cy="121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dirty="0">
                  <a:solidFill>
                    <a:srgbClr val="0070C0"/>
                  </a:solidFill>
                  <a:latin typeface="Arial" panose="020B0604020202020204" pitchFamily="34" charset="0"/>
                  <a:cs typeface="Arial" panose="020B0604020202020204" pitchFamily="34" charset="0"/>
                </a:rPr>
                <a:t>Hydrogen fuel cell</a:t>
              </a:r>
            </a:p>
          </p:txBody>
        </p:sp>
        <p:sp>
          <p:nvSpPr>
            <p:cNvPr id="18" name="Rechteck 17"/>
            <p:cNvSpPr/>
            <p:nvPr/>
          </p:nvSpPr>
          <p:spPr>
            <a:xfrm>
              <a:off x="8581016" y="3376279"/>
              <a:ext cx="653143" cy="11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rgbClr val="0070C0"/>
                  </a:solidFill>
                  <a:latin typeface="Arial" panose="020B0604020202020204" pitchFamily="34" charset="0"/>
                  <a:cs typeface="Arial" panose="020B0604020202020204" pitchFamily="34" charset="0"/>
                </a:rPr>
                <a:t>Electric</a:t>
              </a:r>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0070C0"/>
                  </a:solidFill>
                  <a:latin typeface="Arial" panose="020B0604020202020204" pitchFamily="34" charset="0"/>
                  <a:cs typeface="Arial" panose="020B0604020202020204" pitchFamily="34" charset="0"/>
                </a:rPr>
                <a:t>Motor</a:t>
              </a:r>
              <a:endParaRPr lang="en-US" sz="600" dirty="0">
                <a:solidFill>
                  <a:srgbClr val="0070C0"/>
                </a:solidFill>
                <a:latin typeface="Arial" panose="020B0604020202020204" pitchFamily="34" charset="0"/>
                <a:cs typeface="Arial" panose="020B0604020202020204" pitchFamily="34" charset="0"/>
              </a:endParaRPr>
            </a:p>
          </p:txBody>
        </p:sp>
        <p:sp>
          <p:nvSpPr>
            <p:cNvPr id="19" name="Rechteck 18"/>
            <p:cNvSpPr/>
            <p:nvPr/>
          </p:nvSpPr>
          <p:spPr>
            <a:xfrm>
              <a:off x="1156343" y="4349303"/>
              <a:ext cx="2556722" cy="73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050" dirty="0">
                  <a:solidFill>
                    <a:schemeClr val="tx1"/>
                  </a:solidFill>
                  <a:latin typeface="Arial" panose="020B0604020202020204" pitchFamily="34" charset="0"/>
                  <a:cs typeface="Arial" panose="020B0604020202020204" pitchFamily="34" charset="0"/>
                </a:rPr>
                <a:t>Diesel engine running at optimal speed</a:t>
              </a:r>
              <a:br>
                <a:rPr lang="en-US" sz="1050" dirty="0">
                  <a:solidFill>
                    <a:schemeClr val="tx1"/>
                  </a:solidFill>
                  <a:latin typeface="Arial" panose="020B0604020202020204" pitchFamily="34" charset="0"/>
                  <a:cs typeface="Arial" panose="020B0604020202020204" pitchFamily="34" charset="0"/>
                </a:rPr>
              </a:br>
              <a:r>
                <a:rPr lang="en-US" sz="1050" dirty="0">
                  <a:solidFill>
                    <a:schemeClr val="tx1"/>
                  </a:solidFill>
                  <a:latin typeface="Arial" panose="020B0604020202020204" pitchFamily="34" charset="0"/>
                  <a:cs typeface="Arial" panose="020B0604020202020204" pitchFamily="34" charset="0"/>
                </a:rPr>
                <a:t>(50 % less fuel, 70 % less emissions) drives generator, which produces current for electric motor and charges batteries.</a:t>
              </a:r>
            </a:p>
          </p:txBody>
        </p:sp>
        <p:sp>
          <p:nvSpPr>
            <p:cNvPr id="20" name="Rechteck 19"/>
            <p:cNvSpPr/>
            <p:nvPr/>
          </p:nvSpPr>
          <p:spPr>
            <a:xfrm>
              <a:off x="1486894" y="5228206"/>
              <a:ext cx="1349828" cy="22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rgbClr val="FF0000"/>
                  </a:solidFill>
                  <a:latin typeface="Arial" panose="020B0604020202020204" pitchFamily="34" charset="0"/>
                  <a:cs typeface="Arial" panose="020B0604020202020204" pitchFamily="34" charset="0"/>
                </a:rPr>
                <a:t>Operational since 2015</a:t>
              </a:r>
              <a:endParaRPr lang="en-US" sz="800" dirty="0">
                <a:solidFill>
                  <a:srgbClr val="FF0000"/>
                </a:solidFill>
                <a:latin typeface="Arial" panose="020B0604020202020204" pitchFamily="34" charset="0"/>
                <a:cs typeface="Arial" panose="020B0604020202020204" pitchFamily="34" charset="0"/>
              </a:endParaRPr>
            </a:p>
          </p:txBody>
        </p:sp>
        <p:sp>
          <p:nvSpPr>
            <p:cNvPr id="21" name="Rechteck 20"/>
            <p:cNvSpPr/>
            <p:nvPr/>
          </p:nvSpPr>
          <p:spPr>
            <a:xfrm>
              <a:off x="5144494" y="5228206"/>
              <a:ext cx="1323573" cy="22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chemeClr val="bg2">
                      <a:lumMod val="50000"/>
                    </a:schemeClr>
                  </a:solidFill>
                  <a:latin typeface="Arial" panose="020B0604020202020204" pitchFamily="34" charset="0"/>
                  <a:cs typeface="Arial" panose="020B0604020202020204" pitchFamily="34" charset="0"/>
                </a:rPr>
                <a:t>Testing since 2019</a:t>
              </a:r>
              <a:endParaRPr lang="en-US" sz="800" dirty="0">
                <a:solidFill>
                  <a:schemeClr val="bg2">
                    <a:lumMod val="50000"/>
                  </a:schemeClr>
                </a:solidFill>
                <a:latin typeface="Arial" panose="020B0604020202020204" pitchFamily="34" charset="0"/>
                <a:cs typeface="Arial" panose="020B0604020202020204" pitchFamily="34" charset="0"/>
              </a:endParaRPr>
            </a:p>
          </p:txBody>
        </p:sp>
        <p:sp>
          <p:nvSpPr>
            <p:cNvPr id="22" name="Rechteck 21"/>
            <p:cNvSpPr/>
            <p:nvPr/>
          </p:nvSpPr>
          <p:spPr>
            <a:xfrm>
              <a:off x="8782425" y="5228206"/>
              <a:ext cx="1323573" cy="22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rgbClr val="0070C0"/>
                  </a:solidFill>
                  <a:latin typeface="Arial" panose="020B0604020202020204" pitchFamily="34" charset="0"/>
                  <a:cs typeface="Arial" panose="020B0604020202020204" pitchFamily="34" charset="0"/>
                </a:rPr>
                <a:t>Testing since 2018</a:t>
              </a:r>
              <a:endParaRPr lang="en-US" sz="800" dirty="0">
                <a:solidFill>
                  <a:srgbClr val="0070C0"/>
                </a:solidFill>
                <a:latin typeface="Arial" panose="020B0604020202020204" pitchFamily="34" charset="0"/>
                <a:cs typeface="Arial" panose="020B0604020202020204" pitchFamily="34" charset="0"/>
              </a:endParaRPr>
            </a:p>
          </p:txBody>
        </p:sp>
        <p:sp>
          <p:nvSpPr>
            <p:cNvPr id="23" name="Rechteck 22"/>
            <p:cNvSpPr/>
            <p:nvPr/>
          </p:nvSpPr>
          <p:spPr>
            <a:xfrm>
              <a:off x="4798448" y="4349303"/>
              <a:ext cx="2556722" cy="73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050" dirty="0">
                  <a:solidFill>
                    <a:schemeClr val="tx1"/>
                  </a:solidFill>
                  <a:latin typeface="Arial" panose="020B0604020202020204" pitchFamily="34" charset="0"/>
                  <a:cs typeface="Arial" panose="020B0604020202020204" pitchFamily="34" charset="0"/>
                </a:rPr>
                <a:t>Current from overhead lines charges batteries, which provide current for electric motor on sections without </a:t>
              </a:r>
              <a:r>
                <a:rPr lang="en-US" sz="1050">
                  <a:solidFill>
                    <a:schemeClr val="tx1"/>
                  </a:solidFill>
                  <a:latin typeface="Arial" panose="020B0604020202020204" pitchFamily="34" charset="0"/>
                  <a:cs typeface="Arial" panose="020B0604020202020204" pitchFamily="34" charset="0"/>
                </a:rPr>
                <a:t>overhead lines. </a:t>
              </a:r>
              <a:endParaRPr lang="en-US" sz="1050" dirty="0">
                <a:solidFill>
                  <a:schemeClr val="tx1"/>
                </a:solidFill>
                <a:latin typeface="Arial" panose="020B0604020202020204" pitchFamily="34" charset="0"/>
                <a:cs typeface="Arial" panose="020B0604020202020204" pitchFamily="34" charset="0"/>
              </a:endParaRPr>
            </a:p>
          </p:txBody>
        </p:sp>
        <p:sp>
          <p:nvSpPr>
            <p:cNvPr id="24" name="Rechteck 23"/>
            <p:cNvSpPr/>
            <p:nvPr/>
          </p:nvSpPr>
          <p:spPr>
            <a:xfrm>
              <a:off x="8460335" y="4349303"/>
              <a:ext cx="2556722" cy="73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050" dirty="0">
                  <a:solidFill>
                    <a:schemeClr val="tx1"/>
                  </a:solidFill>
                  <a:latin typeface="Arial" panose="020B0604020202020204" pitchFamily="34" charset="0"/>
                  <a:cs typeface="Arial" panose="020B0604020202020204" pitchFamily="34" charset="0"/>
                </a:rPr>
                <a:t>Fuel cells produce current from hydrogen for electric motor and charge batteries.</a:t>
              </a:r>
            </a:p>
          </p:txBody>
        </p:sp>
      </p:grpSp>
    </p:spTree>
    <p:extLst>
      <p:ext uri="{BB962C8B-B14F-4D97-AF65-F5344CB8AC3E}">
        <p14:creationId xmlns:p14="http://schemas.microsoft.com/office/powerpoint/2010/main" val="133596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Modular Freight Wagon</a:t>
            </a:r>
            <a:endParaRPr lang="hu-HU" dirty="0"/>
          </a:p>
        </p:txBody>
      </p:sp>
      <p:grpSp>
        <p:nvGrpSpPr>
          <p:cNvPr id="120" name="Gruppieren 119"/>
          <p:cNvGrpSpPr/>
          <p:nvPr/>
        </p:nvGrpSpPr>
        <p:grpSpPr>
          <a:xfrm>
            <a:off x="391032" y="2352528"/>
            <a:ext cx="11600040" cy="3084381"/>
            <a:chOff x="374814" y="2494902"/>
            <a:chExt cx="11600040" cy="3084381"/>
          </a:xfrm>
        </p:grpSpPr>
        <p:grpSp>
          <p:nvGrpSpPr>
            <p:cNvPr id="60" name="Gruppieren 59"/>
            <p:cNvGrpSpPr/>
            <p:nvPr/>
          </p:nvGrpSpPr>
          <p:grpSpPr>
            <a:xfrm>
              <a:off x="889619" y="3595741"/>
              <a:ext cx="2502567" cy="962622"/>
              <a:chOff x="862967" y="4678583"/>
              <a:chExt cx="2502567" cy="962622"/>
            </a:xfrm>
          </p:grpSpPr>
          <p:grpSp>
            <p:nvGrpSpPr>
              <p:cNvPr id="9" name="Gruppieren 8"/>
              <p:cNvGrpSpPr/>
              <p:nvPr/>
            </p:nvGrpSpPr>
            <p:grpSpPr>
              <a:xfrm>
                <a:off x="916004" y="5384431"/>
                <a:ext cx="466725" cy="256774"/>
                <a:chOff x="762001" y="5153425"/>
                <a:chExt cx="466725" cy="256774"/>
              </a:xfrm>
            </p:grpSpPr>
            <p:sp>
              <p:nvSpPr>
                <p:cNvPr id="4" name="Ellipse 3"/>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 name="Ellipse 5"/>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8" name="Gerader Verbinder 7"/>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a:xfrm>
                <a:off x="2850684" y="5384431"/>
                <a:ext cx="466725" cy="256774"/>
                <a:chOff x="762001" y="5153425"/>
                <a:chExt cx="466725" cy="256774"/>
              </a:xfrm>
            </p:grpSpPr>
            <p:sp>
              <p:nvSpPr>
                <p:cNvPr id="11" name="Ellipse 10"/>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Ellipse 11"/>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3" name="Gerader Verbinder 12"/>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hteck 15"/>
              <p:cNvSpPr/>
              <p:nvPr/>
            </p:nvSpPr>
            <p:spPr>
              <a:xfrm>
                <a:off x="988092" y="4678583"/>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14" name="Gerader Verbinder 13"/>
              <p:cNvCxnSpPr/>
              <p:nvPr/>
            </p:nvCxnSpPr>
            <p:spPr>
              <a:xfrm>
                <a:off x="862967" y="5305824"/>
                <a:ext cx="25025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4496084" y="4301589"/>
              <a:ext cx="466725" cy="256774"/>
              <a:chOff x="762001" y="5153425"/>
              <a:chExt cx="466725" cy="256774"/>
            </a:xfrm>
          </p:grpSpPr>
          <p:sp>
            <p:nvSpPr>
              <p:cNvPr id="46" name="Ellipse 45"/>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7" name="Ellipse 46"/>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48" name="Gerader Verbinder 47"/>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p:nvGrpSpPr>
          <p:grpSpPr>
            <a:xfrm>
              <a:off x="6430764" y="4301589"/>
              <a:ext cx="466725" cy="256774"/>
              <a:chOff x="762001" y="5153425"/>
              <a:chExt cx="466725" cy="256774"/>
            </a:xfrm>
          </p:grpSpPr>
          <p:sp>
            <p:nvSpPr>
              <p:cNvPr id="43" name="Ellipse 42"/>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44" name="Ellipse 43"/>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45" name="Gerader Verbinder 44"/>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Gerader Verbinder 40"/>
            <p:cNvCxnSpPr/>
            <p:nvPr/>
          </p:nvCxnSpPr>
          <p:spPr>
            <a:xfrm>
              <a:off x="4443047" y="4222982"/>
              <a:ext cx="25025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Rechteck 41"/>
            <p:cNvSpPr/>
            <p:nvPr/>
          </p:nvSpPr>
          <p:spPr>
            <a:xfrm>
              <a:off x="4568172" y="3154356"/>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2" name="Pfeil nach unten 61"/>
            <p:cNvSpPr/>
            <p:nvPr/>
          </p:nvSpPr>
          <p:spPr>
            <a:xfrm>
              <a:off x="5413075" y="3858161"/>
              <a:ext cx="555585" cy="2546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63" name="Gruppieren 62"/>
            <p:cNvGrpSpPr/>
            <p:nvPr/>
          </p:nvGrpSpPr>
          <p:grpSpPr>
            <a:xfrm>
              <a:off x="8061087" y="4301589"/>
              <a:ext cx="466725" cy="256774"/>
              <a:chOff x="762001" y="5153425"/>
              <a:chExt cx="466725" cy="256774"/>
            </a:xfrm>
          </p:grpSpPr>
          <p:sp>
            <p:nvSpPr>
              <p:cNvPr id="64" name="Ellipse 63"/>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5" name="Ellipse 64"/>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66" name="Gerader Verbinder 65"/>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uppieren 66"/>
            <p:cNvGrpSpPr/>
            <p:nvPr/>
          </p:nvGrpSpPr>
          <p:grpSpPr>
            <a:xfrm>
              <a:off x="9995767" y="4301589"/>
              <a:ext cx="466725" cy="256774"/>
              <a:chOff x="762001" y="5153425"/>
              <a:chExt cx="466725" cy="256774"/>
            </a:xfrm>
          </p:grpSpPr>
          <p:sp>
            <p:nvSpPr>
              <p:cNvPr id="68" name="Ellipse 67"/>
              <p:cNvSpPr/>
              <p:nvPr/>
            </p:nvSpPr>
            <p:spPr>
              <a:xfrm>
                <a:off x="762001"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69" name="Ellipse 68"/>
              <p:cNvSpPr/>
              <p:nvPr/>
            </p:nvSpPr>
            <p:spPr>
              <a:xfrm>
                <a:off x="1019176" y="5200649"/>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cxnSp>
            <p:nvCxnSpPr>
              <p:cNvPr id="70" name="Gerader Verbinder 69"/>
              <p:cNvCxnSpPr/>
              <p:nvPr/>
            </p:nvCxnSpPr>
            <p:spPr>
              <a:xfrm>
                <a:off x="762001" y="5153425"/>
                <a:ext cx="466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hteck 71"/>
            <p:cNvSpPr/>
            <p:nvPr/>
          </p:nvSpPr>
          <p:spPr>
            <a:xfrm>
              <a:off x="8133175" y="2814663"/>
              <a:ext cx="2245392" cy="588741"/>
            </a:xfrm>
            <a:prstGeom prst="rect">
              <a:avLst/>
            </a:prstGeom>
            <a:solidFill>
              <a:schemeClr val="bg1">
                <a:lumMod val="65000"/>
              </a:schemeClr>
            </a:solidFill>
            <a:ln w="19050">
              <a:solidFill>
                <a:schemeClr val="dk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3" name="Pfeil nach unten 72"/>
            <p:cNvSpPr/>
            <p:nvPr/>
          </p:nvSpPr>
          <p:spPr>
            <a:xfrm>
              <a:off x="8978078" y="3504427"/>
              <a:ext cx="555585" cy="2546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4" name="Pfeil nach unten 73"/>
            <p:cNvSpPr/>
            <p:nvPr/>
          </p:nvSpPr>
          <p:spPr>
            <a:xfrm>
              <a:off x="8099747" y="4000416"/>
              <a:ext cx="389403" cy="178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5" name="Pfeil nach unten 74"/>
            <p:cNvSpPr/>
            <p:nvPr/>
          </p:nvSpPr>
          <p:spPr>
            <a:xfrm>
              <a:off x="10034427" y="4000416"/>
              <a:ext cx="389403" cy="178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grpSp>
          <p:nvGrpSpPr>
            <p:cNvPr id="107" name="Gruppieren 106"/>
            <p:cNvGrpSpPr/>
            <p:nvPr/>
          </p:nvGrpSpPr>
          <p:grpSpPr>
            <a:xfrm>
              <a:off x="8028774" y="3864985"/>
              <a:ext cx="2467393" cy="0"/>
              <a:chOff x="8546132" y="3069055"/>
              <a:chExt cx="2467393" cy="0"/>
            </a:xfrm>
          </p:grpSpPr>
          <p:cxnSp>
            <p:nvCxnSpPr>
              <p:cNvPr id="79" name="Gerader Verbinder 78"/>
              <p:cNvCxnSpPr/>
              <p:nvPr/>
            </p:nvCxnSpPr>
            <p:spPr>
              <a:xfrm>
                <a:off x="10513125"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a:off x="10021376" y="3069055"/>
                <a:ext cx="5004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a:off x="9529628"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9037880" y="3069055"/>
                <a:ext cx="5004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8546132" y="3069055"/>
                <a:ext cx="50040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8" name="Textfeld 107"/>
            <p:cNvSpPr txBox="1"/>
            <p:nvPr/>
          </p:nvSpPr>
          <p:spPr>
            <a:xfrm>
              <a:off x="374814"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Classic </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freight wagon</a:t>
              </a:r>
            </a:p>
          </p:txBody>
        </p:sp>
        <p:sp>
          <p:nvSpPr>
            <p:cNvPr id="109" name="Textfeld 108"/>
            <p:cNvSpPr txBox="1"/>
            <p:nvPr/>
          </p:nvSpPr>
          <p:spPr>
            <a:xfrm>
              <a:off x="3928241"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Multifunctional </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freight wagon</a:t>
              </a:r>
            </a:p>
          </p:txBody>
        </p:sp>
        <p:sp>
          <p:nvSpPr>
            <p:cNvPr id="110" name="Textfeld 109"/>
            <p:cNvSpPr txBox="1"/>
            <p:nvPr/>
          </p:nvSpPr>
          <p:spPr>
            <a:xfrm>
              <a:off x="7499844" y="4932952"/>
              <a:ext cx="3525252" cy="646331"/>
            </a:xfrm>
            <a:prstGeom prst="rect">
              <a:avLst/>
            </a:prstGeom>
            <a:noFill/>
          </p:spPr>
          <p:txBody>
            <a:bodyPr wrap="square" rtlCol="0">
              <a:spAutoFit/>
            </a:bodyPr>
            <a:lstStyle/>
            <a:p>
              <a:pPr algn="ctr"/>
              <a:r>
                <a:rPr lang="de-DE" b="1" dirty="0">
                  <a:solidFill>
                    <a:schemeClr val="tx2"/>
                  </a:solidFill>
                  <a:latin typeface="Arial" panose="020B0604020202020204" pitchFamily="34" charset="0"/>
                  <a:cs typeface="Arial" panose="020B0604020202020204" pitchFamily="34" charset="0"/>
                </a:rPr>
                <a:t>Modular</a:t>
              </a:r>
              <a:br>
                <a:rPr lang="de-DE" b="1" dirty="0">
                  <a:solidFill>
                    <a:schemeClr val="tx2"/>
                  </a:solidFill>
                  <a:latin typeface="Arial" panose="020B0604020202020204" pitchFamily="34" charset="0"/>
                  <a:cs typeface="Arial" panose="020B0604020202020204" pitchFamily="34" charset="0"/>
                </a:rPr>
              </a:br>
              <a:r>
                <a:rPr lang="de-DE" b="1" dirty="0">
                  <a:solidFill>
                    <a:schemeClr val="tx2"/>
                  </a:solidFill>
                  <a:latin typeface="Arial" panose="020B0604020202020204" pitchFamily="34" charset="0"/>
                  <a:cs typeface="Arial" panose="020B0604020202020204" pitchFamily="34" charset="0"/>
                </a:rPr>
                <a:t>freight wagon</a:t>
              </a:r>
            </a:p>
          </p:txBody>
        </p:sp>
        <p:sp>
          <p:nvSpPr>
            <p:cNvPr id="113" name="Textfeld 112"/>
            <p:cNvSpPr txBox="1"/>
            <p:nvPr/>
          </p:nvSpPr>
          <p:spPr>
            <a:xfrm>
              <a:off x="6788305" y="2494902"/>
              <a:ext cx="1662970"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Cargo</a:t>
              </a:r>
              <a:br>
                <a:rPr lang="de-DE" sz="1600" b="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container</a:t>
              </a:r>
            </a:p>
          </p:txBody>
        </p:sp>
        <p:cxnSp>
          <p:nvCxnSpPr>
            <p:cNvPr id="116" name="Gerader Verbinder 115"/>
            <p:cNvCxnSpPr/>
            <p:nvPr/>
          </p:nvCxnSpPr>
          <p:spPr>
            <a:xfrm flipV="1">
              <a:off x="10321257" y="3562041"/>
              <a:ext cx="266532" cy="20725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10539370" y="3263877"/>
              <a:ext cx="1435484"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Modular base frame</a:t>
              </a:r>
            </a:p>
          </p:txBody>
        </p:sp>
        <p:cxnSp>
          <p:nvCxnSpPr>
            <p:cNvPr id="119" name="Gerader Verbinder 118"/>
            <p:cNvCxnSpPr/>
            <p:nvPr/>
          </p:nvCxnSpPr>
          <p:spPr>
            <a:xfrm flipV="1">
              <a:off x="6554673" y="2878328"/>
              <a:ext cx="266532" cy="20725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grpSp>
      <p:cxnSp>
        <p:nvCxnSpPr>
          <p:cNvPr id="122" name="Gerader Verbinder 121"/>
          <p:cNvCxnSpPr/>
          <p:nvPr/>
        </p:nvCxnSpPr>
        <p:spPr>
          <a:xfrm>
            <a:off x="667804" y="4435039"/>
            <a:ext cx="100343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feld 123"/>
          <p:cNvSpPr txBox="1"/>
          <p:nvPr/>
        </p:nvSpPr>
        <p:spPr>
          <a:xfrm>
            <a:off x="9037140" y="5850844"/>
            <a:ext cx="2622670" cy="276999"/>
          </a:xfrm>
          <a:prstGeom prst="rect">
            <a:avLst/>
          </a:prstGeom>
          <a:noFill/>
        </p:spPr>
        <p:txBody>
          <a:bodyPr wrap="square" rtlCol="0">
            <a:spAutoFit/>
          </a:bodyPr>
          <a:lstStyle/>
          <a:p>
            <a:r>
              <a:rPr lang="de-DE" sz="1200" i="1" dirty="0">
                <a:latin typeface="Arial" panose="020B0604020202020204" pitchFamily="34" charset="0"/>
                <a:cs typeface="Arial" panose="020B0604020202020204" pitchFamily="34" charset="0"/>
              </a:rPr>
              <a:t>Image: based on DB Cargo</a:t>
            </a:r>
          </a:p>
        </p:txBody>
      </p:sp>
    </p:spTree>
    <p:extLst>
      <p:ext uri="{BB962C8B-B14F-4D97-AF65-F5344CB8AC3E}">
        <p14:creationId xmlns:p14="http://schemas.microsoft.com/office/powerpoint/2010/main" val="383350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de-AT" dirty="0"/>
              <a:t>Intelligent Freight Trains</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130016" y="5776146"/>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SBB Cargo</a:t>
            </a:r>
          </a:p>
        </p:txBody>
      </p:sp>
      <p:pic>
        <p:nvPicPr>
          <p:cNvPr id="4" name="Grafik 3" descr="Ein Bild, das Himmel, Gras, draußen, Boden enthält.&#10;&#10;Automatisch generierte Beschreibung">
            <a:extLst>
              <a:ext uri="{FF2B5EF4-FFF2-40B4-BE49-F238E27FC236}">
                <a16:creationId xmlns:a16="http://schemas.microsoft.com/office/drawing/2014/main" id="{34D434F3-5D7A-4E8C-92EB-514DF989C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16" y="1814635"/>
            <a:ext cx="5861093" cy="3907395"/>
          </a:xfrm>
          <a:prstGeom prst="rect">
            <a:avLst/>
          </a:prstGeom>
          <a:effectLst>
            <a:softEdge rad="63500"/>
          </a:effectLst>
        </p:spPr>
      </p:pic>
      <p:sp>
        <p:nvSpPr>
          <p:cNvPr id="8" name="Textfeld 7">
            <a:extLst>
              <a:ext uri="{FF2B5EF4-FFF2-40B4-BE49-F238E27FC236}">
                <a16:creationId xmlns:a16="http://schemas.microsoft.com/office/drawing/2014/main" id="{D42B6100-4198-463B-9E82-87F49A32C29C}"/>
              </a:ext>
            </a:extLst>
          </p:cNvPr>
          <p:cNvSpPr txBox="1"/>
          <p:nvPr/>
        </p:nvSpPr>
        <p:spPr>
          <a:xfrm>
            <a:off x="7545247" y="2323921"/>
            <a:ext cx="3094178" cy="309315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Equipped with </a:t>
            </a:r>
            <a:r>
              <a:rPr lang="en-US" sz="2000" b="1" dirty="0">
                <a:solidFill>
                  <a:schemeClr val="tx2"/>
                </a:solidFill>
                <a:latin typeface="Arial" panose="020B0604020202020204" pitchFamily="34" charset="0"/>
                <a:cs typeface="Arial" panose="020B0604020202020204" pitchFamily="34" charset="0"/>
              </a:rPr>
              <a:t>sensors</a:t>
            </a:r>
          </a:p>
          <a:p>
            <a:pPr marL="342900" indent="-342900">
              <a:spcAft>
                <a:spcPts val="600"/>
              </a:spcAft>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Automation </a:t>
            </a:r>
            <a:r>
              <a:rPr lang="en-US" sz="2000" dirty="0">
                <a:solidFill>
                  <a:schemeClr val="tx2"/>
                </a:solidFill>
                <a:latin typeface="Arial" panose="020B0604020202020204" pitchFamily="34" charset="0"/>
                <a:cs typeface="Arial" panose="020B0604020202020204" pitchFamily="34" charset="0"/>
              </a:rPr>
              <a:t>of operation</a:t>
            </a:r>
          </a:p>
          <a:p>
            <a:pPr marL="342900" indent="-342900">
              <a:spcAft>
                <a:spcPts val="600"/>
              </a:spcAft>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More efficient </a:t>
            </a:r>
            <a:r>
              <a:rPr lang="en-US" sz="2000" b="1" dirty="0">
                <a:solidFill>
                  <a:schemeClr val="tx2"/>
                </a:solidFill>
                <a:latin typeface="Arial" panose="020B0604020202020204" pitchFamily="34" charset="0"/>
                <a:cs typeface="Arial" panose="020B0604020202020204" pitchFamily="34" charset="0"/>
              </a:rPr>
              <a:t>marshalling yards</a:t>
            </a:r>
          </a:p>
          <a:p>
            <a:pPr marL="342900" indent="-342900">
              <a:spcAft>
                <a:spcPts val="600"/>
              </a:spcAft>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better </a:t>
            </a:r>
            <a:r>
              <a:rPr lang="en-US" sz="2000" b="1" dirty="0">
                <a:solidFill>
                  <a:schemeClr val="tx2"/>
                </a:solidFill>
                <a:latin typeface="Arial" panose="020B0604020202020204" pitchFamily="34" charset="0"/>
                <a:cs typeface="Arial" panose="020B0604020202020204" pitchFamily="34" charset="0"/>
              </a:rPr>
              <a:t>connection</a:t>
            </a:r>
            <a:r>
              <a:rPr lang="en-US" sz="2000" dirty="0">
                <a:solidFill>
                  <a:schemeClr val="tx2"/>
                </a:solidFill>
                <a:latin typeface="Arial" panose="020B0604020202020204" pitchFamily="34" charset="0"/>
                <a:cs typeface="Arial" panose="020B0604020202020204" pitchFamily="34" charset="0"/>
              </a:rPr>
              <a:t> to existing </a:t>
            </a:r>
            <a:r>
              <a:rPr lang="en-US" sz="2000" b="1" dirty="0">
                <a:solidFill>
                  <a:schemeClr val="tx2"/>
                </a:solidFill>
                <a:latin typeface="Arial" panose="020B0604020202020204" pitchFamily="34" charset="0"/>
                <a:cs typeface="Arial" panose="020B0604020202020204" pitchFamily="34" charset="0"/>
              </a:rPr>
              <a:t>logistics systems</a:t>
            </a:r>
          </a:p>
        </p:txBody>
      </p:sp>
    </p:spTree>
    <p:extLst>
      <p:ext uri="{BB962C8B-B14F-4D97-AF65-F5344CB8AC3E}">
        <p14:creationId xmlns:p14="http://schemas.microsoft.com/office/powerpoint/2010/main" val="96108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4316" y="182245"/>
            <a:ext cx="11576957" cy="1325563"/>
          </a:xfrm>
        </p:spPr>
        <p:txBody>
          <a:bodyPr>
            <a:normAutofit/>
          </a:bodyPr>
          <a:lstStyle/>
          <a:p>
            <a:r>
              <a:rPr lang="en-GB" dirty="0"/>
              <a:t>Autonomous Driving in Rail Traffic</a:t>
            </a:r>
            <a:endParaRPr lang="hu-HU" dirty="0"/>
          </a:p>
        </p:txBody>
      </p:sp>
      <p:sp>
        <p:nvSpPr>
          <p:cNvPr id="11" name="Textfeld 10">
            <a:extLst>
              <a:ext uri="{FF2B5EF4-FFF2-40B4-BE49-F238E27FC236}">
                <a16:creationId xmlns:a16="http://schemas.microsoft.com/office/drawing/2014/main" id="{7EAF0956-DE5D-444E-9D22-BA493813AEE2}"/>
              </a:ext>
            </a:extLst>
          </p:cNvPr>
          <p:cNvSpPr txBox="1"/>
          <p:nvPr/>
        </p:nvSpPr>
        <p:spPr>
          <a:xfrm>
            <a:off x="1358616" y="5718353"/>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dirty="0" err="1">
                <a:latin typeface="Arial" panose="020B0604020202020204" pitchFamily="34" charset="0"/>
                <a:cs typeface="Arial" panose="020B0604020202020204" pitchFamily="34" charset="0"/>
              </a:rPr>
              <a:t>Pixabay</a:t>
            </a:r>
            <a:endParaRPr lang="de-AT" sz="1200" i="1"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C1F0F7D-D2C0-4DC5-9667-3C542AE9EC47}"/>
              </a:ext>
            </a:extLst>
          </p:cNvPr>
          <p:cNvSpPr txBox="1"/>
          <p:nvPr/>
        </p:nvSpPr>
        <p:spPr>
          <a:xfrm>
            <a:off x="7358484" y="2597418"/>
            <a:ext cx="3747666" cy="2308324"/>
          </a:xfrm>
          <a:prstGeom prst="rect">
            <a:avLst/>
          </a:prstGeom>
          <a:noFill/>
        </p:spPr>
        <p:txBody>
          <a:bodyPr wrap="square" rtlCol="0">
            <a:spAutoFit/>
          </a:bodyPr>
          <a:lstStyle/>
          <a:p>
            <a:r>
              <a:rPr lang="en-US" sz="2400" dirty="0">
                <a:solidFill>
                  <a:schemeClr val="tx2"/>
                </a:solidFill>
                <a:latin typeface="Arial" panose="020B0604020202020204" pitchFamily="34" charset="0"/>
                <a:cs typeface="Arial" panose="020B0604020202020204" pitchFamily="34" charset="0"/>
              </a:rPr>
              <a:t>Processes that a train driver would perform during the journey are taken over by the technology </a:t>
            </a:r>
            <a:r>
              <a:rPr lang="en-US" sz="2400" b="1" dirty="0">
                <a:solidFill>
                  <a:schemeClr val="tx2"/>
                </a:solidFill>
                <a:latin typeface="Arial" panose="020B0604020202020204" pitchFamily="34" charset="0"/>
                <a:cs typeface="Arial" panose="020B0604020202020204" pitchFamily="34" charset="0"/>
              </a:rPr>
              <a:t>in automatic operation</a:t>
            </a:r>
            <a:r>
              <a:rPr lang="en-US" sz="2400" dirty="0">
                <a:solidFill>
                  <a:schemeClr val="tx2"/>
                </a:solidFill>
                <a:latin typeface="Arial" panose="020B0604020202020204" pitchFamily="34" charset="0"/>
                <a:cs typeface="Arial" panose="020B0604020202020204" pitchFamily="34" charset="0"/>
              </a:rPr>
              <a:t>.</a:t>
            </a:r>
            <a:endParaRPr lang="de-AT" sz="2400" dirty="0">
              <a:solidFill>
                <a:schemeClr val="tx2"/>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382" y="2039521"/>
            <a:ext cx="5244465" cy="3496310"/>
          </a:xfrm>
          <a:prstGeom prst="rect">
            <a:avLst/>
          </a:prstGeom>
          <a:effectLst>
            <a:softEdge rad="63500"/>
          </a:effectLst>
        </p:spPr>
      </p:pic>
      <p:sp>
        <p:nvSpPr>
          <p:cNvPr id="7" name="Rechteck 6"/>
          <p:cNvSpPr/>
          <p:nvPr/>
        </p:nvSpPr>
        <p:spPr>
          <a:xfrm>
            <a:off x="1276350" y="2003425"/>
            <a:ext cx="5244465" cy="972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latin typeface="Arial" panose="020B0604020202020204" pitchFamily="34" charset="0"/>
                <a:cs typeface="Arial" panose="020B0604020202020204" pitchFamily="34" charset="0"/>
              </a:rPr>
              <a:t>Canada Line in Vancouver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823239"/>
      </p:ext>
    </p:extLst>
  </p:cSld>
  <p:clrMapOvr>
    <a:masterClrMapping/>
  </p:clrMapOvr>
</p:sld>
</file>

<file path=ppt/theme/theme1.xml><?xml version="1.0" encoding="utf-8"?>
<a:theme xmlns:a="http://schemas.openxmlformats.org/drawingml/2006/main" name="Téma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éma1" id="{E9948C9E-5301-4E13-A1C4-576DE794F512}" vid="{30694590-1BAC-45F6-BBBB-F00988F29838}"/>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Téma1</Template>
  <TotalTime>0</TotalTime>
  <Words>6364</Words>
  <Application>Microsoft Office PowerPoint</Application>
  <PresentationFormat>Breitbild</PresentationFormat>
  <Paragraphs>375</Paragraphs>
  <Slides>23</Slides>
  <Notes>21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Wingdings</vt:lpstr>
      <vt:lpstr>Téma1</vt:lpstr>
      <vt:lpstr>Trends &amp; Innovations  in Rail Freight Transport</vt:lpstr>
      <vt:lpstr>How to work with this learning material</vt:lpstr>
      <vt:lpstr>Agenda</vt:lpstr>
      <vt:lpstr>Introduction: The Future of Rail</vt:lpstr>
      <vt:lpstr>Selected Trends and Innovations  in Rail Freight Transport</vt:lpstr>
      <vt:lpstr>Innovative Drives</vt:lpstr>
      <vt:lpstr>Modular Freight Wagon</vt:lpstr>
      <vt:lpstr>Intelligent Freight Trains</vt:lpstr>
      <vt:lpstr>Autonomous Driving in Rail Traffic</vt:lpstr>
      <vt:lpstr>Development of Rail Infrastructure</vt:lpstr>
      <vt:lpstr>Underground Freight System</vt:lpstr>
      <vt:lpstr>Magnetic Levitation Train (Maglev)</vt:lpstr>
      <vt:lpstr>Enhanced Customer Service</vt:lpstr>
      <vt:lpstr>Telematics Systems in Rail Traffic</vt:lpstr>
      <vt:lpstr>Interoperability</vt:lpstr>
      <vt:lpstr>Agenda</vt:lpstr>
      <vt:lpstr>Cityjet Eco (ÖBB)</vt:lpstr>
      <vt:lpstr>TransANT (Voestalpine, Rail Cargo Group)</vt:lpstr>
      <vt:lpstr>MOBILER (Rail Cargo Group)</vt:lpstr>
      <vt:lpstr>Coradia iLint (Alstom)</vt:lpstr>
      <vt:lpstr>Sources </vt:lpstr>
      <vt:lpstr>Sources </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Innovationen und Best Practises im Schienengüterverkehr</dc:title>
  <dc:creator>Sandra Eitler</dc:creator>
  <cp:lastModifiedBy>Sandra Eitler</cp:lastModifiedBy>
  <cp:revision>368</cp:revision>
  <dcterms:created xsi:type="dcterms:W3CDTF">2019-02-05T11:10:46Z</dcterms:created>
  <dcterms:modified xsi:type="dcterms:W3CDTF">2019-08-09T11:21:38Z</dcterms:modified>
</cp:coreProperties>
</file>