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9"/>
  </p:notesMasterIdLst>
  <p:handoutMasterIdLst>
    <p:handoutMasterId r:id="rId30"/>
  </p:handoutMasterIdLst>
  <p:sldIdLst>
    <p:sldId id="275" r:id="rId2"/>
    <p:sldId id="276" r:id="rId3"/>
    <p:sldId id="277" r:id="rId4"/>
    <p:sldId id="279" r:id="rId5"/>
    <p:sldId id="280" r:id="rId6"/>
    <p:sldId id="281" r:id="rId7"/>
    <p:sldId id="283" r:id="rId8"/>
    <p:sldId id="312" r:id="rId9"/>
    <p:sldId id="304" r:id="rId10"/>
    <p:sldId id="284" r:id="rId11"/>
    <p:sldId id="298" r:id="rId12"/>
    <p:sldId id="299" r:id="rId13"/>
    <p:sldId id="300" r:id="rId14"/>
    <p:sldId id="301" r:id="rId15"/>
    <p:sldId id="302" r:id="rId16"/>
    <p:sldId id="293" r:id="rId17"/>
    <p:sldId id="282" r:id="rId18"/>
    <p:sldId id="305" r:id="rId19"/>
    <p:sldId id="294" r:id="rId20"/>
    <p:sldId id="306" r:id="rId21"/>
    <p:sldId id="307" r:id="rId22"/>
    <p:sldId id="286" r:id="rId23"/>
    <p:sldId id="292" r:id="rId24"/>
    <p:sldId id="309" r:id="rId25"/>
    <p:sldId id="285" r:id="rId26"/>
    <p:sldId id="310" r:id="rId27"/>
    <p:sldId id="311" r:id="rId28"/>
  </p:sldIdLst>
  <p:sldSz cx="9144000" cy="6858000" type="screen4x3"/>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orient="horz" pos="4247">
          <p15:clr>
            <a:srgbClr val="A4A3A4"/>
          </p15:clr>
        </p15:guide>
        <p15:guide id="4" pos="113">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87878"/>
    <a:srgbClr val="E7E6E6"/>
    <a:srgbClr val="FFC000"/>
    <a:srgbClr val="FFD9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831" autoAdjust="0"/>
    <p:restoredTop sz="79540" autoAdjust="0"/>
  </p:normalViewPr>
  <p:slideViewPr>
    <p:cSldViewPr>
      <p:cViewPr varScale="1">
        <p:scale>
          <a:sx n="67" d="100"/>
          <a:sy n="67" d="100"/>
        </p:scale>
        <p:origin x="1824" y="62"/>
      </p:cViewPr>
      <p:guideLst>
        <p:guide orient="horz" pos="2160"/>
        <p:guide pos="2880"/>
        <p:guide orient="horz" pos="4247"/>
        <p:guide pos="113"/>
      </p:guideLst>
    </p:cSldViewPr>
  </p:slideViewPr>
  <p:outlineViewPr>
    <p:cViewPr>
      <p:scale>
        <a:sx n="33" d="100"/>
        <a:sy n="33" d="100"/>
      </p:scale>
      <p:origin x="0" y="0"/>
    </p:cViewPr>
  </p:outlineViewPr>
  <p:notesTextViewPr>
    <p:cViewPr>
      <p:scale>
        <a:sx n="1" d="1"/>
        <a:sy n="1" d="1"/>
      </p:scale>
      <p:origin x="0" y="0"/>
    </p:cViewPr>
  </p:notesTextViewPr>
  <p:notesViewPr>
    <p:cSldViewPr>
      <p:cViewPr varScale="1">
        <p:scale>
          <a:sx n="86" d="100"/>
          <a:sy n="86" d="100"/>
        </p:scale>
        <p:origin x="3786" y="7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s>
</file>

<file path=ppt/diagrams/_rels/data4.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g"/><Relationship Id="rId1" Type="http://schemas.openxmlformats.org/officeDocument/2006/relationships/image" Target="../media/image33.jpg"/><Relationship Id="rId4" Type="http://schemas.openxmlformats.org/officeDocument/2006/relationships/image" Target="../media/image36.jpg"/></Relationships>
</file>

<file path=ppt/diagrams/_rels/drawing4.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g"/><Relationship Id="rId1" Type="http://schemas.openxmlformats.org/officeDocument/2006/relationships/image" Target="../media/image33.jpg"/><Relationship Id="rId4" Type="http://schemas.openxmlformats.org/officeDocument/2006/relationships/image" Target="../media/image36.jpg"/></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54914D3-2823-4D9D-9B5F-8AAE908A2791}" type="doc">
      <dgm:prSet loTypeId="urn:microsoft.com/office/officeart/2008/layout/VerticalCurvedList" loCatId="list" qsTypeId="urn:microsoft.com/office/officeart/2005/8/quickstyle/simple3" qsCatId="simple" csTypeId="urn:microsoft.com/office/officeart/2005/8/colors/accent0_1" csCatId="mainScheme" phldr="1"/>
      <dgm:spPr/>
      <dgm:t>
        <a:bodyPr/>
        <a:lstStyle/>
        <a:p>
          <a:endParaRPr lang="de-DE"/>
        </a:p>
      </dgm:t>
    </dgm:pt>
    <dgm:pt modelId="{98FFCFD7-6EAF-43B3-B073-F90520D80DD2}">
      <dgm:prSet custT="1"/>
      <dgm:spPr/>
      <dgm:t>
        <a:bodyPr/>
        <a:lstStyle/>
        <a:p>
          <a:pPr>
            <a:spcAft>
              <a:spcPts val="0"/>
            </a:spcAft>
          </a:pPr>
          <a:r>
            <a:rPr lang="de-DE" sz="2400" b="1" noProof="0" dirty="0" smtClean="0">
              <a:latin typeface="Arial" panose="020B0604020202020204" pitchFamily="34" charset="0"/>
              <a:cs typeface="Arial" panose="020B0604020202020204" pitchFamily="34" charset="0"/>
            </a:rPr>
            <a:t>Charakteristika</a:t>
          </a:r>
          <a:endParaRPr lang="de-DE" sz="1600" b="0" noProof="0" dirty="0" smtClean="0">
            <a:latin typeface="Arial" panose="020B0604020202020204" pitchFamily="34" charset="0"/>
            <a:cs typeface="Arial" panose="020B0604020202020204" pitchFamily="34" charset="0"/>
          </a:endParaRPr>
        </a:p>
      </dgm:t>
    </dgm:pt>
    <dgm:pt modelId="{0CEDF57B-D459-45D7-A350-FD28016FAB11}" type="parTrans" cxnId="{57DA4B27-2840-445B-BA12-C22073F6F5A6}">
      <dgm:prSet/>
      <dgm:spPr/>
      <dgm:t>
        <a:bodyPr/>
        <a:lstStyle/>
        <a:p>
          <a:endParaRPr lang="en-GB" sz="2400">
            <a:latin typeface="Arial" panose="020B0604020202020204" pitchFamily="34" charset="0"/>
            <a:cs typeface="Arial" panose="020B0604020202020204" pitchFamily="34" charset="0"/>
          </a:endParaRPr>
        </a:p>
      </dgm:t>
    </dgm:pt>
    <dgm:pt modelId="{0CF79BA9-38A5-469E-A5F4-723A1AFB8F96}" type="sibTrans" cxnId="{57DA4B27-2840-445B-BA12-C22073F6F5A6}">
      <dgm:prSet/>
      <dgm:spPr/>
      <dgm:t>
        <a:bodyPr/>
        <a:lstStyle/>
        <a:p>
          <a:endParaRPr lang="en-GB" sz="2400">
            <a:latin typeface="Arial" panose="020B0604020202020204" pitchFamily="34" charset="0"/>
            <a:cs typeface="Arial" panose="020B0604020202020204" pitchFamily="34" charset="0"/>
          </a:endParaRPr>
        </a:p>
      </dgm:t>
    </dgm:pt>
    <dgm:pt modelId="{38963096-EA1A-4670-A3FF-5D76267D5387}">
      <dgm:prSet custT="1"/>
      <dgm:spPr/>
      <dgm:t>
        <a:bodyPr/>
        <a:lstStyle/>
        <a:p>
          <a:pPr>
            <a:spcAft>
              <a:spcPts val="0"/>
            </a:spcAft>
          </a:pPr>
          <a:r>
            <a:rPr lang="de-DE" sz="2400" b="1" noProof="0" dirty="0" smtClean="0">
              <a:latin typeface="Arial" panose="020B0604020202020204" pitchFamily="34" charset="0"/>
              <a:cs typeface="Arial" panose="020B0604020202020204" pitchFamily="34" charset="0"/>
            </a:rPr>
            <a:t>Gütertransport auf der Schiene</a:t>
          </a:r>
        </a:p>
      </dgm:t>
    </dgm:pt>
    <dgm:pt modelId="{190FC5DE-20FD-4B49-A0C2-C22A13D64CE0}" type="parTrans" cxnId="{78EEB0D1-1CDC-4410-9584-74B05B0B0F68}">
      <dgm:prSet/>
      <dgm:spPr/>
      <dgm:t>
        <a:bodyPr/>
        <a:lstStyle/>
        <a:p>
          <a:endParaRPr lang="de-DE"/>
        </a:p>
      </dgm:t>
    </dgm:pt>
    <dgm:pt modelId="{71577635-7763-4E11-9922-B2D88C48CA95}" type="sibTrans" cxnId="{78EEB0D1-1CDC-4410-9584-74B05B0B0F68}">
      <dgm:prSet/>
      <dgm:spPr/>
      <dgm:t>
        <a:bodyPr/>
        <a:lstStyle/>
        <a:p>
          <a:endParaRPr lang="de-DE"/>
        </a:p>
      </dgm:t>
    </dgm:pt>
    <dgm:pt modelId="{32178B0F-6AA1-4D59-B95A-067D305C265C}">
      <dgm:prSet custT="1"/>
      <dgm:spPr/>
      <dgm:t>
        <a:bodyPr/>
        <a:lstStyle/>
        <a:p>
          <a:pPr>
            <a:spcAft>
              <a:spcPts val="0"/>
            </a:spcAft>
          </a:pPr>
          <a:r>
            <a:rPr lang="de-DE" sz="2400" b="1" noProof="0" dirty="0" smtClean="0">
              <a:latin typeface="Arial" panose="020B0604020202020204" pitchFamily="34" charset="0"/>
              <a:cs typeface="Arial" panose="020B0604020202020204" pitchFamily="34" charset="0"/>
            </a:rPr>
            <a:t>Produktionsformen im Eisenbahngüterverkehr</a:t>
          </a:r>
        </a:p>
      </dgm:t>
    </dgm:pt>
    <dgm:pt modelId="{322C141B-5485-4065-89B8-CF81276A9E63}" type="parTrans" cxnId="{99ABB9C3-0295-4628-B98C-F540DADAF777}">
      <dgm:prSet/>
      <dgm:spPr/>
      <dgm:t>
        <a:bodyPr/>
        <a:lstStyle/>
        <a:p>
          <a:endParaRPr lang="de-DE"/>
        </a:p>
      </dgm:t>
    </dgm:pt>
    <dgm:pt modelId="{E433C30B-9460-4995-9AB0-C5FA6328A2B5}" type="sibTrans" cxnId="{99ABB9C3-0295-4628-B98C-F540DADAF777}">
      <dgm:prSet/>
      <dgm:spPr/>
      <dgm:t>
        <a:bodyPr/>
        <a:lstStyle/>
        <a:p>
          <a:endParaRPr lang="de-DE"/>
        </a:p>
      </dgm:t>
    </dgm:pt>
    <dgm:pt modelId="{AE6139D5-D84B-4711-8A6A-A5161E022A99}" type="pres">
      <dgm:prSet presAssocID="{754914D3-2823-4D9D-9B5F-8AAE908A2791}" presName="Name0" presStyleCnt="0">
        <dgm:presLayoutVars>
          <dgm:chMax val="7"/>
          <dgm:chPref val="7"/>
          <dgm:dir/>
        </dgm:presLayoutVars>
      </dgm:prSet>
      <dgm:spPr/>
      <dgm:t>
        <a:bodyPr/>
        <a:lstStyle/>
        <a:p>
          <a:endParaRPr lang="de-DE"/>
        </a:p>
      </dgm:t>
    </dgm:pt>
    <dgm:pt modelId="{00F42187-34FD-4D8B-A449-F316E9EB9AFA}" type="pres">
      <dgm:prSet presAssocID="{754914D3-2823-4D9D-9B5F-8AAE908A2791}" presName="Name1" presStyleCnt="0"/>
      <dgm:spPr/>
      <dgm:t>
        <a:bodyPr/>
        <a:lstStyle/>
        <a:p>
          <a:endParaRPr lang="de-AT"/>
        </a:p>
      </dgm:t>
    </dgm:pt>
    <dgm:pt modelId="{C168C53D-163A-4892-8EF0-B5326C3FF8C8}" type="pres">
      <dgm:prSet presAssocID="{754914D3-2823-4D9D-9B5F-8AAE908A2791}" presName="cycle" presStyleCnt="0"/>
      <dgm:spPr/>
      <dgm:t>
        <a:bodyPr/>
        <a:lstStyle/>
        <a:p>
          <a:endParaRPr lang="de-AT"/>
        </a:p>
      </dgm:t>
    </dgm:pt>
    <dgm:pt modelId="{0FAB2C97-DF89-43B9-B7B2-C745E026F562}" type="pres">
      <dgm:prSet presAssocID="{754914D3-2823-4D9D-9B5F-8AAE908A2791}" presName="srcNode" presStyleLbl="node1" presStyleIdx="0" presStyleCnt="3"/>
      <dgm:spPr/>
      <dgm:t>
        <a:bodyPr/>
        <a:lstStyle/>
        <a:p>
          <a:endParaRPr lang="de-AT"/>
        </a:p>
      </dgm:t>
    </dgm:pt>
    <dgm:pt modelId="{93855F07-44CB-45DE-B464-761E63A71CD5}" type="pres">
      <dgm:prSet presAssocID="{754914D3-2823-4D9D-9B5F-8AAE908A2791}" presName="conn" presStyleLbl="parChTrans1D2" presStyleIdx="0" presStyleCnt="1"/>
      <dgm:spPr/>
      <dgm:t>
        <a:bodyPr/>
        <a:lstStyle/>
        <a:p>
          <a:endParaRPr lang="de-DE"/>
        </a:p>
      </dgm:t>
    </dgm:pt>
    <dgm:pt modelId="{D258DE45-194F-4470-A0BE-D234AB24927B}" type="pres">
      <dgm:prSet presAssocID="{754914D3-2823-4D9D-9B5F-8AAE908A2791}" presName="extraNode" presStyleLbl="node1" presStyleIdx="0" presStyleCnt="3"/>
      <dgm:spPr/>
      <dgm:t>
        <a:bodyPr/>
        <a:lstStyle/>
        <a:p>
          <a:endParaRPr lang="de-AT"/>
        </a:p>
      </dgm:t>
    </dgm:pt>
    <dgm:pt modelId="{BF8CDB65-7F63-46ED-AD6F-299BB5E410A3}" type="pres">
      <dgm:prSet presAssocID="{754914D3-2823-4D9D-9B5F-8AAE908A2791}" presName="dstNode" presStyleLbl="node1" presStyleIdx="0" presStyleCnt="3"/>
      <dgm:spPr/>
      <dgm:t>
        <a:bodyPr/>
        <a:lstStyle/>
        <a:p>
          <a:endParaRPr lang="de-AT"/>
        </a:p>
      </dgm:t>
    </dgm:pt>
    <dgm:pt modelId="{2B62C432-4905-40F9-9530-D2F004B7D3F6}" type="pres">
      <dgm:prSet presAssocID="{98FFCFD7-6EAF-43B3-B073-F90520D80DD2}" presName="text_1" presStyleLbl="node1" presStyleIdx="0" presStyleCnt="3">
        <dgm:presLayoutVars>
          <dgm:bulletEnabled val="1"/>
        </dgm:presLayoutVars>
      </dgm:prSet>
      <dgm:spPr/>
      <dgm:t>
        <a:bodyPr/>
        <a:lstStyle/>
        <a:p>
          <a:endParaRPr lang="en-GB"/>
        </a:p>
      </dgm:t>
    </dgm:pt>
    <dgm:pt modelId="{7D7CD6F4-5BF8-4820-9EDA-8C7339E21069}" type="pres">
      <dgm:prSet presAssocID="{98FFCFD7-6EAF-43B3-B073-F90520D80DD2}" presName="accent_1" presStyleCnt="0"/>
      <dgm:spPr/>
      <dgm:t>
        <a:bodyPr/>
        <a:lstStyle/>
        <a:p>
          <a:endParaRPr lang="en-GB"/>
        </a:p>
      </dgm:t>
    </dgm:pt>
    <dgm:pt modelId="{C2A52F33-F895-4B2F-BC4C-05306D79D5F7}" type="pres">
      <dgm:prSet presAssocID="{98FFCFD7-6EAF-43B3-B073-F90520D80DD2}" presName="accentRepeatNode" presStyleLbl="solidFgAcc1" presStyleIdx="0" presStyleCnt="3"/>
      <dgm:spPr>
        <a:solidFill>
          <a:srgbClr val="787878"/>
        </a:solidFill>
      </dgm:spPr>
      <dgm:t>
        <a:bodyPr/>
        <a:lstStyle/>
        <a:p>
          <a:endParaRPr lang="en-GB"/>
        </a:p>
      </dgm:t>
    </dgm:pt>
    <dgm:pt modelId="{92851B1E-17AE-49B2-A471-28619B3D157A}" type="pres">
      <dgm:prSet presAssocID="{38963096-EA1A-4670-A3FF-5D76267D5387}" presName="text_2" presStyleLbl="node1" presStyleIdx="1" presStyleCnt="3">
        <dgm:presLayoutVars>
          <dgm:bulletEnabled val="1"/>
        </dgm:presLayoutVars>
      </dgm:prSet>
      <dgm:spPr/>
      <dgm:t>
        <a:bodyPr/>
        <a:lstStyle/>
        <a:p>
          <a:endParaRPr lang="de-DE"/>
        </a:p>
      </dgm:t>
    </dgm:pt>
    <dgm:pt modelId="{1B5917EB-C486-41B7-ABF8-F4EE52680D3E}" type="pres">
      <dgm:prSet presAssocID="{38963096-EA1A-4670-A3FF-5D76267D5387}" presName="accent_2" presStyleCnt="0"/>
      <dgm:spPr/>
    </dgm:pt>
    <dgm:pt modelId="{C40F1FF8-1FBB-4DD7-B47E-2A263DA7E302}" type="pres">
      <dgm:prSet presAssocID="{38963096-EA1A-4670-A3FF-5D76267D5387}" presName="accentRepeatNode" presStyleLbl="solidFgAcc1" presStyleIdx="1" presStyleCnt="3"/>
      <dgm:spPr/>
      <dgm:t>
        <a:bodyPr/>
        <a:lstStyle/>
        <a:p>
          <a:endParaRPr lang="de-AT"/>
        </a:p>
      </dgm:t>
    </dgm:pt>
    <dgm:pt modelId="{8721D885-E709-4ADB-8AAF-A24D3B6C09C3}" type="pres">
      <dgm:prSet presAssocID="{32178B0F-6AA1-4D59-B95A-067D305C265C}" presName="text_3" presStyleLbl="node1" presStyleIdx="2" presStyleCnt="3">
        <dgm:presLayoutVars>
          <dgm:bulletEnabled val="1"/>
        </dgm:presLayoutVars>
      </dgm:prSet>
      <dgm:spPr/>
      <dgm:t>
        <a:bodyPr/>
        <a:lstStyle/>
        <a:p>
          <a:endParaRPr lang="de-DE"/>
        </a:p>
      </dgm:t>
    </dgm:pt>
    <dgm:pt modelId="{C4586249-9C13-4A63-BEF2-59C29B5FDB70}" type="pres">
      <dgm:prSet presAssocID="{32178B0F-6AA1-4D59-B95A-067D305C265C}" presName="accent_3" presStyleCnt="0"/>
      <dgm:spPr/>
    </dgm:pt>
    <dgm:pt modelId="{E5338EE3-62F4-4A52-8249-22520C08715C}" type="pres">
      <dgm:prSet presAssocID="{32178B0F-6AA1-4D59-B95A-067D305C265C}" presName="accentRepeatNode" presStyleLbl="solidFgAcc1" presStyleIdx="2" presStyleCnt="3"/>
      <dgm:spPr/>
    </dgm:pt>
  </dgm:ptLst>
  <dgm:cxnLst>
    <dgm:cxn modelId="{99ABB9C3-0295-4628-B98C-F540DADAF777}" srcId="{754914D3-2823-4D9D-9B5F-8AAE908A2791}" destId="{32178B0F-6AA1-4D59-B95A-067D305C265C}" srcOrd="2" destOrd="0" parTransId="{322C141B-5485-4065-89B8-CF81276A9E63}" sibTransId="{E433C30B-9460-4995-9AB0-C5FA6328A2B5}"/>
    <dgm:cxn modelId="{78EEB0D1-1CDC-4410-9584-74B05B0B0F68}" srcId="{754914D3-2823-4D9D-9B5F-8AAE908A2791}" destId="{38963096-EA1A-4670-A3FF-5D76267D5387}" srcOrd="1" destOrd="0" parTransId="{190FC5DE-20FD-4B49-A0C2-C22A13D64CE0}" sibTransId="{71577635-7763-4E11-9922-B2D88C48CA95}"/>
    <dgm:cxn modelId="{57DA4B27-2840-445B-BA12-C22073F6F5A6}" srcId="{754914D3-2823-4D9D-9B5F-8AAE908A2791}" destId="{98FFCFD7-6EAF-43B3-B073-F90520D80DD2}" srcOrd="0" destOrd="0" parTransId="{0CEDF57B-D459-45D7-A350-FD28016FAB11}" sibTransId="{0CF79BA9-38A5-469E-A5F4-723A1AFB8F96}"/>
    <dgm:cxn modelId="{2EEC7655-7828-4498-B1AC-21612BD3536A}" type="presOf" srcId="{38963096-EA1A-4670-A3FF-5D76267D5387}" destId="{92851B1E-17AE-49B2-A471-28619B3D157A}" srcOrd="0" destOrd="0" presId="urn:microsoft.com/office/officeart/2008/layout/VerticalCurvedList"/>
    <dgm:cxn modelId="{5C189417-BCBF-49B9-AA80-8DCDA0065A51}" type="presOf" srcId="{98FFCFD7-6EAF-43B3-B073-F90520D80DD2}" destId="{2B62C432-4905-40F9-9530-D2F004B7D3F6}" srcOrd="0" destOrd="0" presId="urn:microsoft.com/office/officeart/2008/layout/VerticalCurvedList"/>
    <dgm:cxn modelId="{BBB19031-6E06-432A-9ADE-95B7C81498DD}" type="presOf" srcId="{0CF79BA9-38A5-469E-A5F4-723A1AFB8F96}" destId="{93855F07-44CB-45DE-B464-761E63A71CD5}" srcOrd="0" destOrd="0" presId="urn:microsoft.com/office/officeart/2008/layout/VerticalCurvedList"/>
    <dgm:cxn modelId="{D6DD93F4-35F2-4D99-AA5E-CBD11E154990}" type="presOf" srcId="{32178B0F-6AA1-4D59-B95A-067D305C265C}" destId="{8721D885-E709-4ADB-8AAF-A24D3B6C09C3}" srcOrd="0" destOrd="0" presId="urn:microsoft.com/office/officeart/2008/layout/VerticalCurvedList"/>
    <dgm:cxn modelId="{9C908A6B-2A4F-4DF1-BB3C-26288F973B71}" type="presOf" srcId="{754914D3-2823-4D9D-9B5F-8AAE908A2791}" destId="{AE6139D5-D84B-4711-8A6A-A5161E022A99}" srcOrd="0" destOrd="0" presId="urn:microsoft.com/office/officeart/2008/layout/VerticalCurvedList"/>
    <dgm:cxn modelId="{E753C25D-5162-4686-AD1E-95494DBDEC09}" type="presParOf" srcId="{AE6139D5-D84B-4711-8A6A-A5161E022A99}" destId="{00F42187-34FD-4D8B-A449-F316E9EB9AFA}" srcOrd="0" destOrd="0" presId="urn:microsoft.com/office/officeart/2008/layout/VerticalCurvedList"/>
    <dgm:cxn modelId="{6A76DDD8-387B-4965-AF17-F1148DF8BB59}" type="presParOf" srcId="{00F42187-34FD-4D8B-A449-F316E9EB9AFA}" destId="{C168C53D-163A-4892-8EF0-B5326C3FF8C8}" srcOrd="0" destOrd="0" presId="urn:microsoft.com/office/officeart/2008/layout/VerticalCurvedList"/>
    <dgm:cxn modelId="{4E632F3E-5DC3-4E48-ACA6-4D04223B7D94}" type="presParOf" srcId="{C168C53D-163A-4892-8EF0-B5326C3FF8C8}" destId="{0FAB2C97-DF89-43B9-B7B2-C745E026F562}" srcOrd="0" destOrd="0" presId="urn:microsoft.com/office/officeart/2008/layout/VerticalCurvedList"/>
    <dgm:cxn modelId="{29905EA8-81BB-43CE-B0C2-3734C73A2368}" type="presParOf" srcId="{C168C53D-163A-4892-8EF0-B5326C3FF8C8}" destId="{93855F07-44CB-45DE-B464-761E63A71CD5}" srcOrd="1" destOrd="0" presId="urn:microsoft.com/office/officeart/2008/layout/VerticalCurvedList"/>
    <dgm:cxn modelId="{069460AE-7171-42C8-83DE-BDC10317694B}" type="presParOf" srcId="{C168C53D-163A-4892-8EF0-B5326C3FF8C8}" destId="{D258DE45-194F-4470-A0BE-D234AB24927B}" srcOrd="2" destOrd="0" presId="urn:microsoft.com/office/officeart/2008/layout/VerticalCurvedList"/>
    <dgm:cxn modelId="{AE2B9EA0-B653-48CB-AA23-DD6A81E57C18}" type="presParOf" srcId="{C168C53D-163A-4892-8EF0-B5326C3FF8C8}" destId="{BF8CDB65-7F63-46ED-AD6F-299BB5E410A3}" srcOrd="3" destOrd="0" presId="urn:microsoft.com/office/officeart/2008/layout/VerticalCurvedList"/>
    <dgm:cxn modelId="{C729D4FD-8C13-49E1-A5F8-746A33FACC97}" type="presParOf" srcId="{00F42187-34FD-4D8B-A449-F316E9EB9AFA}" destId="{2B62C432-4905-40F9-9530-D2F004B7D3F6}" srcOrd="1" destOrd="0" presId="urn:microsoft.com/office/officeart/2008/layout/VerticalCurvedList"/>
    <dgm:cxn modelId="{EA762BAE-DD34-4244-9733-9BA28420D1D3}" type="presParOf" srcId="{00F42187-34FD-4D8B-A449-F316E9EB9AFA}" destId="{7D7CD6F4-5BF8-4820-9EDA-8C7339E21069}" srcOrd="2" destOrd="0" presId="urn:microsoft.com/office/officeart/2008/layout/VerticalCurvedList"/>
    <dgm:cxn modelId="{A0C8E891-5746-4794-AADB-F7D5A79114F0}" type="presParOf" srcId="{7D7CD6F4-5BF8-4820-9EDA-8C7339E21069}" destId="{C2A52F33-F895-4B2F-BC4C-05306D79D5F7}" srcOrd="0" destOrd="0" presId="urn:microsoft.com/office/officeart/2008/layout/VerticalCurvedList"/>
    <dgm:cxn modelId="{D5DDA928-CAC7-4176-A52E-1AE6043BC02F}" type="presParOf" srcId="{00F42187-34FD-4D8B-A449-F316E9EB9AFA}" destId="{92851B1E-17AE-49B2-A471-28619B3D157A}" srcOrd="3" destOrd="0" presId="urn:microsoft.com/office/officeart/2008/layout/VerticalCurvedList"/>
    <dgm:cxn modelId="{1BE68E3E-5174-4789-8ECD-F5F4028CB312}" type="presParOf" srcId="{00F42187-34FD-4D8B-A449-F316E9EB9AFA}" destId="{1B5917EB-C486-41B7-ABF8-F4EE52680D3E}" srcOrd="4" destOrd="0" presId="urn:microsoft.com/office/officeart/2008/layout/VerticalCurvedList"/>
    <dgm:cxn modelId="{E6690400-D635-4CA9-ABB1-5E253E053B9F}" type="presParOf" srcId="{1B5917EB-C486-41B7-ABF8-F4EE52680D3E}" destId="{C40F1FF8-1FBB-4DD7-B47E-2A263DA7E302}" srcOrd="0" destOrd="0" presId="urn:microsoft.com/office/officeart/2008/layout/VerticalCurvedList"/>
    <dgm:cxn modelId="{05CA0A03-5D9D-4E55-A3E3-5B2EF975D793}" type="presParOf" srcId="{00F42187-34FD-4D8B-A449-F316E9EB9AFA}" destId="{8721D885-E709-4ADB-8AAF-A24D3B6C09C3}" srcOrd="5" destOrd="0" presId="urn:microsoft.com/office/officeart/2008/layout/VerticalCurvedList"/>
    <dgm:cxn modelId="{AEFF83F1-08F8-4D65-8A34-FC7348DB1E32}" type="presParOf" srcId="{00F42187-34FD-4D8B-A449-F316E9EB9AFA}" destId="{C4586249-9C13-4A63-BEF2-59C29B5FDB70}" srcOrd="6" destOrd="0" presId="urn:microsoft.com/office/officeart/2008/layout/VerticalCurvedList"/>
    <dgm:cxn modelId="{498A75A7-2F9B-4C8B-9C8A-33CF770B027F}" type="presParOf" srcId="{C4586249-9C13-4A63-BEF2-59C29B5FDB70}" destId="{E5338EE3-62F4-4A52-8249-22520C08715C}"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54914D3-2823-4D9D-9B5F-8AAE908A2791}" type="doc">
      <dgm:prSet loTypeId="urn:microsoft.com/office/officeart/2008/layout/VerticalCurvedList" loCatId="list" qsTypeId="urn:microsoft.com/office/officeart/2005/8/quickstyle/simple3" qsCatId="simple" csTypeId="urn:microsoft.com/office/officeart/2005/8/colors/accent0_1" csCatId="mainScheme" phldr="1"/>
      <dgm:spPr/>
      <dgm:t>
        <a:bodyPr/>
        <a:lstStyle/>
        <a:p>
          <a:endParaRPr lang="de-DE"/>
        </a:p>
      </dgm:t>
    </dgm:pt>
    <dgm:pt modelId="{98FFCFD7-6EAF-43B3-B073-F90520D80DD2}">
      <dgm:prSet custT="1"/>
      <dgm:spPr/>
      <dgm:t>
        <a:bodyPr/>
        <a:lstStyle/>
        <a:p>
          <a:pPr>
            <a:spcAft>
              <a:spcPts val="0"/>
            </a:spcAft>
          </a:pPr>
          <a:r>
            <a:rPr lang="de-DE" sz="2400" b="1" noProof="0" dirty="0" smtClean="0">
              <a:latin typeface="Arial" panose="020B0604020202020204" pitchFamily="34" charset="0"/>
              <a:cs typeface="Arial" panose="020B0604020202020204" pitchFamily="34" charset="0"/>
            </a:rPr>
            <a:t>Charakteristika</a:t>
          </a:r>
          <a:endParaRPr lang="de-DE" sz="1600" b="0" noProof="0" dirty="0" smtClean="0">
            <a:latin typeface="Arial" panose="020B0604020202020204" pitchFamily="34" charset="0"/>
            <a:cs typeface="Arial" panose="020B0604020202020204" pitchFamily="34" charset="0"/>
          </a:endParaRPr>
        </a:p>
      </dgm:t>
    </dgm:pt>
    <dgm:pt modelId="{0CEDF57B-D459-45D7-A350-FD28016FAB11}" type="parTrans" cxnId="{57DA4B27-2840-445B-BA12-C22073F6F5A6}">
      <dgm:prSet/>
      <dgm:spPr/>
      <dgm:t>
        <a:bodyPr/>
        <a:lstStyle/>
        <a:p>
          <a:endParaRPr lang="en-GB" sz="2400">
            <a:latin typeface="Arial" panose="020B0604020202020204" pitchFamily="34" charset="0"/>
            <a:cs typeface="Arial" panose="020B0604020202020204" pitchFamily="34" charset="0"/>
          </a:endParaRPr>
        </a:p>
      </dgm:t>
    </dgm:pt>
    <dgm:pt modelId="{0CF79BA9-38A5-469E-A5F4-723A1AFB8F96}" type="sibTrans" cxnId="{57DA4B27-2840-445B-BA12-C22073F6F5A6}">
      <dgm:prSet/>
      <dgm:spPr/>
      <dgm:t>
        <a:bodyPr/>
        <a:lstStyle/>
        <a:p>
          <a:endParaRPr lang="en-GB" sz="2400">
            <a:latin typeface="Arial" panose="020B0604020202020204" pitchFamily="34" charset="0"/>
            <a:cs typeface="Arial" panose="020B0604020202020204" pitchFamily="34" charset="0"/>
          </a:endParaRPr>
        </a:p>
      </dgm:t>
    </dgm:pt>
    <dgm:pt modelId="{38963096-EA1A-4670-A3FF-5D76267D5387}">
      <dgm:prSet custT="1"/>
      <dgm:spPr/>
      <dgm:t>
        <a:bodyPr/>
        <a:lstStyle/>
        <a:p>
          <a:pPr>
            <a:spcAft>
              <a:spcPts val="0"/>
            </a:spcAft>
          </a:pPr>
          <a:r>
            <a:rPr lang="de-DE" sz="2400" b="1" noProof="0" dirty="0" smtClean="0">
              <a:latin typeface="Arial" panose="020B0604020202020204" pitchFamily="34" charset="0"/>
              <a:cs typeface="Arial" panose="020B0604020202020204" pitchFamily="34" charset="0"/>
            </a:rPr>
            <a:t>Gütertransport auf der Schiene</a:t>
          </a:r>
        </a:p>
      </dgm:t>
    </dgm:pt>
    <dgm:pt modelId="{190FC5DE-20FD-4B49-A0C2-C22A13D64CE0}" type="parTrans" cxnId="{78EEB0D1-1CDC-4410-9584-74B05B0B0F68}">
      <dgm:prSet/>
      <dgm:spPr/>
      <dgm:t>
        <a:bodyPr/>
        <a:lstStyle/>
        <a:p>
          <a:endParaRPr lang="de-DE"/>
        </a:p>
      </dgm:t>
    </dgm:pt>
    <dgm:pt modelId="{71577635-7763-4E11-9922-B2D88C48CA95}" type="sibTrans" cxnId="{78EEB0D1-1CDC-4410-9584-74B05B0B0F68}">
      <dgm:prSet/>
      <dgm:spPr/>
      <dgm:t>
        <a:bodyPr/>
        <a:lstStyle/>
        <a:p>
          <a:endParaRPr lang="de-DE"/>
        </a:p>
      </dgm:t>
    </dgm:pt>
    <dgm:pt modelId="{32178B0F-6AA1-4D59-B95A-067D305C265C}">
      <dgm:prSet custT="1"/>
      <dgm:spPr/>
      <dgm:t>
        <a:bodyPr/>
        <a:lstStyle/>
        <a:p>
          <a:pPr>
            <a:spcAft>
              <a:spcPts val="0"/>
            </a:spcAft>
          </a:pPr>
          <a:r>
            <a:rPr lang="de-DE" sz="2400" b="1" noProof="0" dirty="0" smtClean="0">
              <a:latin typeface="Arial" panose="020B0604020202020204" pitchFamily="34" charset="0"/>
              <a:cs typeface="Arial" panose="020B0604020202020204" pitchFamily="34" charset="0"/>
            </a:rPr>
            <a:t>Produktionsformen im Eisenbahngüterverkehr</a:t>
          </a:r>
        </a:p>
      </dgm:t>
    </dgm:pt>
    <dgm:pt modelId="{322C141B-5485-4065-89B8-CF81276A9E63}" type="parTrans" cxnId="{99ABB9C3-0295-4628-B98C-F540DADAF777}">
      <dgm:prSet/>
      <dgm:spPr/>
      <dgm:t>
        <a:bodyPr/>
        <a:lstStyle/>
        <a:p>
          <a:endParaRPr lang="de-DE"/>
        </a:p>
      </dgm:t>
    </dgm:pt>
    <dgm:pt modelId="{E433C30B-9460-4995-9AB0-C5FA6328A2B5}" type="sibTrans" cxnId="{99ABB9C3-0295-4628-B98C-F540DADAF777}">
      <dgm:prSet/>
      <dgm:spPr/>
      <dgm:t>
        <a:bodyPr/>
        <a:lstStyle/>
        <a:p>
          <a:endParaRPr lang="de-DE"/>
        </a:p>
      </dgm:t>
    </dgm:pt>
    <dgm:pt modelId="{AE6139D5-D84B-4711-8A6A-A5161E022A99}" type="pres">
      <dgm:prSet presAssocID="{754914D3-2823-4D9D-9B5F-8AAE908A2791}" presName="Name0" presStyleCnt="0">
        <dgm:presLayoutVars>
          <dgm:chMax val="7"/>
          <dgm:chPref val="7"/>
          <dgm:dir/>
        </dgm:presLayoutVars>
      </dgm:prSet>
      <dgm:spPr/>
      <dgm:t>
        <a:bodyPr/>
        <a:lstStyle/>
        <a:p>
          <a:endParaRPr lang="de-DE"/>
        </a:p>
      </dgm:t>
    </dgm:pt>
    <dgm:pt modelId="{00F42187-34FD-4D8B-A449-F316E9EB9AFA}" type="pres">
      <dgm:prSet presAssocID="{754914D3-2823-4D9D-9B5F-8AAE908A2791}" presName="Name1" presStyleCnt="0"/>
      <dgm:spPr/>
      <dgm:t>
        <a:bodyPr/>
        <a:lstStyle/>
        <a:p>
          <a:endParaRPr lang="de-AT"/>
        </a:p>
      </dgm:t>
    </dgm:pt>
    <dgm:pt modelId="{C168C53D-163A-4892-8EF0-B5326C3FF8C8}" type="pres">
      <dgm:prSet presAssocID="{754914D3-2823-4D9D-9B5F-8AAE908A2791}" presName="cycle" presStyleCnt="0"/>
      <dgm:spPr/>
      <dgm:t>
        <a:bodyPr/>
        <a:lstStyle/>
        <a:p>
          <a:endParaRPr lang="de-AT"/>
        </a:p>
      </dgm:t>
    </dgm:pt>
    <dgm:pt modelId="{0FAB2C97-DF89-43B9-B7B2-C745E026F562}" type="pres">
      <dgm:prSet presAssocID="{754914D3-2823-4D9D-9B5F-8AAE908A2791}" presName="srcNode" presStyleLbl="node1" presStyleIdx="0" presStyleCnt="3"/>
      <dgm:spPr/>
      <dgm:t>
        <a:bodyPr/>
        <a:lstStyle/>
        <a:p>
          <a:endParaRPr lang="de-AT"/>
        </a:p>
      </dgm:t>
    </dgm:pt>
    <dgm:pt modelId="{93855F07-44CB-45DE-B464-761E63A71CD5}" type="pres">
      <dgm:prSet presAssocID="{754914D3-2823-4D9D-9B5F-8AAE908A2791}" presName="conn" presStyleLbl="parChTrans1D2" presStyleIdx="0" presStyleCnt="1"/>
      <dgm:spPr/>
      <dgm:t>
        <a:bodyPr/>
        <a:lstStyle/>
        <a:p>
          <a:endParaRPr lang="de-DE"/>
        </a:p>
      </dgm:t>
    </dgm:pt>
    <dgm:pt modelId="{D258DE45-194F-4470-A0BE-D234AB24927B}" type="pres">
      <dgm:prSet presAssocID="{754914D3-2823-4D9D-9B5F-8AAE908A2791}" presName="extraNode" presStyleLbl="node1" presStyleIdx="0" presStyleCnt="3"/>
      <dgm:spPr/>
      <dgm:t>
        <a:bodyPr/>
        <a:lstStyle/>
        <a:p>
          <a:endParaRPr lang="de-AT"/>
        </a:p>
      </dgm:t>
    </dgm:pt>
    <dgm:pt modelId="{BF8CDB65-7F63-46ED-AD6F-299BB5E410A3}" type="pres">
      <dgm:prSet presAssocID="{754914D3-2823-4D9D-9B5F-8AAE908A2791}" presName="dstNode" presStyleLbl="node1" presStyleIdx="0" presStyleCnt="3"/>
      <dgm:spPr/>
      <dgm:t>
        <a:bodyPr/>
        <a:lstStyle/>
        <a:p>
          <a:endParaRPr lang="de-AT"/>
        </a:p>
      </dgm:t>
    </dgm:pt>
    <dgm:pt modelId="{2B62C432-4905-40F9-9530-D2F004B7D3F6}" type="pres">
      <dgm:prSet presAssocID="{98FFCFD7-6EAF-43B3-B073-F90520D80DD2}" presName="text_1" presStyleLbl="node1" presStyleIdx="0" presStyleCnt="3">
        <dgm:presLayoutVars>
          <dgm:bulletEnabled val="1"/>
        </dgm:presLayoutVars>
      </dgm:prSet>
      <dgm:spPr/>
      <dgm:t>
        <a:bodyPr/>
        <a:lstStyle/>
        <a:p>
          <a:endParaRPr lang="en-GB"/>
        </a:p>
      </dgm:t>
    </dgm:pt>
    <dgm:pt modelId="{7D7CD6F4-5BF8-4820-9EDA-8C7339E21069}" type="pres">
      <dgm:prSet presAssocID="{98FFCFD7-6EAF-43B3-B073-F90520D80DD2}" presName="accent_1" presStyleCnt="0"/>
      <dgm:spPr/>
      <dgm:t>
        <a:bodyPr/>
        <a:lstStyle/>
        <a:p>
          <a:endParaRPr lang="en-GB"/>
        </a:p>
      </dgm:t>
    </dgm:pt>
    <dgm:pt modelId="{C2A52F33-F895-4B2F-BC4C-05306D79D5F7}" type="pres">
      <dgm:prSet presAssocID="{98FFCFD7-6EAF-43B3-B073-F90520D80DD2}" presName="accentRepeatNode" presStyleLbl="solidFgAcc1" presStyleIdx="0" presStyleCnt="3"/>
      <dgm:spPr>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dgm:spPr>
      <dgm:t>
        <a:bodyPr/>
        <a:lstStyle/>
        <a:p>
          <a:endParaRPr lang="en-GB"/>
        </a:p>
      </dgm:t>
    </dgm:pt>
    <dgm:pt modelId="{92851B1E-17AE-49B2-A471-28619B3D157A}" type="pres">
      <dgm:prSet presAssocID="{38963096-EA1A-4670-A3FF-5D76267D5387}" presName="text_2" presStyleLbl="node1" presStyleIdx="1" presStyleCnt="3">
        <dgm:presLayoutVars>
          <dgm:bulletEnabled val="1"/>
        </dgm:presLayoutVars>
      </dgm:prSet>
      <dgm:spPr/>
      <dgm:t>
        <a:bodyPr/>
        <a:lstStyle/>
        <a:p>
          <a:endParaRPr lang="de-DE"/>
        </a:p>
      </dgm:t>
    </dgm:pt>
    <dgm:pt modelId="{1B5917EB-C486-41B7-ABF8-F4EE52680D3E}" type="pres">
      <dgm:prSet presAssocID="{38963096-EA1A-4670-A3FF-5D76267D5387}" presName="accent_2" presStyleCnt="0"/>
      <dgm:spPr/>
    </dgm:pt>
    <dgm:pt modelId="{C40F1FF8-1FBB-4DD7-B47E-2A263DA7E302}" type="pres">
      <dgm:prSet presAssocID="{38963096-EA1A-4670-A3FF-5D76267D5387}" presName="accentRepeatNode" presStyleLbl="solidFgAcc1" presStyleIdx="1" presStyleCnt="3"/>
      <dgm:spPr>
        <a:solidFill>
          <a:srgbClr val="787878"/>
        </a:solidFill>
      </dgm:spPr>
      <dgm:t>
        <a:bodyPr/>
        <a:lstStyle/>
        <a:p>
          <a:endParaRPr lang="de-AT"/>
        </a:p>
      </dgm:t>
    </dgm:pt>
    <dgm:pt modelId="{8721D885-E709-4ADB-8AAF-A24D3B6C09C3}" type="pres">
      <dgm:prSet presAssocID="{32178B0F-6AA1-4D59-B95A-067D305C265C}" presName="text_3" presStyleLbl="node1" presStyleIdx="2" presStyleCnt="3">
        <dgm:presLayoutVars>
          <dgm:bulletEnabled val="1"/>
        </dgm:presLayoutVars>
      </dgm:prSet>
      <dgm:spPr/>
      <dgm:t>
        <a:bodyPr/>
        <a:lstStyle/>
        <a:p>
          <a:endParaRPr lang="de-DE"/>
        </a:p>
      </dgm:t>
    </dgm:pt>
    <dgm:pt modelId="{C4586249-9C13-4A63-BEF2-59C29B5FDB70}" type="pres">
      <dgm:prSet presAssocID="{32178B0F-6AA1-4D59-B95A-067D305C265C}" presName="accent_3" presStyleCnt="0"/>
      <dgm:spPr/>
    </dgm:pt>
    <dgm:pt modelId="{E5338EE3-62F4-4A52-8249-22520C08715C}" type="pres">
      <dgm:prSet presAssocID="{32178B0F-6AA1-4D59-B95A-067D305C265C}" presName="accentRepeatNode" presStyleLbl="solidFgAcc1" presStyleIdx="2" presStyleCnt="3"/>
      <dgm:spPr/>
      <dgm:t>
        <a:bodyPr/>
        <a:lstStyle/>
        <a:p>
          <a:endParaRPr lang="de-AT"/>
        </a:p>
      </dgm:t>
    </dgm:pt>
  </dgm:ptLst>
  <dgm:cxnLst>
    <dgm:cxn modelId="{78EDF197-74E7-4549-81BF-3CE046CC8D47}" type="presOf" srcId="{0CF79BA9-38A5-469E-A5F4-723A1AFB8F96}" destId="{93855F07-44CB-45DE-B464-761E63A71CD5}" srcOrd="0" destOrd="0" presId="urn:microsoft.com/office/officeart/2008/layout/VerticalCurvedList"/>
    <dgm:cxn modelId="{A55485E8-F53B-4DFE-84D4-60E85ED44622}" type="presOf" srcId="{98FFCFD7-6EAF-43B3-B073-F90520D80DD2}" destId="{2B62C432-4905-40F9-9530-D2F004B7D3F6}" srcOrd="0" destOrd="0" presId="urn:microsoft.com/office/officeart/2008/layout/VerticalCurvedList"/>
    <dgm:cxn modelId="{99ABB9C3-0295-4628-B98C-F540DADAF777}" srcId="{754914D3-2823-4D9D-9B5F-8AAE908A2791}" destId="{32178B0F-6AA1-4D59-B95A-067D305C265C}" srcOrd="2" destOrd="0" parTransId="{322C141B-5485-4065-89B8-CF81276A9E63}" sibTransId="{E433C30B-9460-4995-9AB0-C5FA6328A2B5}"/>
    <dgm:cxn modelId="{78EEB0D1-1CDC-4410-9584-74B05B0B0F68}" srcId="{754914D3-2823-4D9D-9B5F-8AAE908A2791}" destId="{38963096-EA1A-4670-A3FF-5D76267D5387}" srcOrd="1" destOrd="0" parTransId="{190FC5DE-20FD-4B49-A0C2-C22A13D64CE0}" sibTransId="{71577635-7763-4E11-9922-B2D88C48CA95}"/>
    <dgm:cxn modelId="{57DA4B27-2840-445B-BA12-C22073F6F5A6}" srcId="{754914D3-2823-4D9D-9B5F-8AAE908A2791}" destId="{98FFCFD7-6EAF-43B3-B073-F90520D80DD2}" srcOrd="0" destOrd="0" parTransId="{0CEDF57B-D459-45D7-A350-FD28016FAB11}" sibTransId="{0CF79BA9-38A5-469E-A5F4-723A1AFB8F96}"/>
    <dgm:cxn modelId="{067BF06A-5D4B-4061-9A8B-7539A1C18BBA}" type="presOf" srcId="{754914D3-2823-4D9D-9B5F-8AAE908A2791}" destId="{AE6139D5-D84B-4711-8A6A-A5161E022A99}" srcOrd="0" destOrd="0" presId="urn:microsoft.com/office/officeart/2008/layout/VerticalCurvedList"/>
    <dgm:cxn modelId="{F4AF6C22-EE92-4259-A735-1A915AFD9B17}" type="presOf" srcId="{38963096-EA1A-4670-A3FF-5D76267D5387}" destId="{92851B1E-17AE-49B2-A471-28619B3D157A}" srcOrd="0" destOrd="0" presId="urn:microsoft.com/office/officeart/2008/layout/VerticalCurvedList"/>
    <dgm:cxn modelId="{B85935BC-1177-45B1-B434-CA5211540FB9}" type="presOf" srcId="{32178B0F-6AA1-4D59-B95A-067D305C265C}" destId="{8721D885-E709-4ADB-8AAF-A24D3B6C09C3}" srcOrd="0" destOrd="0" presId="urn:microsoft.com/office/officeart/2008/layout/VerticalCurvedList"/>
    <dgm:cxn modelId="{2C251C50-F22A-423E-B461-BAD307E645F2}" type="presParOf" srcId="{AE6139D5-D84B-4711-8A6A-A5161E022A99}" destId="{00F42187-34FD-4D8B-A449-F316E9EB9AFA}" srcOrd="0" destOrd="0" presId="urn:microsoft.com/office/officeart/2008/layout/VerticalCurvedList"/>
    <dgm:cxn modelId="{F21D7E5E-63CA-4B20-BE0C-30032832F0ED}" type="presParOf" srcId="{00F42187-34FD-4D8B-A449-F316E9EB9AFA}" destId="{C168C53D-163A-4892-8EF0-B5326C3FF8C8}" srcOrd="0" destOrd="0" presId="urn:microsoft.com/office/officeart/2008/layout/VerticalCurvedList"/>
    <dgm:cxn modelId="{D1F8FA3B-5DB9-47FB-AC4A-6C7BDCD6F7E2}" type="presParOf" srcId="{C168C53D-163A-4892-8EF0-B5326C3FF8C8}" destId="{0FAB2C97-DF89-43B9-B7B2-C745E026F562}" srcOrd="0" destOrd="0" presId="urn:microsoft.com/office/officeart/2008/layout/VerticalCurvedList"/>
    <dgm:cxn modelId="{877CFCBF-C2F7-47C6-A21E-C36423873A9B}" type="presParOf" srcId="{C168C53D-163A-4892-8EF0-B5326C3FF8C8}" destId="{93855F07-44CB-45DE-B464-761E63A71CD5}" srcOrd="1" destOrd="0" presId="urn:microsoft.com/office/officeart/2008/layout/VerticalCurvedList"/>
    <dgm:cxn modelId="{35010294-89EE-46BF-BB5F-9E2D4A42EDE6}" type="presParOf" srcId="{C168C53D-163A-4892-8EF0-B5326C3FF8C8}" destId="{D258DE45-194F-4470-A0BE-D234AB24927B}" srcOrd="2" destOrd="0" presId="urn:microsoft.com/office/officeart/2008/layout/VerticalCurvedList"/>
    <dgm:cxn modelId="{529631BF-4132-4A71-B578-690A08138CBF}" type="presParOf" srcId="{C168C53D-163A-4892-8EF0-B5326C3FF8C8}" destId="{BF8CDB65-7F63-46ED-AD6F-299BB5E410A3}" srcOrd="3" destOrd="0" presId="urn:microsoft.com/office/officeart/2008/layout/VerticalCurvedList"/>
    <dgm:cxn modelId="{56E474C6-DDF5-4AE2-B204-B13B0323381D}" type="presParOf" srcId="{00F42187-34FD-4D8B-A449-F316E9EB9AFA}" destId="{2B62C432-4905-40F9-9530-D2F004B7D3F6}" srcOrd="1" destOrd="0" presId="urn:microsoft.com/office/officeart/2008/layout/VerticalCurvedList"/>
    <dgm:cxn modelId="{3F9DD1AB-E80B-4729-A4D6-5F27D4FA7475}" type="presParOf" srcId="{00F42187-34FD-4D8B-A449-F316E9EB9AFA}" destId="{7D7CD6F4-5BF8-4820-9EDA-8C7339E21069}" srcOrd="2" destOrd="0" presId="urn:microsoft.com/office/officeart/2008/layout/VerticalCurvedList"/>
    <dgm:cxn modelId="{A0166C94-8C89-4017-A4C0-71B1BC75FBDB}" type="presParOf" srcId="{7D7CD6F4-5BF8-4820-9EDA-8C7339E21069}" destId="{C2A52F33-F895-4B2F-BC4C-05306D79D5F7}" srcOrd="0" destOrd="0" presId="urn:microsoft.com/office/officeart/2008/layout/VerticalCurvedList"/>
    <dgm:cxn modelId="{A7AB73BE-7A3B-4BD9-9485-C8E0A9CEDBD1}" type="presParOf" srcId="{00F42187-34FD-4D8B-A449-F316E9EB9AFA}" destId="{92851B1E-17AE-49B2-A471-28619B3D157A}" srcOrd="3" destOrd="0" presId="urn:microsoft.com/office/officeart/2008/layout/VerticalCurvedList"/>
    <dgm:cxn modelId="{438B337C-E7BF-4C81-8A72-12501558B734}" type="presParOf" srcId="{00F42187-34FD-4D8B-A449-F316E9EB9AFA}" destId="{1B5917EB-C486-41B7-ABF8-F4EE52680D3E}" srcOrd="4" destOrd="0" presId="urn:microsoft.com/office/officeart/2008/layout/VerticalCurvedList"/>
    <dgm:cxn modelId="{675AB374-8AD4-4777-8D63-B004932C6185}" type="presParOf" srcId="{1B5917EB-C486-41B7-ABF8-F4EE52680D3E}" destId="{C40F1FF8-1FBB-4DD7-B47E-2A263DA7E302}" srcOrd="0" destOrd="0" presId="urn:microsoft.com/office/officeart/2008/layout/VerticalCurvedList"/>
    <dgm:cxn modelId="{A700987B-B5AE-405F-B490-E55EA8847943}" type="presParOf" srcId="{00F42187-34FD-4D8B-A449-F316E9EB9AFA}" destId="{8721D885-E709-4ADB-8AAF-A24D3B6C09C3}" srcOrd="5" destOrd="0" presId="urn:microsoft.com/office/officeart/2008/layout/VerticalCurvedList"/>
    <dgm:cxn modelId="{CF7E3D72-FAB6-4BE9-A0B4-A79C6820E2C6}" type="presParOf" srcId="{00F42187-34FD-4D8B-A449-F316E9EB9AFA}" destId="{C4586249-9C13-4A63-BEF2-59C29B5FDB70}" srcOrd="6" destOrd="0" presId="urn:microsoft.com/office/officeart/2008/layout/VerticalCurvedList"/>
    <dgm:cxn modelId="{29068E8A-93F8-4BDF-BE91-0C40CA748251}" type="presParOf" srcId="{C4586249-9C13-4A63-BEF2-59C29B5FDB70}" destId="{E5338EE3-62F4-4A52-8249-22520C08715C}"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54914D3-2823-4D9D-9B5F-8AAE908A2791}" type="doc">
      <dgm:prSet loTypeId="urn:microsoft.com/office/officeart/2008/layout/VerticalCurvedList" loCatId="list" qsTypeId="urn:microsoft.com/office/officeart/2005/8/quickstyle/simple3" qsCatId="simple" csTypeId="urn:microsoft.com/office/officeart/2005/8/colors/accent0_1" csCatId="mainScheme" phldr="1"/>
      <dgm:spPr/>
      <dgm:t>
        <a:bodyPr/>
        <a:lstStyle/>
        <a:p>
          <a:endParaRPr lang="de-DE"/>
        </a:p>
      </dgm:t>
    </dgm:pt>
    <dgm:pt modelId="{98FFCFD7-6EAF-43B3-B073-F90520D80DD2}">
      <dgm:prSet custT="1"/>
      <dgm:spPr/>
      <dgm:t>
        <a:bodyPr/>
        <a:lstStyle/>
        <a:p>
          <a:pPr>
            <a:spcAft>
              <a:spcPts val="0"/>
            </a:spcAft>
          </a:pPr>
          <a:r>
            <a:rPr lang="de-DE" sz="2400" b="1" noProof="0" dirty="0" smtClean="0">
              <a:latin typeface="Arial" panose="020B0604020202020204" pitchFamily="34" charset="0"/>
              <a:cs typeface="Arial" panose="020B0604020202020204" pitchFamily="34" charset="0"/>
            </a:rPr>
            <a:t>Charakteristika</a:t>
          </a:r>
          <a:endParaRPr lang="de-DE" sz="1600" b="0" noProof="0" dirty="0" smtClean="0">
            <a:latin typeface="Arial" panose="020B0604020202020204" pitchFamily="34" charset="0"/>
            <a:cs typeface="Arial" panose="020B0604020202020204" pitchFamily="34" charset="0"/>
          </a:endParaRPr>
        </a:p>
      </dgm:t>
    </dgm:pt>
    <dgm:pt modelId="{0CEDF57B-D459-45D7-A350-FD28016FAB11}" type="parTrans" cxnId="{57DA4B27-2840-445B-BA12-C22073F6F5A6}">
      <dgm:prSet/>
      <dgm:spPr/>
      <dgm:t>
        <a:bodyPr/>
        <a:lstStyle/>
        <a:p>
          <a:endParaRPr lang="en-GB" sz="2400">
            <a:latin typeface="Arial" panose="020B0604020202020204" pitchFamily="34" charset="0"/>
            <a:cs typeface="Arial" panose="020B0604020202020204" pitchFamily="34" charset="0"/>
          </a:endParaRPr>
        </a:p>
      </dgm:t>
    </dgm:pt>
    <dgm:pt modelId="{0CF79BA9-38A5-469E-A5F4-723A1AFB8F96}" type="sibTrans" cxnId="{57DA4B27-2840-445B-BA12-C22073F6F5A6}">
      <dgm:prSet/>
      <dgm:spPr/>
      <dgm:t>
        <a:bodyPr/>
        <a:lstStyle/>
        <a:p>
          <a:endParaRPr lang="en-GB" sz="2400">
            <a:latin typeface="Arial" panose="020B0604020202020204" pitchFamily="34" charset="0"/>
            <a:cs typeface="Arial" panose="020B0604020202020204" pitchFamily="34" charset="0"/>
          </a:endParaRPr>
        </a:p>
      </dgm:t>
    </dgm:pt>
    <dgm:pt modelId="{38963096-EA1A-4670-A3FF-5D76267D5387}">
      <dgm:prSet custT="1"/>
      <dgm:spPr/>
      <dgm:t>
        <a:bodyPr/>
        <a:lstStyle/>
        <a:p>
          <a:pPr>
            <a:spcAft>
              <a:spcPts val="0"/>
            </a:spcAft>
          </a:pPr>
          <a:r>
            <a:rPr lang="de-DE" sz="2400" b="1" noProof="0" dirty="0" smtClean="0">
              <a:latin typeface="Arial" panose="020B0604020202020204" pitchFamily="34" charset="0"/>
              <a:cs typeface="Arial" panose="020B0604020202020204" pitchFamily="34" charset="0"/>
            </a:rPr>
            <a:t>Gütertransport auf der Schiene</a:t>
          </a:r>
        </a:p>
      </dgm:t>
    </dgm:pt>
    <dgm:pt modelId="{190FC5DE-20FD-4B49-A0C2-C22A13D64CE0}" type="parTrans" cxnId="{78EEB0D1-1CDC-4410-9584-74B05B0B0F68}">
      <dgm:prSet/>
      <dgm:spPr/>
      <dgm:t>
        <a:bodyPr/>
        <a:lstStyle/>
        <a:p>
          <a:endParaRPr lang="de-DE"/>
        </a:p>
      </dgm:t>
    </dgm:pt>
    <dgm:pt modelId="{71577635-7763-4E11-9922-B2D88C48CA95}" type="sibTrans" cxnId="{78EEB0D1-1CDC-4410-9584-74B05B0B0F68}">
      <dgm:prSet/>
      <dgm:spPr/>
      <dgm:t>
        <a:bodyPr/>
        <a:lstStyle/>
        <a:p>
          <a:endParaRPr lang="de-DE"/>
        </a:p>
      </dgm:t>
    </dgm:pt>
    <dgm:pt modelId="{32178B0F-6AA1-4D59-B95A-067D305C265C}">
      <dgm:prSet custT="1"/>
      <dgm:spPr/>
      <dgm:t>
        <a:bodyPr/>
        <a:lstStyle/>
        <a:p>
          <a:pPr>
            <a:spcAft>
              <a:spcPts val="0"/>
            </a:spcAft>
          </a:pPr>
          <a:r>
            <a:rPr lang="de-DE" sz="2400" b="1" noProof="0" dirty="0" smtClean="0">
              <a:latin typeface="Arial" panose="020B0604020202020204" pitchFamily="34" charset="0"/>
              <a:cs typeface="Arial" panose="020B0604020202020204" pitchFamily="34" charset="0"/>
            </a:rPr>
            <a:t>Produktionsformen im Eisenbahngüterverkehr</a:t>
          </a:r>
        </a:p>
      </dgm:t>
    </dgm:pt>
    <dgm:pt modelId="{322C141B-5485-4065-89B8-CF81276A9E63}" type="parTrans" cxnId="{99ABB9C3-0295-4628-B98C-F540DADAF777}">
      <dgm:prSet/>
      <dgm:spPr/>
      <dgm:t>
        <a:bodyPr/>
        <a:lstStyle/>
        <a:p>
          <a:endParaRPr lang="de-DE"/>
        </a:p>
      </dgm:t>
    </dgm:pt>
    <dgm:pt modelId="{E433C30B-9460-4995-9AB0-C5FA6328A2B5}" type="sibTrans" cxnId="{99ABB9C3-0295-4628-B98C-F540DADAF777}">
      <dgm:prSet/>
      <dgm:spPr/>
      <dgm:t>
        <a:bodyPr/>
        <a:lstStyle/>
        <a:p>
          <a:endParaRPr lang="de-DE"/>
        </a:p>
      </dgm:t>
    </dgm:pt>
    <dgm:pt modelId="{AE6139D5-D84B-4711-8A6A-A5161E022A99}" type="pres">
      <dgm:prSet presAssocID="{754914D3-2823-4D9D-9B5F-8AAE908A2791}" presName="Name0" presStyleCnt="0">
        <dgm:presLayoutVars>
          <dgm:chMax val="7"/>
          <dgm:chPref val="7"/>
          <dgm:dir/>
        </dgm:presLayoutVars>
      </dgm:prSet>
      <dgm:spPr/>
      <dgm:t>
        <a:bodyPr/>
        <a:lstStyle/>
        <a:p>
          <a:endParaRPr lang="de-DE"/>
        </a:p>
      </dgm:t>
    </dgm:pt>
    <dgm:pt modelId="{00F42187-34FD-4D8B-A449-F316E9EB9AFA}" type="pres">
      <dgm:prSet presAssocID="{754914D3-2823-4D9D-9B5F-8AAE908A2791}" presName="Name1" presStyleCnt="0"/>
      <dgm:spPr/>
      <dgm:t>
        <a:bodyPr/>
        <a:lstStyle/>
        <a:p>
          <a:endParaRPr lang="de-AT"/>
        </a:p>
      </dgm:t>
    </dgm:pt>
    <dgm:pt modelId="{C168C53D-163A-4892-8EF0-B5326C3FF8C8}" type="pres">
      <dgm:prSet presAssocID="{754914D3-2823-4D9D-9B5F-8AAE908A2791}" presName="cycle" presStyleCnt="0"/>
      <dgm:spPr/>
      <dgm:t>
        <a:bodyPr/>
        <a:lstStyle/>
        <a:p>
          <a:endParaRPr lang="de-AT"/>
        </a:p>
      </dgm:t>
    </dgm:pt>
    <dgm:pt modelId="{0FAB2C97-DF89-43B9-B7B2-C745E026F562}" type="pres">
      <dgm:prSet presAssocID="{754914D3-2823-4D9D-9B5F-8AAE908A2791}" presName="srcNode" presStyleLbl="node1" presStyleIdx="0" presStyleCnt="3"/>
      <dgm:spPr/>
      <dgm:t>
        <a:bodyPr/>
        <a:lstStyle/>
        <a:p>
          <a:endParaRPr lang="de-AT"/>
        </a:p>
      </dgm:t>
    </dgm:pt>
    <dgm:pt modelId="{93855F07-44CB-45DE-B464-761E63A71CD5}" type="pres">
      <dgm:prSet presAssocID="{754914D3-2823-4D9D-9B5F-8AAE908A2791}" presName="conn" presStyleLbl="parChTrans1D2" presStyleIdx="0" presStyleCnt="1"/>
      <dgm:spPr/>
      <dgm:t>
        <a:bodyPr/>
        <a:lstStyle/>
        <a:p>
          <a:endParaRPr lang="de-DE"/>
        </a:p>
      </dgm:t>
    </dgm:pt>
    <dgm:pt modelId="{D258DE45-194F-4470-A0BE-D234AB24927B}" type="pres">
      <dgm:prSet presAssocID="{754914D3-2823-4D9D-9B5F-8AAE908A2791}" presName="extraNode" presStyleLbl="node1" presStyleIdx="0" presStyleCnt="3"/>
      <dgm:spPr/>
      <dgm:t>
        <a:bodyPr/>
        <a:lstStyle/>
        <a:p>
          <a:endParaRPr lang="de-AT"/>
        </a:p>
      </dgm:t>
    </dgm:pt>
    <dgm:pt modelId="{BF8CDB65-7F63-46ED-AD6F-299BB5E410A3}" type="pres">
      <dgm:prSet presAssocID="{754914D3-2823-4D9D-9B5F-8AAE908A2791}" presName="dstNode" presStyleLbl="node1" presStyleIdx="0" presStyleCnt="3"/>
      <dgm:spPr/>
      <dgm:t>
        <a:bodyPr/>
        <a:lstStyle/>
        <a:p>
          <a:endParaRPr lang="de-AT"/>
        </a:p>
      </dgm:t>
    </dgm:pt>
    <dgm:pt modelId="{2B62C432-4905-40F9-9530-D2F004B7D3F6}" type="pres">
      <dgm:prSet presAssocID="{98FFCFD7-6EAF-43B3-B073-F90520D80DD2}" presName="text_1" presStyleLbl="node1" presStyleIdx="0" presStyleCnt="3">
        <dgm:presLayoutVars>
          <dgm:bulletEnabled val="1"/>
        </dgm:presLayoutVars>
      </dgm:prSet>
      <dgm:spPr/>
      <dgm:t>
        <a:bodyPr/>
        <a:lstStyle/>
        <a:p>
          <a:endParaRPr lang="en-GB"/>
        </a:p>
      </dgm:t>
    </dgm:pt>
    <dgm:pt modelId="{7D7CD6F4-5BF8-4820-9EDA-8C7339E21069}" type="pres">
      <dgm:prSet presAssocID="{98FFCFD7-6EAF-43B3-B073-F90520D80DD2}" presName="accent_1" presStyleCnt="0"/>
      <dgm:spPr/>
      <dgm:t>
        <a:bodyPr/>
        <a:lstStyle/>
        <a:p>
          <a:endParaRPr lang="en-GB"/>
        </a:p>
      </dgm:t>
    </dgm:pt>
    <dgm:pt modelId="{C2A52F33-F895-4B2F-BC4C-05306D79D5F7}" type="pres">
      <dgm:prSet presAssocID="{98FFCFD7-6EAF-43B3-B073-F90520D80DD2}" presName="accentRepeatNode" presStyleLbl="solidFgAcc1" presStyleIdx="0" presStyleCnt="3"/>
      <dgm:spPr>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dgm:spPr>
      <dgm:t>
        <a:bodyPr/>
        <a:lstStyle/>
        <a:p>
          <a:endParaRPr lang="en-GB"/>
        </a:p>
      </dgm:t>
    </dgm:pt>
    <dgm:pt modelId="{92851B1E-17AE-49B2-A471-28619B3D157A}" type="pres">
      <dgm:prSet presAssocID="{38963096-EA1A-4670-A3FF-5D76267D5387}" presName="text_2" presStyleLbl="node1" presStyleIdx="1" presStyleCnt="3">
        <dgm:presLayoutVars>
          <dgm:bulletEnabled val="1"/>
        </dgm:presLayoutVars>
      </dgm:prSet>
      <dgm:spPr/>
      <dgm:t>
        <a:bodyPr/>
        <a:lstStyle/>
        <a:p>
          <a:endParaRPr lang="de-DE"/>
        </a:p>
      </dgm:t>
    </dgm:pt>
    <dgm:pt modelId="{1B5917EB-C486-41B7-ABF8-F4EE52680D3E}" type="pres">
      <dgm:prSet presAssocID="{38963096-EA1A-4670-A3FF-5D76267D5387}" presName="accent_2" presStyleCnt="0"/>
      <dgm:spPr/>
    </dgm:pt>
    <dgm:pt modelId="{C40F1FF8-1FBB-4DD7-B47E-2A263DA7E302}" type="pres">
      <dgm:prSet presAssocID="{38963096-EA1A-4670-A3FF-5D76267D5387}" presName="accentRepeatNode" presStyleLbl="solidFgAcc1" presStyleIdx="1" presStyleCnt="3"/>
      <dgm:spPr>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dgm:spPr>
      <dgm:t>
        <a:bodyPr/>
        <a:lstStyle/>
        <a:p>
          <a:endParaRPr lang="de-AT"/>
        </a:p>
      </dgm:t>
    </dgm:pt>
    <dgm:pt modelId="{8721D885-E709-4ADB-8AAF-A24D3B6C09C3}" type="pres">
      <dgm:prSet presAssocID="{32178B0F-6AA1-4D59-B95A-067D305C265C}" presName="text_3" presStyleLbl="node1" presStyleIdx="2" presStyleCnt="3">
        <dgm:presLayoutVars>
          <dgm:bulletEnabled val="1"/>
        </dgm:presLayoutVars>
      </dgm:prSet>
      <dgm:spPr/>
      <dgm:t>
        <a:bodyPr/>
        <a:lstStyle/>
        <a:p>
          <a:endParaRPr lang="de-DE"/>
        </a:p>
      </dgm:t>
    </dgm:pt>
    <dgm:pt modelId="{C4586249-9C13-4A63-BEF2-59C29B5FDB70}" type="pres">
      <dgm:prSet presAssocID="{32178B0F-6AA1-4D59-B95A-067D305C265C}" presName="accent_3" presStyleCnt="0"/>
      <dgm:spPr/>
    </dgm:pt>
    <dgm:pt modelId="{E5338EE3-62F4-4A52-8249-22520C08715C}" type="pres">
      <dgm:prSet presAssocID="{32178B0F-6AA1-4D59-B95A-067D305C265C}" presName="accentRepeatNode" presStyleLbl="solidFgAcc1" presStyleIdx="2" presStyleCnt="3"/>
      <dgm:spPr>
        <a:solidFill>
          <a:srgbClr val="787878"/>
        </a:solidFill>
      </dgm:spPr>
      <dgm:t>
        <a:bodyPr/>
        <a:lstStyle/>
        <a:p>
          <a:endParaRPr lang="de-AT"/>
        </a:p>
      </dgm:t>
    </dgm:pt>
  </dgm:ptLst>
  <dgm:cxnLst>
    <dgm:cxn modelId="{8BB3688C-BFDF-4EE6-AFD1-A0B5BBCC5B17}" type="presOf" srcId="{754914D3-2823-4D9D-9B5F-8AAE908A2791}" destId="{AE6139D5-D84B-4711-8A6A-A5161E022A99}" srcOrd="0" destOrd="0" presId="urn:microsoft.com/office/officeart/2008/layout/VerticalCurvedList"/>
    <dgm:cxn modelId="{3716A80A-4DD1-441E-A3B5-D73C1C22210D}" type="presOf" srcId="{98FFCFD7-6EAF-43B3-B073-F90520D80DD2}" destId="{2B62C432-4905-40F9-9530-D2F004B7D3F6}" srcOrd="0" destOrd="0" presId="urn:microsoft.com/office/officeart/2008/layout/VerticalCurvedList"/>
    <dgm:cxn modelId="{459344FD-EC13-4475-995C-1AA8345EE36C}" type="presOf" srcId="{0CF79BA9-38A5-469E-A5F4-723A1AFB8F96}" destId="{93855F07-44CB-45DE-B464-761E63A71CD5}" srcOrd="0" destOrd="0" presId="urn:microsoft.com/office/officeart/2008/layout/VerticalCurvedList"/>
    <dgm:cxn modelId="{57DA4B27-2840-445B-BA12-C22073F6F5A6}" srcId="{754914D3-2823-4D9D-9B5F-8AAE908A2791}" destId="{98FFCFD7-6EAF-43B3-B073-F90520D80DD2}" srcOrd="0" destOrd="0" parTransId="{0CEDF57B-D459-45D7-A350-FD28016FAB11}" sibTransId="{0CF79BA9-38A5-469E-A5F4-723A1AFB8F96}"/>
    <dgm:cxn modelId="{94386FBC-8C3B-4866-9533-13C0D01251BD}" type="presOf" srcId="{38963096-EA1A-4670-A3FF-5D76267D5387}" destId="{92851B1E-17AE-49B2-A471-28619B3D157A}" srcOrd="0" destOrd="0" presId="urn:microsoft.com/office/officeart/2008/layout/VerticalCurvedList"/>
    <dgm:cxn modelId="{99ABB9C3-0295-4628-B98C-F540DADAF777}" srcId="{754914D3-2823-4D9D-9B5F-8AAE908A2791}" destId="{32178B0F-6AA1-4D59-B95A-067D305C265C}" srcOrd="2" destOrd="0" parTransId="{322C141B-5485-4065-89B8-CF81276A9E63}" sibTransId="{E433C30B-9460-4995-9AB0-C5FA6328A2B5}"/>
    <dgm:cxn modelId="{A326A4C8-92A3-4D04-93A3-A4B39DC199E4}" type="presOf" srcId="{32178B0F-6AA1-4D59-B95A-067D305C265C}" destId="{8721D885-E709-4ADB-8AAF-A24D3B6C09C3}" srcOrd="0" destOrd="0" presId="urn:microsoft.com/office/officeart/2008/layout/VerticalCurvedList"/>
    <dgm:cxn modelId="{78EEB0D1-1CDC-4410-9584-74B05B0B0F68}" srcId="{754914D3-2823-4D9D-9B5F-8AAE908A2791}" destId="{38963096-EA1A-4670-A3FF-5D76267D5387}" srcOrd="1" destOrd="0" parTransId="{190FC5DE-20FD-4B49-A0C2-C22A13D64CE0}" sibTransId="{71577635-7763-4E11-9922-B2D88C48CA95}"/>
    <dgm:cxn modelId="{7C65FAB1-6DE1-4AED-8D21-6642B7DE20DB}" type="presParOf" srcId="{AE6139D5-D84B-4711-8A6A-A5161E022A99}" destId="{00F42187-34FD-4D8B-A449-F316E9EB9AFA}" srcOrd="0" destOrd="0" presId="urn:microsoft.com/office/officeart/2008/layout/VerticalCurvedList"/>
    <dgm:cxn modelId="{0BBC7FD4-A927-45A9-ACB0-9A6A84E9D773}" type="presParOf" srcId="{00F42187-34FD-4D8B-A449-F316E9EB9AFA}" destId="{C168C53D-163A-4892-8EF0-B5326C3FF8C8}" srcOrd="0" destOrd="0" presId="urn:microsoft.com/office/officeart/2008/layout/VerticalCurvedList"/>
    <dgm:cxn modelId="{F6409A02-766C-4982-A5C2-60238B98A736}" type="presParOf" srcId="{C168C53D-163A-4892-8EF0-B5326C3FF8C8}" destId="{0FAB2C97-DF89-43B9-B7B2-C745E026F562}" srcOrd="0" destOrd="0" presId="urn:microsoft.com/office/officeart/2008/layout/VerticalCurvedList"/>
    <dgm:cxn modelId="{56FB64CA-CDC1-4785-9008-F9EFEB948B77}" type="presParOf" srcId="{C168C53D-163A-4892-8EF0-B5326C3FF8C8}" destId="{93855F07-44CB-45DE-B464-761E63A71CD5}" srcOrd="1" destOrd="0" presId="urn:microsoft.com/office/officeart/2008/layout/VerticalCurvedList"/>
    <dgm:cxn modelId="{EB72EFE6-6EF9-421B-B6B6-BA139FB63C53}" type="presParOf" srcId="{C168C53D-163A-4892-8EF0-B5326C3FF8C8}" destId="{D258DE45-194F-4470-A0BE-D234AB24927B}" srcOrd="2" destOrd="0" presId="urn:microsoft.com/office/officeart/2008/layout/VerticalCurvedList"/>
    <dgm:cxn modelId="{F9E0D74F-C0C7-4A8D-B120-D1D38FDD74E7}" type="presParOf" srcId="{C168C53D-163A-4892-8EF0-B5326C3FF8C8}" destId="{BF8CDB65-7F63-46ED-AD6F-299BB5E410A3}" srcOrd="3" destOrd="0" presId="urn:microsoft.com/office/officeart/2008/layout/VerticalCurvedList"/>
    <dgm:cxn modelId="{344996E2-951D-4EAA-90BC-D82561145B91}" type="presParOf" srcId="{00F42187-34FD-4D8B-A449-F316E9EB9AFA}" destId="{2B62C432-4905-40F9-9530-D2F004B7D3F6}" srcOrd="1" destOrd="0" presId="urn:microsoft.com/office/officeart/2008/layout/VerticalCurvedList"/>
    <dgm:cxn modelId="{DFF0C4CD-5AAC-4EA1-9E43-8E4A0F6E751B}" type="presParOf" srcId="{00F42187-34FD-4D8B-A449-F316E9EB9AFA}" destId="{7D7CD6F4-5BF8-4820-9EDA-8C7339E21069}" srcOrd="2" destOrd="0" presId="urn:microsoft.com/office/officeart/2008/layout/VerticalCurvedList"/>
    <dgm:cxn modelId="{64558FB1-CB19-428F-83A4-5DA18D803719}" type="presParOf" srcId="{7D7CD6F4-5BF8-4820-9EDA-8C7339E21069}" destId="{C2A52F33-F895-4B2F-BC4C-05306D79D5F7}" srcOrd="0" destOrd="0" presId="urn:microsoft.com/office/officeart/2008/layout/VerticalCurvedList"/>
    <dgm:cxn modelId="{F4088DDA-DECD-4220-9E35-05CCBBD5B95B}" type="presParOf" srcId="{00F42187-34FD-4D8B-A449-F316E9EB9AFA}" destId="{92851B1E-17AE-49B2-A471-28619B3D157A}" srcOrd="3" destOrd="0" presId="urn:microsoft.com/office/officeart/2008/layout/VerticalCurvedList"/>
    <dgm:cxn modelId="{4AA8AE69-5261-4D02-A40B-1E2BFBE68B48}" type="presParOf" srcId="{00F42187-34FD-4D8B-A449-F316E9EB9AFA}" destId="{1B5917EB-C486-41B7-ABF8-F4EE52680D3E}" srcOrd="4" destOrd="0" presId="urn:microsoft.com/office/officeart/2008/layout/VerticalCurvedList"/>
    <dgm:cxn modelId="{0C6BAE15-7221-45D2-BF8C-73B1DF2403B4}" type="presParOf" srcId="{1B5917EB-C486-41B7-ABF8-F4EE52680D3E}" destId="{C40F1FF8-1FBB-4DD7-B47E-2A263DA7E302}" srcOrd="0" destOrd="0" presId="urn:microsoft.com/office/officeart/2008/layout/VerticalCurvedList"/>
    <dgm:cxn modelId="{8B88B714-C146-4920-AA0C-993F21ACC4B6}" type="presParOf" srcId="{00F42187-34FD-4D8B-A449-F316E9EB9AFA}" destId="{8721D885-E709-4ADB-8AAF-A24D3B6C09C3}" srcOrd="5" destOrd="0" presId="urn:microsoft.com/office/officeart/2008/layout/VerticalCurvedList"/>
    <dgm:cxn modelId="{54B88F2F-EF5D-46B7-9F88-2801D2A99BA6}" type="presParOf" srcId="{00F42187-34FD-4D8B-A449-F316E9EB9AFA}" destId="{C4586249-9C13-4A63-BEF2-59C29B5FDB70}" srcOrd="6" destOrd="0" presId="urn:microsoft.com/office/officeart/2008/layout/VerticalCurvedList"/>
    <dgm:cxn modelId="{0877BCF2-8194-4CD3-ACC5-329F5C93FAA9}" type="presParOf" srcId="{C4586249-9C13-4A63-BEF2-59C29B5FDB70}" destId="{E5338EE3-62F4-4A52-8249-22520C08715C}"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0FF87E3-C306-4887-9985-DA5C77A9157E}" type="doc">
      <dgm:prSet loTypeId="urn:microsoft.com/office/officeart/2005/8/layout/vList3" loCatId="list" qsTypeId="urn:microsoft.com/office/officeart/2005/8/quickstyle/simple1" qsCatId="simple" csTypeId="urn:microsoft.com/office/officeart/2005/8/colors/accent0_1" csCatId="mainScheme" phldr="1"/>
      <dgm:spPr/>
      <dgm:t>
        <a:bodyPr/>
        <a:lstStyle/>
        <a:p>
          <a:endParaRPr lang="de-AT"/>
        </a:p>
      </dgm:t>
    </dgm:pt>
    <dgm:pt modelId="{67B58480-8ABB-46D4-89F9-F86B61149930}">
      <dgm:prSet phldrT="[Text]"/>
      <dgm:spPr/>
      <dgm:t>
        <a:bodyPr/>
        <a:lstStyle/>
        <a:p>
          <a:r>
            <a:rPr lang="de-AT" dirty="0" smtClean="0">
              <a:latin typeface="Arial" panose="020B0604020202020204" pitchFamily="34" charset="0"/>
              <a:cs typeface="Arial" panose="020B0604020202020204" pitchFamily="34" charset="0"/>
            </a:rPr>
            <a:t>Ganzzugverkehr</a:t>
          </a:r>
          <a:endParaRPr lang="de-AT" dirty="0">
            <a:latin typeface="Arial" panose="020B0604020202020204" pitchFamily="34" charset="0"/>
            <a:cs typeface="Arial" panose="020B0604020202020204" pitchFamily="34" charset="0"/>
          </a:endParaRPr>
        </a:p>
      </dgm:t>
    </dgm:pt>
    <dgm:pt modelId="{F0100DEB-6F99-4F12-945E-8CA0B8183EA4}" type="parTrans" cxnId="{E3400B20-7085-4FFC-B34B-9763525636C7}">
      <dgm:prSet/>
      <dgm:spPr/>
      <dgm:t>
        <a:bodyPr/>
        <a:lstStyle/>
        <a:p>
          <a:endParaRPr lang="de-AT">
            <a:latin typeface="Arial" panose="020B0604020202020204" pitchFamily="34" charset="0"/>
            <a:cs typeface="Arial" panose="020B0604020202020204" pitchFamily="34" charset="0"/>
          </a:endParaRPr>
        </a:p>
      </dgm:t>
    </dgm:pt>
    <dgm:pt modelId="{F3B5A7EF-B089-4B32-9E5A-8476B7F97546}" type="sibTrans" cxnId="{E3400B20-7085-4FFC-B34B-9763525636C7}">
      <dgm:prSet/>
      <dgm:spPr/>
      <dgm:t>
        <a:bodyPr/>
        <a:lstStyle/>
        <a:p>
          <a:endParaRPr lang="de-AT">
            <a:latin typeface="Arial" panose="020B0604020202020204" pitchFamily="34" charset="0"/>
            <a:cs typeface="Arial" panose="020B0604020202020204" pitchFamily="34" charset="0"/>
          </a:endParaRPr>
        </a:p>
      </dgm:t>
    </dgm:pt>
    <dgm:pt modelId="{86A2B3D1-C6C5-48D4-BFEF-24E82A8A9479}">
      <dgm:prSet phldrT="[Text]"/>
      <dgm:spPr/>
      <dgm:t>
        <a:bodyPr/>
        <a:lstStyle/>
        <a:p>
          <a:r>
            <a:rPr lang="de-AT" dirty="0" smtClean="0">
              <a:latin typeface="Arial" panose="020B0604020202020204" pitchFamily="34" charset="0"/>
              <a:cs typeface="Arial" panose="020B0604020202020204" pitchFamily="34" charset="0"/>
            </a:rPr>
            <a:t>Wagengruppenverkehr</a:t>
          </a:r>
          <a:endParaRPr lang="de-AT" dirty="0">
            <a:latin typeface="Arial" panose="020B0604020202020204" pitchFamily="34" charset="0"/>
            <a:cs typeface="Arial" panose="020B0604020202020204" pitchFamily="34" charset="0"/>
          </a:endParaRPr>
        </a:p>
      </dgm:t>
    </dgm:pt>
    <dgm:pt modelId="{D3C4DB8C-34FE-4658-A000-64C71637F0ED}" type="parTrans" cxnId="{D0F53FDC-3D56-436D-AF2D-C31E623E4C30}">
      <dgm:prSet/>
      <dgm:spPr/>
      <dgm:t>
        <a:bodyPr/>
        <a:lstStyle/>
        <a:p>
          <a:endParaRPr lang="de-AT">
            <a:latin typeface="Arial" panose="020B0604020202020204" pitchFamily="34" charset="0"/>
            <a:cs typeface="Arial" panose="020B0604020202020204" pitchFamily="34" charset="0"/>
          </a:endParaRPr>
        </a:p>
      </dgm:t>
    </dgm:pt>
    <dgm:pt modelId="{29DB2A8D-B785-4C50-B04B-18F94D884A30}" type="sibTrans" cxnId="{D0F53FDC-3D56-436D-AF2D-C31E623E4C30}">
      <dgm:prSet/>
      <dgm:spPr/>
      <dgm:t>
        <a:bodyPr/>
        <a:lstStyle/>
        <a:p>
          <a:endParaRPr lang="de-AT">
            <a:latin typeface="Arial" panose="020B0604020202020204" pitchFamily="34" charset="0"/>
            <a:cs typeface="Arial" panose="020B0604020202020204" pitchFamily="34" charset="0"/>
          </a:endParaRPr>
        </a:p>
      </dgm:t>
    </dgm:pt>
    <dgm:pt modelId="{19193083-1DB9-430A-8393-C1DAFD710C8A}">
      <dgm:prSet phldrT="[Text]"/>
      <dgm:spPr/>
      <dgm:t>
        <a:bodyPr/>
        <a:lstStyle/>
        <a:p>
          <a:r>
            <a:rPr lang="de-AT" dirty="0" smtClean="0">
              <a:latin typeface="Arial" panose="020B0604020202020204" pitchFamily="34" charset="0"/>
              <a:cs typeface="Arial" panose="020B0604020202020204" pitchFamily="34" charset="0"/>
            </a:rPr>
            <a:t>Einzelwagenverkehr</a:t>
          </a:r>
        </a:p>
      </dgm:t>
    </dgm:pt>
    <dgm:pt modelId="{75885EDF-9A2B-42BD-9E62-85B4FEA630B9}" type="parTrans" cxnId="{16B9E9B9-C250-40A4-99A9-B9D35FF4CF25}">
      <dgm:prSet/>
      <dgm:spPr/>
      <dgm:t>
        <a:bodyPr/>
        <a:lstStyle/>
        <a:p>
          <a:endParaRPr lang="de-AT">
            <a:latin typeface="Arial" panose="020B0604020202020204" pitchFamily="34" charset="0"/>
            <a:cs typeface="Arial" panose="020B0604020202020204" pitchFamily="34" charset="0"/>
          </a:endParaRPr>
        </a:p>
      </dgm:t>
    </dgm:pt>
    <dgm:pt modelId="{99C088C1-1729-48F7-8A6E-464F446AB6D9}" type="sibTrans" cxnId="{16B9E9B9-C250-40A4-99A9-B9D35FF4CF25}">
      <dgm:prSet/>
      <dgm:spPr/>
      <dgm:t>
        <a:bodyPr/>
        <a:lstStyle/>
        <a:p>
          <a:endParaRPr lang="de-AT">
            <a:latin typeface="Arial" panose="020B0604020202020204" pitchFamily="34" charset="0"/>
            <a:cs typeface="Arial" panose="020B0604020202020204" pitchFamily="34" charset="0"/>
          </a:endParaRPr>
        </a:p>
      </dgm:t>
    </dgm:pt>
    <dgm:pt modelId="{D0A6A163-20FC-4A6A-AD18-FDB34D0A42F5}">
      <dgm:prSet/>
      <dgm:spPr/>
      <dgm:t>
        <a:bodyPr/>
        <a:lstStyle/>
        <a:p>
          <a:r>
            <a:rPr lang="de-AT" dirty="0" smtClean="0">
              <a:latin typeface="Arial" panose="020B0604020202020204" pitchFamily="34" charset="0"/>
              <a:cs typeface="Arial" panose="020B0604020202020204" pitchFamily="34" charset="0"/>
            </a:rPr>
            <a:t>Kombinierter Verkehr</a:t>
          </a:r>
          <a:endParaRPr lang="de-AT" dirty="0">
            <a:latin typeface="Arial" panose="020B0604020202020204" pitchFamily="34" charset="0"/>
            <a:cs typeface="Arial" panose="020B0604020202020204" pitchFamily="34" charset="0"/>
          </a:endParaRPr>
        </a:p>
      </dgm:t>
    </dgm:pt>
    <dgm:pt modelId="{FD266923-8F43-4E4B-93FB-6CC1244D629F}" type="parTrans" cxnId="{550DAE34-7813-4F68-AED5-06F1FB2C9C5E}">
      <dgm:prSet/>
      <dgm:spPr/>
      <dgm:t>
        <a:bodyPr/>
        <a:lstStyle/>
        <a:p>
          <a:endParaRPr lang="de-AT">
            <a:latin typeface="Arial" panose="020B0604020202020204" pitchFamily="34" charset="0"/>
            <a:cs typeface="Arial" panose="020B0604020202020204" pitchFamily="34" charset="0"/>
          </a:endParaRPr>
        </a:p>
      </dgm:t>
    </dgm:pt>
    <dgm:pt modelId="{BFDB9459-9E6B-40D1-9914-9F3D5CE17256}" type="sibTrans" cxnId="{550DAE34-7813-4F68-AED5-06F1FB2C9C5E}">
      <dgm:prSet/>
      <dgm:spPr/>
      <dgm:t>
        <a:bodyPr/>
        <a:lstStyle/>
        <a:p>
          <a:endParaRPr lang="de-AT">
            <a:latin typeface="Arial" panose="020B0604020202020204" pitchFamily="34" charset="0"/>
            <a:cs typeface="Arial" panose="020B0604020202020204" pitchFamily="34" charset="0"/>
          </a:endParaRPr>
        </a:p>
      </dgm:t>
    </dgm:pt>
    <dgm:pt modelId="{01EEB10A-1E0B-4390-88C4-69D7B164A66A}" type="pres">
      <dgm:prSet presAssocID="{C0FF87E3-C306-4887-9985-DA5C77A9157E}" presName="linearFlow" presStyleCnt="0">
        <dgm:presLayoutVars>
          <dgm:dir/>
          <dgm:resizeHandles val="exact"/>
        </dgm:presLayoutVars>
      </dgm:prSet>
      <dgm:spPr/>
      <dgm:t>
        <a:bodyPr/>
        <a:lstStyle/>
        <a:p>
          <a:endParaRPr lang="de-AT"/>
        </a:p>
      </dgm:t>
    </dgm:pt>
    <dgm:pt modelId="{4AA4A686-9F3B-49C4-AB8D-F824965F3220}" type="pres">
      <dgm:prSet presAssocID="{67B58480-8ABB-46D4-89F9-F86B61149930}" presName="composite" presStyleCnt="0"/>
      <dgm:spPr/>
    </dgm:pt>
    <dgm:pt modelId="{4407FA09-83C6-4FD3-8FA5-6431B0176284}" type="pres">
      <dgm:prSet presAssocID="{67B58480-8ABB-46D4-89F9-F86B61149930}" presName="imgShp" presStyleLbl="fgImgPlace1" presStyleIdx="0" presStyleCnt="4"/>
      <dgm:spPr>
        <a:blipFill>
          <a:blip xmlns:r="http://schemas.openxmlformats.org/officeDocument/2006/relationships" r:embed="rId1">
            <a:extLst>
              <a:ext uri="{28A0092B-C50C-407E-A947-70E740481C1C}">
                <a14:useLocalDpi xmlns:a14="http://schemas.microsoft.com/office/drawing/2010/main" val="0"/>
              </a:ext>
            </a:extLst>
          </a:blip>
          <a:srcRect/>
          <a:stretch>
            <a:fillRect l="-16000" r="-16000"/>
          </a:stretch>
        </a:blipFill>
      </dgm:spPr>
    </dgm:pt>
    <dgm:pt modelId="{10347714-362F-422B-B170-7B07B973484F}" type="pres">
      <dgm:prSet presAssocID="{67B58480-8ABB-46D4-89F9-F86B61149930}" presName="txShp" presStyleLbl="node1" presStyleIdx="0" presStyleCnt="4">
        <dgm:presLayoutVars>
          <dgm:bulletEnabled val="1"/>
        </dgm:presLayoutVars>
      </dgm:prSet>
      <dgm:spPr/>
      <dgm:t>
        <a:bodyPr/>
        <a:lstStyle/>
        <a:p>
          <a:endParaRPr lang="de-AT"/>
        </a:p>
      </dgm:t>
    </dgm:pt>
    <dgm:pt modelId="{4472201F-B795-45C2-9177-49A37A01DCD9}" type="pres">
      <dgm:prSet presAssocID="{F3B5A7EF-B089-4B32-9E5A-8476B7F97546}" presName="spacing" presStyleCnt="0"/>
      <dgm:spPr/>
    </dgm:pt>
    <dgm:pt modelId="{6263D5FD-3D72-4152-B971-12FCAB428685}" type="pres">
      <dgm:prSet presAssocID="{86A2B3D1-C6C5-48D4-BFEF-24E82A8A9479}" presName="composite" presStyleCnt="0"/>
      <dgm:spPr/>
    </dgm:pt>
    <dgm:pt modelId="{FFC6CE3D-9DDE-4563-8C25-80A0C50160AF}" type="pres">
      <dgm:prSet presAssocID="{86A2B3D1-C6C5-48D4-BFEF-24E82A8A9479}" presName="imgShp" presStyleLbl="fgImgPlace1" presStyleIdx="1" presStyleCnt="4"/>
      <dgm:spPr>
        <a:blipFill>
          <a:blip xmlns:r="http://schemas.openxmlformats.org/officeDocument/2006/relationships" r:embed="rId2">
            <a:extLst>
              <a:ext uri="{28A0092B-C50C-407E-A947-70E740481C1C}">
                <a14:useLocalDpi xmlns:a14="http://schemas.microsoft.com/office/drawing/2010/main" val="0"/>
              </a:ext>
            </a:extLst>
          </a:blip>
          <a:srcRect/>
          <a:stretch>
            <a:fillRect l="-21000" r="-21000"/>
          </a:stretch>
        </a:blipFill>
      </dgm:spPr>
    </dgm:pt>
    <dgm:pt modelId="{052328A1-CFED-4D39-8F70-ABE5F9809A8D}" type="pres">
      <dgm:prSet presAssocID="{86A2B3D1-C6C5-48D4-BFEF-24E82A8A9479}" presName="txShp" presStyleLbl="node1" presStyleIdx="1" presStyleCnt="4">
        <dgm:presLayoutVars>
          <dgm:bulletEnabled val="1"/>
        </dgm:presLayoutVars>
      </dgm:prSet>
      <dgm:spPr/>
      <dgm:t>
        <a:bodyPr/>
        <a:lstStyle/>
        <a:p>
          <a:endParaRPr lang="de-AT"/>
        </a:p>
      </dgm:t>
    </dgm:pt>
    <dgm:pt modelId="{125F4E45-3DDE-4E96-A572-D457B42D050E}" type="pres">
      <dgm:prSet presAssocID="{29DB2A8D-B785-4C50-B04B-18F94D884A30}" presName="spacing" presStyleCnt="0"/>
      <dgm:spPr/>
    </dgm:pt>
    <dgm:pt modelId="{50AB2A0C-AF39-455F-9394-CD06B080A31D}" type="pres">
      <dgm:prSet presAssocID="{19193083-1DB9-430A-8393-C1DAFD710C8A}" presName="composite" presStyleCnt="0"/>
      <dgm:spPr/>
    </dgm:pt>
    <dgm:pt modelId="{40CC9BC9-417B-462B-9C21-1CAC0B9F5139}" type="pres">
      <dgm:prSet presAssocID="{19193083-1DB9-430A-8393-C1DAFD710C8A}" presName="imgShp" presStyleLbl="fgImgPlace1" presStyleIdx="2" presStyleCnt="4"/>
      <dgm:spPr>
        <a:blipFill>
          <a:blip xmlns:r="http://schemas.openxmlformats.org/officeDocument/2006/relationships" r:embed="rId3">
            <a:extLst>
              <a:ext uri="{28A0092B-C50C-407E-A947-70E740481C1C}">
                <a14:useLocalDpi xmlns:a14="http://schemas.microsoft.com/office/drawing/2010/main" val="0"/>
              </a:ext>
            </a:extLst>
          </a:blip>
          <a:srcRect/>
          <a:stretch>
            <a:fillRect l="-17000" r="-17000"/>
          </a:stretch>
        </a:blipFill>
      </dgm:spPr>
    </dgm:pt>
    <dgm:pt modelId="{D494005F-76F3-43B6-A2AC-811E2ED6FE28}" type="pres">
      <dgm:prSet presAssocID="{19193083-1DB9-430A-8393-C1DAFD710C8A}" presName="txShp" presStyleLbl="node1" presStyleIdx="2" presStyleCnt="4">
        <dgm:presLayoutVars>
          <dgm:bulletEnabled val="1"/>
        </dgm:presLayoutVars>
      </dgm:prSet>
      <dgm:spPr/>
      <dgm:t>
        <a:bodyPr/>
        <a:lstStyle/>
        <a:p>
          <a:endParaRPr lang="de-AT"/>
        </a:p>
      </dgm:t>
    </dgm:pt>
    <dgm:pt modelId="{C2417F41-DD48-468F-A2A8-EE3216A26A51}" type="pres">
      <dgm:prSet presAssocID="{99C088C1-1729-48F7-8A6E-464F446AB6D9}" presName="spacing" presStyleCnt="0"/>
      <dgm:spPr/>
    </dgm:pt>
    <dgm:pt modelId="{C23B845E-3C16-472B-9867-A258AE7F5729}" type="pres">
      <dgm:prSet presAssocID="{D0A6A163-20FC-4A6A-AD18-FDB34D0A42F5}" presName="composite" presStyleCnt="0"/>
      <dgm:spPr/>
    </dgm:pt>
    <dgm:pt modelId="{924DE973-6876-4393-8553-5187885B03F1}" type="pres">
      <dgm:prSet presAssocID="{D0A6A163-20FC-4A6A-AD18-FDB34D0A42F5}" presName="imgShp" presStyleLbl="fgImgPlace1" presStyleIdx="3" presStyleCnt="4"/>
      <dgm:spPr>
        <a:blipFill>
          <a:blip xmlns:r="http://schemas.openxmlformats.org/officeDocument/2006/relationships" r:embed="rId4">
            <a:extLst>
              <a:ext uri="{28A0092B-C50C-407E-A947-70E740481C1C}">
                <a14:useLocalDpi xmlns:a14="http://schemas.microsoft.com/office/drawing/2010/main" val="0"/>
              </a:ext>
            </a:extLst>
          </a:blip>
          <a:srcRect/>
          <a:stretch>
            <a:fillRect l="-17000" r="-17000"/>
          </a:stretch>
        </a:blipFill>
      </dgm:spPr>
    </dgm:pt>
    <dgm:pt modelId="{A591D294-2087-481F-991F-8E3C0893611A}" type="pres">
      <dgm:prSet presAssocID="{D0A6A163-20FC-4A6A-AD18-FDB34D0A42F5}" presName="txShp" presStyleLbl="node1" presStyleIdx="3" presStyleCnt="4">
        <dgm:presLayoutVars>
          <dgm:bulletEnabled val="1"/>
        </dgm:presLayoutVars>
      </dgm:prSet>
      <dgm:spPr/>
      <dgm:t>
        <a:bodyPr/>
        <a:lstStyle/>
        <a:p>
          <a:endParaRPr lang="de-AT"/>
        </a:p>
      </dgm:t>
    </dgm:pt>
  </dgm:ptLst>
  <dgm:cxnLst>
    <dgm:cxn modelId="{2CEF0F49-D9C6-437E-B657-7A49B6494AEC}" type="presOf" srcId="{C0FF87E3-C306-4887-9985-DA5C77A9157E}" destId="{01EEB10A-1E0B-4390-88C4-69D7B164A66A}" srcOrd="0" destOrd="0" presId="urn:microsoft.com/office/officeart/2005/8/layout/vList3"/>
    <dgm:cxn modelId="{D0F53FDC-3D56-436D-AF2D-C31E623E4C30}" srcId="{C0FF87E3-C306-4887-9985-DA5C77A9157E}" destId="{86A2B3D1-C6C5-48D4-BFEF-24E82A8A9479}" srcOrd="1" destOrd="0" parTransId="{D3C4DB8C-34FE-4658-A000-64C71637F0ED}" sibTransId="{29DB2A8D-B785-4C50-B04B-18F94D884A30}"/>
    <dgm:cxn modelId="{13DAF3FC-2BBA-4248-AE3A-F0B25230A9B9}" type="presOf" srcId="{86A2B3D1-C6C5-48D4-BFEF-24E82A8A9479}" destId="{052328A1-CFED-4D39-8F70-ABE5F9809A8D}" srcOrd="0" destOrd="0" presId="urn:microsoft.com/office/officeart/2005/8/layout/vList3"/>
    <dgm:cxn modelId="{32970B85-CB3C-407C-B30C-E9C7A27178C8}" type="presOf" srcId="{67B58480-8ABB-46D4-89F9-F86B61149930}" destId="{10347714-362F-422B-B170-7B07B973484F}" srcOrd="0" destOrd="0" presId="urn:microsoft.com/office/officeart/2005/8/layout/vList3"/>
    <dgm:cxn modelId="{E7A268DB-C78A-4551-BBE4-23E3E9E14E98}" type="presOf" srcId="{D0A6A163-20FC-4A6A-AD18-FDB34D0A42F5}" destId="{A591D294-2087-481F-991F-8E3C0893611A}" srcOrd="0" destOrd="0" presId="urn:microsoft.com/office/officeart/2005/8/layout/vList3"/>
    <dgm:cxn modelId="{75DBBCC4-3437-493F-9884-67F269CBCD3F}" type="presOf" srcId="{19193083-1DB9-430A-8393-C1DAFD710C8A}" destId="{D494005F-76F3-43B6-A2AC-811E2ED6FE28}" srcOrd="0" destOrd="0" presId="urn:microsoft.com/office/officeart/2005/8/layout/vList3"/>
    <dgm:cxn modelId="{550DAE34-7813-4F68-AED5-06F1FB2C9C5E}" srcId="{C0FF87E3-C306-4887-9985-DA5C77A9157E}" destId="{D0A6A163-20FC-4A6A-AD18-FDB34D0A42F5}" srcOrd="3" destOrd="0" parTransId="{FD266923-8F43-4E4B-93FB-6CC1244D629F}" sibTransId="{BFDB9459-9E6B-40D1-9914-9F3D5CE17256}"/>
    <dgm:cxn modelId="{16B9E9B9-C250-40A4-99A9-B9D35FF4CF25}" srcId="{C0FF87E3-C306-4887-9985-DA5C77A9157E}" destId="{19193083-1DB9-430A-8393-C1DAFD710C8A}" srcOrd="2" destOrd="0" parTransId="{75885EDF-9A2B-42BD-9E62-85B4FEA630B9}" sibTransId="{99C088C1-1729-48F7-8A6E-464F446AB6D9}"/>
    <dgm:cxn modelId="{E3400B20-7085-4FFC-B34B-9763525636C7}" srcId="{C0FF87E3-C306-4887-9985-DA5C77A9157E}" destId="{67B58480-8ABB-46D4-89F9-F86B61149930}" srcOrd="0" destOrd="0" parTransId="{F0100DEB-6F99-4F12-945E-8CA0B8183EA4}" sibTransId="{F3B5A7EF-B089-4B32-9E5A-8476B7F97546}"/>
    <dgm:cxn modelId="{99EA2D13-59B6-445A-A78E-7B65CD41ACBE}" type="presParOf" srcId="{01EEB10A-1E0B-4390-88C4-69D7B164A66A}" destId="{4AA4A686-9F3B-49C4-AB8D-F824965F3220}" srcOrd="0" destOrd="0" presId="urn:microsoft.com/office/officeart/2005/8/layout/vList3"/>
    <dgm:cxn modelId="{A8746D4E-5E7D-4586-A2BF-B7777887B007}" type="presParOf" srcId="{4AA4A686-9F3B-49C4-AB8D-F824965F3220}" destId="{4407FA09-83C6-4FD3-8FA5-6431B0176284}" srcOrd="0" destOrd="0" presId="urn:microsoft.com/office/officeart/2005/8/layout/vList3"/>
    <dgm:cxn modelId="{2B74B5DB-1348-4182-8906-E344A833E34F}" type="presParOf" srcId="{4AA4A686-9F3B-49C4-AB8D-F824965F3220}" destId="{10347714-362F-422B-B170-7B07B973484F}" srcOrd="1" destOrd="0" presId="urn:microsoft.com/office/officeart/2005/8/layout/vList3"/>
    <dgm:cxn modelId="{970D9BD0-B8F3-4D25-A854-82FD1AA5D186}" type="presParOf" srcId="{01EEB10A-1E0B-4390-88C4-69D7B164A66A}" destId="{4472201F-B795-45C2-9177-49A37A01DCD9}" srcOrd="1" destOrd="0" presId="urn:microsoft.com/office/officeart/2005/8/layout/vList3"/>
    <dgm:cxn modelId="{6B27160E-4A11-4F34-9C45-79E6FB4F4054}" type="presParOf" srcId="{01EEB10A-1E0B-4390-88C4-69D7B164A66A}" destId="{6263D5FD-3D72-4152-B971-12FCAB428685}" srcOrd="2" destOrd="0" presId="urn:microsoft.com/office/officeart/2005/8/layout/vList3"/>
    <dgm:cxn modelId="{D98B0B97-78CC-483F-B745-83147F3D00A5}" type="presParOf" srcId="{6263D5FD-3D72-4152-B971-12FCAB428685}" destId="{FFC6CE3D-9DDE-4563-8C25-80A0C50160AF}" srcOrd="0" destOrd="0" presId="urn:microsoft.com/office/officeart/2005/8/layout/vList3"/>
    <dgm:cxn modelId="{B145AF1E-E8A3-4921-A823-BAC2940EE8A0}" type="presParOf" srcId="{6263D5FD-3D72-4152-B971-12FCAB428685}" destId="{052328A1-CFED-4D39-8F70-ABE5F9809A8D}" srcOrd="1" destOrd="0" presId="urn:microsoft.com/office/officeart/2005/8/layout/vList3"/>
    <dgm:cxn modelId="{2DD4BAEE-BD8A-4598-AEE2-D9959A70661C}" type="presParOf" srcId="{01EEB10A-1E0B-4390-88C4-69D7B164A66A}" destId="{125F4E45-3DDE-4E96-A572-D457B42D050E}" srcOrd="3" destOrd="0" presId="urn:microsoft.com/office/officeart/2005/8/layout/vList3"/>
    <dgm:cxn modelId="{7CA20E70-AFFC-49FD-A7DC-8FA83CEFBCA5}" type="presParOf" srcId="{01EEB10A-1E0B-4390-88C4-69D7B164A66A}" destId="{50AB2A0C-AF39-455F-9394-CD06B080A31D}" srcOrd="4" destOrd="0" presId="urn:microsoft.com/office/officeart/2005/8/layout/vList3"/>
    <dgm:cxn modelId="{15B66039-E3C3-453D-AFE4-BC105BDBC419}" type="presParOf" srcId="{50AB2A0C-AF39-455F-9394-CD06B080A31D}" destId="{40CC9BC9-417B-462B-9C21-1CAC0B9F5139}" srcOrd="0" destOrd="0" presId="urn:microsoft.com/office/officeart/2005/8/layout/vList3"/>
    <dgm:cxn modelId="{6B56A8CB-D93F-4459-B5BA-028F9A52007B}" type="presParOf" srcId="{50AB2A0C-AF39-455F-9394-CD06B080A31D}" destId="{D494005F-76F3-43B6-A2AC-811E2ED6FE28}" srcOrd="1" destOrd="0" presId="urn:microsoft.com/office/officeart/2005/8/layout/vList3"/>
    <dgm:cxn modelId="{05CC08CB-EC4F-4810-A8AE-93FF55A5E438}" type="presParOf" srcId="{01EEB10A-1E0B-4390-88C4-69D7B164A66A}" destId="{C2417F41-DD48-468F-A2A8-EE3216A26A51}" srcOrd="5" destOrd="0" presId="urn:microsoft.com/office/officeart/2005/8/layout/vList3"/>
    <dgm:cxn modelId="{039886D6-5529-4B37-8F37-284695EF035B}" type="presParOf" srcId="{01EEB10A-1E0B-4390-88C4-69D7B164A66A}" destId="{C23B845E-3C16-472B-9867-A258AE7F5729}" srcOrd="6" destOrd="0" presId="urn:microsoft.com/office/officeart/2005/8/layout/vList3"/>
    <dgm:cxn modelId="{E3F45EE1-D643-420B-A63C-58A2D9E3E0D5}" type="presParOf" srcId="{C23B845E-3C16-472B-9867-A258AE7F5729}" destId="{924DE973-6876-4393-8553-5187885B03F1}" srcOrd="0" destOrd="0" presId="urn:microsoft.com/office/officeart/2005/8/layout/vList3"/>
    <dgm:cxn modelId="{05B0995A-95E6-4FD9-8909-0A47E48FFFFE}" type="presParOf" srcId="{C23B845E-3C16-472B-9867-A258AE7F5729}" destId="{A591D294-2087-481F-991F-8E3C0893611A}"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855F07-44CB-45DE-B464-761E63A71CD5}">
      <dsp:nvSpPr>
        <dsp:cNvPr id="0" name=""/>
        <dsp:cNvSpPr/>
      </dsp:nvSpPr>
      <dsp:spPr>
        <a:xfrm>
          <a:off x="-5128872" y="-785678"/>
          <a:ext cx="6107861" cy="6107861"/>
        </a:xfrm>
        <a:prstGeom prst="blockArc">
          <a:avLst>
            <a:gd name="adj1" fmla="val 18900000"/>
            <a:gd name="adj2" fmla="val 2700000"/>
            <a:gd name="adj3" fmla="val 354"/>
          </a:avLst>
        </a:pr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B62C432-4905-40F9-9530-D2F004B7D3F6}">
      <dsp:nvSpPr>
        <dsp:cNvPr id="0" name=""/>
        <dsp:cNvSpPr/>
      </dsp:nvSpPr>
      <dsp:spPr>
        <a:xfrm>
          <a:off x="629666" y="453650"/>
          <a:ext cx="5788449" cy="907300"/>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20170" tIns="60960" rIns="60960" bIns="60960" numCol="1" spcCol="1270" anchor="ctr" anchorCtr="0">
          <a:noAutofit/>
        </a:bodyPr>
        <a:lstStyle/>
        <a:p>
          <a:pPr lvl="0" algn="l" defTabSz="1066800">
            <a:lnSpc>
              <a:spcPct val="90000"/>
            </a:lnSpc>
            <a:spcBef>
              <a:spcPct val="0"/>
            </a:spcBef>
            <a:spcAft>
              <a:spcPts val="0"/>
            </a:spcAft>
          </a:pPr>
          <a:r>
            <a:rPr lang="de-DE" sz="2400" b="1" kern="1200" noProof="0" dirty="0" smtClean="0">
              <a:latin typeface="Arial" panose="020B0604020202020204" pitchFamily="34" charset="0"/>
              <a:cs typeface="Arial" panose="020B0604020202020204" pitchFamily="34" charset="0"/>
            </a:rPr>
            <a:t>Charakteristika</a:t>
          </a:r>
          <a:endParaRPr lang="de-DE" sz="1600" b="0" kern="1200" noProof="0" dirty="0" smtClean="0">
            <a:latin typeface="Arial" panose="020B0604020202020204" pitchFamily="34" charset="0"/>
            <a:cs typeface="Arial" panose="020B0604020202020204" pitchFamily="34" charset="0"/>
          </a:endParaRPr>
        </a:p>
      </dsp:txBody>
      <dsp:txXfrm>
        <a:off x="629666" y="453650"/>
        <a:ext cx="5788449" cy="907300"/>
      </dsp:txXfrm>
    </dsp:sp>
    <dsp:sp modelId="{C2A52F33-F895-4B2F-BC4C-05306D79D5F7}">
      <dsp:nvSpPr>
        <dsp:cNvPr id="0" name=""/>
        <dsp:cNvSpPr/>
      </dsp:nvSpPr>
      <dsp:spPr>
        <a:xfrm>
          <a:off x="62603" y="340237"/>
          <a:ext cx="1134126" cy="1134126"/>
        </a:xfrm>
        <a:prstGeom prst="ellipse">
          <a:avLst/>
        </a:prstGeom>
        <a:solidFill>
          <a:srgbClr val="787878"/>
        </a:solidFill>
        <a:ln w="9525" cap="flat" cmpd="sng" algn="ctr">
          <a:solidFill>
            <a:schemeClr val="dk1">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 modelId="{92851B1E-17AE-49B2-A471-28619B3D157A}">
      <dsp:nvSpPr>
        <dsp:cNvPr id="0" name=""/>
        <dsp:cNvSpPr/>
      </dsp:nvSpPr>
      <dsp:spPr>
        <a:xfrm>
          <a:off x="959470" y="1814601"/>
          <a:ext cx="5458645" cy="907300"/>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20170" tIns="60960" rIns="60960" bIns="60960" numCol="1" spcCol="1270" anchor="ctr" anchorCtr="0">
          <a:noAutofit/>
        </a:bodyPr>
        <a:lstStyle/>
        <a:p>
          <a:pPr lvl="0" algn="l" defTabSz="1066800">
            <a:lnSpc>
              <a:spcPct val="90000"/>
            </a:lnSpc>
            <a:spcBef>
              <a:spcPct val="0"/>
            </a:spcBef>
            <a:spcAft>
              <a:spcPts val="0"/>
            </a:spcAft>
          </a:pPr>
          <a:r>
            <a:rPr lang="de-DE" sz="2400" b="1" kern="1200" noProof="0" dirty="0" smtClean="0">
              <a:latin typeface="Arial" panose="020B0604020202020204" pitchFamily="34" charset="0"/>
              <a:cs typeface="Arial" panose="020B0604020202020204" pitchFamily="34" charset="0"/>
            </a:rPr>
            <a:t>Gütertransport auf der Schiene</a:t>
          </a:r>
        </a:p>
      </dsp:txBody>
      <dsp:txXfrm>
        <a:off x="959470" y="1814601"/>
        <a:ext cx="5458645" cy="907300"/>
      </dsp:txXfrm>
    </dsp:sp>
    <dsp:sp modelId="{C40F1FF8-1FBB-4DD7-B47E-2A263DA7E302}">
      <dsp:nvSpPr>
        <dsp:cNvPr id="0" name=""/>
        <dsp:cNvSpPr/>
      </dsp:nvSpPr>
      <dsp:spPr>
        <a:xfrm>
          <a:off x="392407" y="1701189"/>
          <a:ext cx="1134126" cy="1134126"/>
        </a:xfrm>
        <a:prstGeom prst="ellipse">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dk1">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 modelId="{8721D885-E709-4ADB-8AAF-A24D3B6C09C3}">
      <dsp:nvSpPr>
        <dsp:cNvPr id="0" name=""/>
        <dsp:cNvSpPr/>
      </dsp:nvSpPr>
      <dsp:spPr>
        <a:xfrm>
          <a:off x="629666" y="3175552"/>
          <a:ext cx="5788449" cy="907300"/>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20170" tIns="60960" rIns="60960" bIns="60960" numCol="1" spcCol="1270" anchor="ctr" anchorCtr="0">
          <a:noAutofit/>
        </a:bodyPr>
        <a:lstStyle/>
        <a:p>
          <a:pPr lvl="0" algn="l" defTabSz="1066800">
            <a:lnSpc>
              <a:spcPct val="90000"/>
            </a:lnSpc>
            <a:spcBef>
              <a:spcPct val="0"/>
            </a:spcBef>
            <a:spcAft>
              <a:spcPts val="0"/>
            </a:spcAft>
          </a:pPr>
          <a:r>
            <a:rPr lang="de-DE" sz="2400" b="1" kern="1200" noProof="0" dirty="0" smtClean="0">
              <a:latin typeface="Arial" panose="020B0604020202020204" pitchFamily="34" charset="0"/>
              <a:cs typeface="Arial" panose="020B0604020202020204" pitchFamily="34" charset="0"/>
            </a:rPr>
            <a:t>Produktionsformen im Eisenbahngüterverkehr</a:t>
          </a:r>
        </a:p>
      </dsp:txBody>
      <dsp:txXfrm>
        <a:off x="629666" y="3175552"/>
        <a:ext cx="5788449" cy="907300"/>
      </dsp:txXfrm>
    </dsp:sp>
    <dsp:sp modelId="{E5338EE3-62F4-4A52-8249-22520C08715C}">
      <dsp:nvSpPr>
        <dsp:cNvPr id="0" name=""/>
        <dsp:cNvSpPr/>
      </dsp:nvSpPr>
      <dsp:spPr>
        <a:xfrm>
          <a:off x="62603" y="3062140"/>
          <a:ext cx="1134126" cy="1134126"/>
        </a:xfrm>
        <a:prstGeom prst="ellipse">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dk1">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855F07-44CB-45DE-B464-761E63A71CD5}">
      <dsp:nvSpPr>
        <dsp:cNvPr id="0" name=""/>
        <dsp:cNvSpPr/>
      </dsp:nvSpPr>
      <dsp:spPr>
        <a:xfrm>
          <a:off x="-5128872" y="-785678"/>
          <a:ext cx="6107861" cy="6107861"/>
        </a:xfrm>
        <a:prstGeom prst="blockArc">
          <a:avLst>
            <a:gd name="adj1" fmla="val 18900000"/>
            <a:gd name="adj2" fmla="val 2700000"/>
            <a:gd name="adj3" fmla="val 354"/>
          </a:avLst>
        </a:pr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B62C432-4905-40F9-9530-D2F004B7D3F6}">
      <dsp:nvSpPr>
        <dsp:cNvPr id="0" name=""/>
        <dsp:cNvSpPr/>
      </dsp:nvSpPr>
      <dsp:spPr>
        <a:xfrm>
          <a:off x="629666" y="453650"/>
          <a:ext cx="5788449" cy="907300"/>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20170" tIns="60960" rIns="60960" bIns="60960" numCol="1" spcCol="1270" anchor="ctr" anchorCtr="0">
          <a:noAutofit/>
        </a:bodyPr>
        <a:lstStyle/>
        <a:p>
          <a:pPr lvl="0" algn="l" defTabSz="1066800">
            <a:lnSpc>
              <a:spcPct val="90000"/>
            </a:lnSpc>
            <a:spcBef>
              <a:spcPct val="0"/>
            </a:spcBef>
            <a:spcAft>
              <a:spcPts val="0"/>
            </a:spcAft>
          </a:pPr>
          <a:r>
            <a:rPr lang="de-DE" sz="2400" b="1" kern="1200" noProof="0" dirty="0" smtClean="0">
              <a:latin typeface="Arial" panose="020B0604020202020204" pitchFamily="34" charset="0"/>
              <a:cs typeface="Arial" panose="020B0604020202020204" pitchFamily="34" charset="0"/>
            </a:rPr>
            <a:t>Charakteristika</a:t>
          </a:r>
          <a:endParaRPr lang="de-DE" sz="1600" b="0" kern="1200" noProof="0" dirty="0" smtClean="0">
            <a:latin typeface="Arial" panose="020B0604020202020204" pitchFamily="34" charset="0"/>
            <a:cs typeface="Arial" panose="020B0604020202020204" pitchFamily="34" charset="0"/>
          </a:endParaRPr>
        </a:p>
      </dsp:txBody>
      <dsp:txXfrm>
        <a:off x="629666" y="453650"/>
        <a:ext cx="5788449" cy="907300"/>
      </dsp:txXfrm>
    </dsp:sp>
    <dsp:sp modelId="{C2A52F33-F895-4B2F-BC4C-05306D79D5F7}">
      <dsp:nvSpPr>
        <dsp:cNvPr id="0" name=""/>
        <dsp:cNvSpPr/>
      </dsp:nvSpPr>
      <dsp:spPr>
        <a:xfrm>
          <a:off x="62603" y="340237"/>
          <a:ext cx="1134126" cy="1134126"/>
        </a:xfrm>
        <a:prstGeom prst="ellipse">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dk1">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 modelId="{92851B1E-17AE-49B2-A471-28619B3D157A}">
      <dsp:nvSpPr>
        <dsp:cNvPr id="0" name=""/>
        <dsp:cNvSpPr/>
      </dsp:nvSpPr>
      <dsp:spPr>
        <a:xfrm>
          <a:off x="959470" y="1814601"/>
          <a:ext cx="5458645" cy="907300"/>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20170" tIns="60960" rIns="60960" bIns="60960" numCol="1" spcCol="1270" anchor="ctr" anchorCtr="0">
          <a:noAutofit/>
        </a:bodyPr>
        <a:lstStyle/>
        <a:p>
          <a:pPr lvl="0" algn="l" defTabSz="1066800">
            <a:lnSpc>
              <a:spcPct val="90000"/>
            </a:lnSpc>
            <a:spcBef>
              <a:spcPct val="0"/>
            </a:spcBef>
            <a:spcAft>
              <a:spcPts val="0"/>
            </a:spcAft>
          </a:pPr>
          <a:r>
            <a:rPr lang="de-DE" sz="2400" b="1" kern="1200" noProof="0" dirty="0" smtClean="0">
              <a:latin typeface="Arial" panose="020B0604020202020204" pitchFamily="34" charset="0"/>
              <a:cs typeface="Arial" panose="020B0604020202020204" pitchFamily="34" charset="0"/>
            </a:rPr>
            <a:t>Gütertransport auf der Schiene</a:t>
          </a:r>
        </a:p>
      </dsp:txBody>
      <dsp:txXfrm>
        <a:off x="959470" y="1814601"/>
        <a:ext cx="5458645" cy="907300"/>
      </dsp:txXfrm>
    </dsp:sp>
    <dsp:sp modelId="{C40F1FF8-1FBB-4DD7-B47E-2A263DA7E302}">
      <dsp:nvSpPr>
        <dsp:cNvPr id="0" name=""/>
        <dsp:cNvSpPr/>
      </dsp:nvSpPr>
      <dsp:spPr>
        <a:xfrm>
          <a:off x="392407" y="1701189"/>
          <a:ext cx="1134126" cy="1134126"/>
        </a:xfrm>
        <a:prstGeom prst="ellipse">
          <a:avLst/>
        </a:prstGeom>
        <a:solidFill>
          <a:srgbClr val="787878"/>
        </a:solidFill>
        <a:ln w="9525" cap="flat" cmpd="sng" algn="ctr">
          <a:solidFill>
            <a:schemeClr val="dk1">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 modelId="{8721D885-E709-4ADB-8AAF-A24D3B6C09C3}">
      <dsp:nvSpPr>
        <dsp:cNvPr id="0" name=""/>
        <dsp:cNvSpPr/>
      </dsp:nvSpPr>
      <dsp:spPr>
        <a:xfrm>
          <a:off x="629666" y="3175552"/>
          <a:ext cx="5788449" cy="907300"/>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20170" tIns="60960" rIns="60960" bIns="60960" numCol="1" spcCol="1270" anchor="ctr" anchorCtr="0">
          <a:noAutofit/>
        </a:bodyPr>
        <a:lstStyle/>
        <a:p>
          <a:pPr lvl="0" algn="l" defTabSz="1066800">
            <a:lnSpc>
              <a:spcPct val="90000"/>
            </a:lnSpc>
            <a:spcBef>
              <a:spcPct val="0"/>
            </a:spcBef>
            <a:spcAft>
              <a:spcPts val="0"/>
            </a:spcAft>
          </a:pPr>
          <a:r>
            <a:rPr lang="de-DE" sz="2400" b="1" kern="1200" noProof="0" dirty="0" smtClean="0">
              <a:latin typeface="Arial" panose="020B0604020202020204" pitchFamily="34" charset="0"/>
              <a:cs typeface="Arial" panose="020B0604020202020204" pitchFamily="34" charset="0"/>
            </a:rPr>
            <a:t>Produktionsformen im Eisenbahngüterverkehr</a:t>
          </a:r>
        </a:p>
      </dsp:txBody>
      <dsp:txXfrm>
        <a:off x="629666" y="3175552"/>
        <a:ext cx="5788449" cy="907300"/>
      </dsp:txXfrm>
    </dsp:sp>
    <dsp:sp modelId="{E5338EE3-62F4-4A52-8249-22520C08715C}">
      <dsp:nvSpPr>
        <dsp:cNvPr id="0" name=""/>
        <dsp:cNvSpPr/>
      </dsp:nvSpPr>
      <dsp:spPr>
        <a:xfrm>
          <a:off x="62603" y="3062140"/>
          <a:ext cx="1134126" cy="1134126"/>
        </a:xfrm>
        <a:prstGeom prst="ellipse">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dk1">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347714-362F-422B-B170-7B07B973484F}">
      <dsp:nvSpPr>
        <dsp:cNvPr id="0" name=""/>
        <dsp:cNvSpPr/>
      </dsp:nvSpPr>
      <dsp:spPr>
        <a:xfrm rot="10800000">
          <a:off x="1248928" y="1373"/>
          <a:ext cx="4053840" cy="911393"/>
        </a:xfrm>
        <a:prstGeom prst="homePlate">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1899" tIns="72390" rIns="135128" bIns="72390" numCol="1" spcCol="1270" anchor="ctr" anchorCtr="0">
          <a:noAutofit/>
        </a:bodyPr>
        <a:lstStyle/>
        <a:p>
          <a:pPr lvl="0" algn="ctr" defTabSz="844550">
            <a:lnSpc>
              <a:spcPct val="90000"/>
            </a:lnSpc>
            <a:spcBef>
              <a:spcPct val="0"/>
            </a:spcBef>
            <a:spcAft>
              <a:spcPct val="35000"/>
            </a:spcAft>
          </a:pPr>
          <a:r>
            <a:rPr lang="de-AT" sz="1900" kern="1200" dirty="0" smtClean="0">
              <a:latin typeface="Arial" panose="020B0604020202020204" pitchFamily="34" charset="0"/>
              <a:cs typeface="Arial" panose="020B0604020202020204" pitchFamily="34" charset="0"/>
            </a:rPr>
            <a:t>Ganzzugverkehr</a:t>
          </a:r>
          <a:endParaRPr lang="de-AT" sz="1900" kern="1200" dirty="0">
            <a:latin typeface="Arial" panose="020B0604020202020204" pitchFamily="34" charset="0"/>
            <a:cs typeface="Arial" panose="020B0604020202020204" pitchFamily="34" charset="0"/>
          </a:endParaRPr>
        </a:p>
      </dsp:txBody>
      <dsp:txXfrm rot="10800000">
        <a:off x="1476776" y="1373"/>
        <a:ext cx="3825992" cy="911393"/>
      </dsp:txXfrm>
    </dsp:sp>
    <dsp:sp modelId="{4407FA09-83C6-4FD3-8FA5-6431B0176284}">
      <dsp:nvSpPr>
        <dsp:cNvPr id="0" name=""/>
        <dsp:cNvSpPr/>
      </dsp:nvSpPr>
      <dsp:spPr>
        <a:xfrm>
          <a:off x="793231" y="1373"/>
          <a:ext cx="911393" cy="911393"/>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6000" r="-16000"/>
          </a:stretch>
        </a:blip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52328A1-CFED-4D39-8F70-ABE5F9809A8D}">
      <dsp:nvSpPr>
        <dsp:cNvPr id="0" name=""/>
        <dsp:cNvSpPr/>
      </dsp:nvSpPr>
      <dsp:spPr>
        <a:xfrm rot="10800000">
          <a:off x="1248928" y="1184825"/>
          <a:ext cx="4053840" cy="911393"/>
        </a:xfrm>
        <a:prstGeom prst="homePlate">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1899" tIns="72390" rIns="135128" bIns="72390" numCol="1" spcCol="1270" anchor="ctr" anchorCtr="0">
          <a:noAutofit/>
        </a:bodyPr>
        <a:lstStyle/>
        <a:p>
          <a:pPr lvl="0" algn="ctr" defTabSz="844550">
            <a:lnSpc>
              <a:spcPct val="90000"/>
            </a:lnSpc>
            <a:spcBef>
              <a:spcPct val="0"/>
            </a:spcBef>
            <a:spcAft>
              <a:spcPct val="35000"/>
            </a:spcAft>
          </a:pPr>
          <a:r>
            <a:rPr lang="de-AT" sz="1900" kern="1200" dirty="0" smtClean="0">
              <a:latin typeface="Arial" panose="020B0604020202020204" pitchFamily="34" charset="0"/>
              <a:cs typeface="Arial" panose="020B0604020202020204" pitchFamily="34" charset="0"/>
            </a:rPr>
            <a:t>Wagengruppenverkehr</a:t>
          </a:r>
          <a:endParaRPr lang="de-AT" sz="1900" kern="1200" dirty="0">
            <a:latin typeface="Arial" panose="020B0604020202020204" pitchFamily="34" charset="0"/>
            <a:cs typeface="Arial" panose="020B0604020202020204" pitchFamily="34" charset="0"/>
          </a:endParaRPr>
        </a:p>
      </dsp:txBody>
      <dsp:txXfrm rot="10800000">
        <a:off x="1476776" y="1184825"/>
        <a:ext cx="3825992" cy="911393"/>
      </dsp:txXfrm>
    </dsp:sp>
    <dsp:sp modelId="{FFC6CE3D-9DDE-4563-8C25-80A0C50160AF}">
      <dsp:nvSpPr>
        <dsp:cNvPr id="0" name=""/>
        <dsp:cNvSpPr/>
      </dsp:nvSpPr>
      <dsp:spPr>
        <a:xfrm>
          <a:off x="793231" y="1184825"/>
          <a:ext cx="911393" cy="911393"/>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21000" r="-21000"/>
          </a:stretch>
        </a:blip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494005F-76F3-43B6-A2AC-811E2ED6FE28}">
      <dsp:nvSpPr>
        <dsp:cNvPr id="0" name=""/>
        <dsp:cNvSpPr/>
      </dsp:nvSpPr>
      <dsp:spPr>
        <a:xfrm rot="10800000">
          <a:off x="1248928" y="2368276"/>
          <a:ext cx="4053840" cy="911393"/>
        </a:xfrm>
        <a:prstGeom prst="homePlate">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1899" tIns="72390" rIns="135128" bIns="72390" numCol="1" spcCol="1270" anchor="ctr" anchorCtr="0">
          <a:noAutofit/>
        </a:bodyPr>
        <a:lstStyle/>
        <a:p>
          <a:pPr lvl="0" algn="ctr" defTabSz="844550">
            <a:lnSpc>
              <a:spcPct val="90000"/>
            </a:lnSpc>
            <a:spcBef>
              <a:spcPct val="0"/>
            </a:spcBef>
            <a:spcAft>
              <a:spcPct val="35000"/>
            </a:spcAft>
          </a:pPr>
          <a:r>
            <a:rPr lang="de-AT" sz="1900" kern="1200" dirty="0" smtClean="0">
              <a:latin typeface="Arial" panose="020B0604020202020204" pitchFamily="34" charset="0"/>
              <a:cs typeface="Arial" panose="020B0604020202020204" pitchFamily="34" charset="0"/>
            </a:rPr>
            <a:t>Einzelwagenverkehr</a:t>
          </a:r>
        </a:p>
      </dsp:txBody>
      <dsp:txXfrm rot="10800000">
        <a:off x="1476776" y="2368276"/>
        <a:ext cx="3825992" cy="911393"/>
      </dsp:txXfrm>
    </dsp:sp>
    <dsp:sp modelId="{40CC9BC9-417B-462B-9C21-1CAC0B9F5139}">
      <dsp:nvSpPr>
        <dsp:cNvPr id="0" name=""/>
        <dsp:cNvSpPr/>
      </dsp:nvSpPr>
      <dsp:spPr>
        <a:xfrm>
          <a:off x="793231" y="2368276"/>
          <a:ext cx="911393" cy="911393"/>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17000" r="-17000"/>
          </a:stretch>
        </a:blip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591D294-2087-481F-991F-8E3C0893611A}">
      <dsp:nvSpPr>
        <dsp:cNvPr id="0" name=""/>
        <dsp:cNvSpPr/>
      </dsp:nvSpPr>
      <dsp:spPr>
        <a:xfrm rot="10800000">
          <a:off x="1248928" y="3551728"/>
          <a:ext cx="4053840" cy="911393"/>
        </a:xfrm>
        <a:prstGeom prst="homePlate">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1899" tIns="72390" rIns="135128" bIns="72390" numCol="1" spcCol="1270" anchor="ctr" anchorCtr="0">
          <a:noAutofit/>
        </a:bodyPr>
        <a:lstStyle/>
        <a:p>
          <a:pPr lvl="0" algn="ctr" defTabSz="844550">
            <a:lnSpc>
              <a:spcPct val="90000"/>
            </a:lnSpc>
            <a:spcBef>
              <a:spcPct val="0"/>
            </a:spcBef>
            <a:spcAft>
              <a:spcPct val="35000"/>
            </a:spcAft>
          </a:pPr>
          <a:r>
            <a:rPr lang="de-AT" sz="1900" kern="1200" dirty="0" smtClean="0">
              <a:latin typeface="Arial" panose="020B0604020202020204" pitchFamily="34" charset="0"/>
              <a:cs typeface="Arial" panose="020B0604020202020204" pitchFamily="34" charset="0"/>
            </a:rPr>
            <a:t>Kombinierter Verkehr</a:t>
          </a:r>
          <a:endParaRPr lang="de-AT" sz="1900" kern="1200" dirty="0">
            <a:latin typeface="Arial" panose="020B0604020202020204" pitchFamily="34" charset="0"/>
            <a:cs typeface="Arial" panose="020B0604020202020204" pitchFamily="34" charset="0"/>
          </a:endParaRPr>
        </a:p>
      </dsp:txBody>
      <dsp:txXfrm rot="10800000">
        <a:off x="1476776" y="3551728"/>
        <a:ext cx="3825992" cy="911393"/>
      </dsp:txXfrm>
    </dsp:sp>
    <dsp:sp modelId="{924DE973-6876-4393-8553-5187885B03F1}">
      <dsp:nvSpPr>
        <dsp:cNvPr id="0" name=""/>
        <dsp:cNvSpPr/>
      </dsp:nvSpPr>
      <dsp:spPr>
        <a:xfrm>
          <a:off x="793231" y="3551728"/>
          <a:ext cx="911393" cy="911393"/>
        </a:xfrm>
        <a:prstGeom prst="ellipse">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17000" r="-17000"/>
          </a:stretch>
        </a:blip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AT" dirty="0"/>
          </a:p>
        </p:txBody>
      </p:sp>
      <p:sp>
        <p:nvSpPr>
          <p:cNvPr id="3" name="Datumsplatzhalt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1286937-7D3D-4C2B-97B7-6534197FCA33}" type="datetimeFigureOut">
              <a:rPr lang="de-AT" smtClean="0"/>
              <a:t>12.02.2017</a:t>
            </a:fld>
            <a:endParaRPr lang="de-AT" dirty="0"/>
          </a:p>
        </p:txBody>
      </p:sp>
      <p:sp>
        <p:nvSpPr>
          <p:cNvPr id="4" name="Fußzeilenplatzhalt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AT" dirty="0"/>
          </a:p>
        </p:txBody>
      </p:sp>
      <p:sp>
        <p:nvSpPr>
          <p:cNvPr id="5" name="Foliennummernplatzhalt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4AE59F4-E9BF-48A2-9FD8-B661C1D80BC9}" type="slidenum">
              <a:rPr lang="de-AT" smtClean="0"/>
              <a:t>‹Nr.›</a:t>
            </a:fld>
            <a:endParaRPr lang="de-AT" dirty="0"/>
          </a:p>
        </p:txBody>
      </p:sp>
    </p:spTree>
    <p:extLst>
      <p:ext uri="{BB962C8B-B14F-4D97-AF65-F5344CB8AC3E}">
        <p14:creationId xmlns:p14="http://schemas.microsoft.com/office/powerpoint/2010/main" val="22136603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AT" dirty="0"/>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343BCBD-4161-489E-85B0-276E88E0F5F7}" type="datetimeFigureOut">
              <a:rPr lang="de-AT" smtClean="0"/>
              <a:t>12.02.2017</a:t>
            </a:fld>
            <a:endParaRPr lang="de-AT" dirty="0"/>
          </a:p>
        </p:txBody>
      </p:sp>
      <p:sp>
        <p:nvSpPr>
          <p:cNvPr id="4" name="Folienbildplatzhalt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de-AT" dirty="0"/>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AT"/>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AT" dirty="0"/>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A9937D2-6117-4881-B88D-D373CF5AE833}" type="slidenum">
              <a:rPr lang="de-AT" smtClean="0"/>
              <a:t>‹Nr.›</a:t>
            </a:fld>
            <a:endParaRPr lang="de-AT" dirty="0"/>
          </a:p>
        </p:txBody>
      </p:sp>
    </p:spTree>
    <p:extLst>
      <p:ext uri="{BB962C8B-B14F-4D97-AF65-F5344CB8AC3E}">
        <p14:creationId xmlns:p14="http://schemas.microsoft.com/office/powerpoint/2010/main" val="42751890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baseline="0" dirty="0" smtClean="0"/>
          </a:p>
          <a:p>
            <a:r>
              <a:rPr lang="de-AT" sz="1200" b="1" kern="1200" dirty="0" smtClean="0">
                <a:solidFill>
                  <a:schemeClr val="tx1"/>
                </a:solidFill>
                <a:effectLst/>
                <a:latin typeface="+mn-lt"/>
                <a:ea typeface="+mn-ea"/>
                <a:cs typeface="+mn-cs"/>
              </a:rPr>
              <a:t>Stärken:</a:t>
            </a:r>
            <a:endParaRPr lang="de-AT" sz="1200" kern="1200" dirty="0" smtClean="0">
              <a:solidFill>
                <a:schemeClr val="tx1"/>
              </a:solidFill>
              <a:effectLst/>
              <a:latin typeface="+mn-lt"/>
              <a:ea typeface="+mn-ea"/>
              <a:cs typeface="+mn-cs"/>
            </a:endParaRPr>
          </a:p>
          <a:p>
            <a:r>
              <a:rPr lang="de-AT" sz="1200" b="1" kern="1200" dirty="0" smtClean="0">
                <a:solidFill>
                  <a:schemeClr val="tx1"/>
                </a:solidFill>
                <a:effectLst/>
                <a:latin typeface="+mn-lt"/>
                <a:ea typeface="+mn-ea"/>
                <a:cs typeface="+mn-cs"/>
              </a:rPr>
              <a:t>Hohe Massenleistungsfähigkeit:</a:t>
            </a:r>
            <a:r>
              <a:rPr lang="de-AT" sz="1200" kern="1200" dirty="0" smtClean="0">
                <a:solidFill>
                  <a:schemeClr val="tx1"/>
                </a:solidFill>
                <a:effectLst/>
                <a:latin typeface="+mn-lt"/>
                <a:ea typeface="+mn-ea"/>
                <a:cs typeface="+mn-cs"/>
              </a:rPr>
              <a:t/>
            </a:r>
            <a:br>
              <a:rPr lang="de-AT" sz="1200" kern="1200" dirty="0" smtClean="0">
                <a:solidFill>
                  <a:schemeClr val="tx1"/>
                </a:solidFill>
                <a:effectLst/>
                <a:latin typeface="+mn-lt"/>
                <a:ea typeface="+mn-ea"/>
                <a:cs typeface="+mn-cs"/>
              </a:rPr>
            </a:br>
            <a:r>
              <a:rPr lang="de-AT" sz="1200" kern="1200" dirty="0" smtClean="0">
                <a:solidFill>
                  <a:schemeClr val="tx1"/>
                </a:solidFill>
                <a:effectLst/>
                <a:latin typeface="+mn-lt"/>
                <a:ea typeface="+mn-ea"/>
                <a:cs typeface="+mn-cs"/>
              </a:rPr>
              <a:t>Dies bedeutet, dass pro Verkehrsvorgang eine relativ hohe Menge an Personen oder Gütern transportiert werden kann.</a:t>
            </a:r>
          </a:p>
          <a:p>
            <a:r>
              <a:rPr lang="de-AT" sz="1200" b="1" kern="1200" dirty="0" smtClean="0">
                <a:solidFill>
                  <a:schemeClr val="tx1"/>
                </a:solidFill>
                <a:effectLst/>
                <a:latin typeface="+mn-lt"/>
                <a:ea typeface="+mn-ea"/>
                <a:cs typeface="+mn-cs"/>
              </a:rPr>
              <a:t>Hohe Sicherheit und Zuverlässigkeit:</a:t>
            </a:r>
            <a:r>
              <a:rPr lang="de-AT" sz="1200" kern="1200" dirty="0" smtClean="0">
                <a:solidFill>
                  <a:schemeClr val="tx1"/>
                </a:solidFill>
                <a:effectLst/>
                <a:latin typeface="+mn-lt"/>
                <a:ea typeface="+mn-ea"/>
                <a:cs typeface="+mn-cs"/>
              </a:rPr>
              <a:t/>
            </a:r>
            <a:br>
              <a:rPr lang="de-AT" sz="1200" kern="1200" dirty="0" smtClean="0">
                <a:solidFill>
                  <a:schemeClr val="tx1"/>
                </a:solidFill>
                <a:effectLst/>
                <a:latin typeface="+mn-lt"/>
                <a:ea typeface="+mn-ea"/>
                <a:cs typeface="+mn-cs"/>
              </a:rPr>
            </a:br>
            <a:r>
              <a:rPr lang="de-AT" sz="1200" kern="1200" dirty="0" smtClean="0">
                <a:solidFill>
                  <a:schemeClr val="tx1"/>
                </a:solidFill>
                <a:effectLst/>
                <a:latin typeface="+mn-lt"/>
                <a:ea typeface="+mn-ea"/>
                <a:cs typeface="+mn-cs"/>
              </a:rPr>
              <a:t>Die Schiene gilt als sicherer Verkehrsträger, da es nur selten zu schweren Unfällen kommt.</a:t>
            </a:r>
          </a:p>
          <a:p>
            <a:r>
              <a:rPr lang="de-AT" sz="1200" b="1" kern="1200" dirty="0" smtClean="0">
                <a:solidFill>
                  <a:schemeClr val="tx1"/>
                </a:solidFill>
                <a:effectLst/>
                <a:latin typeface="+mn-lt"/>
                <a:ea typeface="+mn-ea"/>
                <a:cs typeface="+mn-cs"/>
              </a:rPr>
              <a:t>Geringe Stückkosten:</a:t>
            </a:r>
            <a:br>
              <a:rPr lang="de-AT" sz="1200" b="1" kern="1200" dirty="0" smtClean="0">
                <a:solidFill>
                  <a:schemeClr val="tx1"/>
                </a:solidFill>
                <a:effectLst/>
                <a:latin typeface="+mn-lt"/>
                <a:ea typeface="+mn-ea"/>
                <a:cs typeface="+mn-cs"/>
              </a:rPr>
            </a:br>
            <a:r>
              <a:rPr lang="de-AT" sz="1200" kern="1200" dirty="0" smtClean="0">
                <a:solidFill>
                  <a:schemeClr val="tx1"/>
                </a:solidFill>
                <a:effectLst/>
                <a:latin typeface="+mn-lt"/>
                <a:ea typeface="+mn-ea"/>
                <a:cs typeface="+mn-cs"/>
              </a:rPr>
              <a:t>Geringe Kosten pro transportierter Einheit.</a:t>
            </a:r>
          </a:p>
          <a:p>
            <a:r>
              <a:rPr lang="de-AT" sz="1200" b="1" kern="1200" dirty="0" smtClean="0">
                <a:solidFill>
                  <a:schemeClr val="tx1"/>
                </a:solidFill>
                <a:effectLst/>
                <a:latin typeface="+mn-lt"/>
                <a:ea typeface="+mn-ea"/>
                <a:cs typeface="+mn-cs"/>
              </a:rPr>
              <a:t>Eignung zur Automation:</a:t>
            </a:r>
            <a:endParaRPr lang="de-AT" sz="1200" kern="1200" dirty="0" smtClean="0">
              <a:solidFill>
                <a:schemeClr val="tx1"/>
              </a:solidFill>
              <a:effectLst/>
              <a:latin typeface="+mn-lt"/>
              <a:ea typeface="+mn-ea"/>
              <a:cs typeface="+mn-cs"/>
            </a:endParaRPr>
          </a:p>
          <a:p>
            <a:r>
              <a:rPr lang="de-AT" sz="1200" kern="1200" dirty="0" smtClean="0">
                <a:solidFill>
                  <a:schemeClr val="tx1"/>
                </a:solidFill>
                <a:effectLst/>
                <a:latin typeface="+mn-lt"/>
                <a:ea typeface="+mn-ea"/>
                <a:cs typeface="+mn-cs"/>
              </a:rPr>
              <a:t>Es gibt bereits eine Reihe von fahrerlosen Schienenfahrzeugen (z.B. die Metro Dubai).</a:t>
            </a:r>
          </a:p>
          <a:p>
            <a:r>
              <a:rPr lang="de-AT" sz="1200" kern="1200" dirty="0" smtClean="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de-AT" sz="1200" b="1" kern="1200" dirty="0" smtClean="0">
                <a:solidFill>
                  <a:schemeClr val="tx1"/>
                </a:solidFill>
                <a:effectLst/>
                <a:latin typeface="+mn-lt"/>
                <a:ea typeface="+mn-ea"/>
                <a:cs typeface="+mn-cs"/>
              </a:rPr>
              <a:t>Schwächen</a:t>
            </a:r>
            <a:r>
              <a:rPr lang="de-AT" sz="1200" b="0" kern="1200" dirty="0" smtClean="0">
                <a:solidFill>
                  <a:schemeClr val="tx1"/>
                </a:solidFill>
                <a:effectLst/>
                <a:latin typeface="+mn-lt"/>
                <a:ea typeface="+mn-ea"/>
                <a:cs typeface="+mn-cs"/>
              </a:rPr>
              <a:t>:</a:t>
            </a:r>
            <a:endParaRPr lang="de-AT" sz="1200" kern="1200" dirty="0" smtClean="0">
              <a:solidFill>
                <a:schemeClr val="tx1"/>
              </a:solidFill>
              <a:effectLst/>
              <a:latin typeface="+mn-lt"/>
              <a:ea typeface="+mn-ea"/>
              <a:cs typeface="+mn-cs"/>
            </a:endParaRPr>
          </a:p>
          <a:p>
            <a:r>
              <a:rPr lang="de-AT" sz="1200" b="1" kern="1200" dirty="0" smtClean="0">
                <a:solidFill>
                  <a:schemeClr val="tx1"/>
                </a:solidFill>
                <a:effectLst/>
                <a:latin typeface="+mn-lt"/>
                <a:ea typeface="+mn-ea"/>
                <a:cs typeface="+mn-cs"/>
              </a:rPr>
              <a:t>Hoher Fixkostenanteil:</a:t>
            </a:r>
            <a:br>
              <a:rPr lang="de-AT" sz="1200" b="1" kern="1200" dirty="0" smtClean="0">
                <a:solidFill>
                  <a:schemeClr val="tx1"/>
                </a:solidFill>
                <a:effectLst/>
                <a:latin typeface="+mn-lt"/>
                <a:ea typeface="+mn-ea"/>
                <a:cs typeface="+mn-cs"/>
              </a:rPr>
            </a:br>
            <a:r>
              <a:rPr lang="de-AT" sz="1200" kern="1200" dirty="0" smtClean="0">
                <a:solidFill>
                  <a:schemeClr val="tx1"/>
                </a:solidFill>
                <a:effectLst/>
                <a:latin typeface="+mn-lt"/>
                <a:ea typeface="+mn-ea"/>
                <a:cs typeface="+mn-cs"/>
              </a:rPr>
              <a:t>Fixkosten bleiben konstant, unabhängig davon, wieviel produziert wird. Variable Kosten steigen mit der Produktion. Je höher also der Fixkostenanteil ist, desto mehr ist ein Unternehmen gezwungen, seine Auslastung zu erhöhen. </a:t>
            </a:r>
          </a:p>
          <a:p>
            <a:r>
              <a:rPr lang="de-AT" sz="1200" b="1" kern="1200" dirty="0" smtClean="0">
                <a:solidFill>
                  <a:schemeClr val="tx1"/>
                </a:solidFill>
                <a:effectLst/>
                <a:latin typeface="+mn-lt"/>
                <a:ea typeface="+mn-ea"/>
                <a:cs typeface="+mn-cs"/>
              </a:rPr>
              <a:t>Terminal zu Terminal Verkehre:</a:t>
            </a:r>
            <a:br>
              <a:rPr lang="de-AT" sz="1200" b="1" kern="1200" dirty="0" smtClean="0">
                <a:solidFill>
                  <a:schemeClr val="tx1"/>
                </a:solidFill>
                <a:effectLst/>
                <a:latin typeface="+mn-lt"/>
                <a:ea typeface="+mn-ea"/>
                <a:cs typeface="+mn-cs"/>
              </a:rPr>
            </a:br>
            <a:r>
              <a:rPr lang="de-AT" sz="1200" kern="1200" dirty="0" smtClean="0">
                <a:solidFill>
                  <a:schemeClr val="tx1"/>
                </a:solidFill>
                <a:effectLst/>
                <a:latin typeface="+mn-lt"/>
                <a:ea typeface="+mn-ea"/>
                <a:cs typeface="+mn-cs"/>
              </a:rPr>
              <a:t>Bei Nichtvorhandensein einer unmittelbaren Anbindung des Kunden an die Schiene müssen zwingend andere Verkehrsträger (im Wesentlichen die Straße) im Vor- und Nachlauf genutzt werden.</a:t>
            </a:r>
          </a:p>
          <a:p>
            <a:r>
              <a:rPr lang="de-AT" sz="1200" b="1" kern="1200" dirty="0" smtClean="0">
                <a:solidFill>
                  <a:schemeClr val="tx1"/>
                </a:solidFill>
                <a:effectLst/>
                <a:latin typeface="+mn-lt"/>
                <a:ea typeface="+mn-ea"/>
                <a:cs typeface="+mn-cs"/>
              </a:rPr>
              <a:t>Relativ geringe Flexibilität:</a:t>
            </a:r>
            <a:br>
              <a:rPr lang="de-AT" sz="1200" b="1" kern="1200" dirty="0" smtClean="0">
                <a:solidFill>
                  <a:schemeClr val="tx1"/>
                </a:solidFill>
                <a:effectLst/>
                <a:latin typeface="+mn-lt"/>
                <a:ea typeface="+mn-ea"/>
                <a:cs typeface="+mn-cs"/>
              </a:rPr>
            </a:br>
            <a:r>
              <a:rPr lang="de-AT" sz="1200" kern="1200" dirty="0" smtClean="0">
                <a:solidFill>
                  <a:schemeClr val="tx1"/>
                </a:solidFill>
                <a:effectLst/>
                <a:latin typeface="+mn-lt"/>
                <a:ea typeface="+mn-ea"/>
                <a:cs typeface="+mn-cs"/>
              </a:rPr>
              <a:t>Ziele und Zeiten sind sehr häufig an einen Fahrplan gebunden, wobei auch keine Routenänderung möglich ist. Weiters ist aufgrund des hohen finanziellen und zeitlichen Aufwandes zur Erstellung und Erhaltung der Infrastruktur ist eine nur langsame Anpassung an sich verändernde Gegebenheiten der Volkswirtschaft möglich.</a:t>
            </a:r>
          </a:p>
          <a:p>
            <a:r>
              <a:rPr lang="de-AT" sz="1200" kern="1200" dirty="0" smtClean="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de-AT" b="1" dirty="0" smtClean="0"/>
              <a:t>Quelle:</a:t>
            </a:r>
            <a:r>
              <a:rPr lang="de-AT" b="1" baseline="0" dirty="0" smtClean="0"/>
              <a:t> </a:t>
            </a:r>
            <a:r>
              <a:rPr lang="de-AT" b="0" baseline="0" dirty="0" smtClean="0"/>
              <a:t>Vgl. </a:t>
            </a:r>
            <a:r>
              <a:rPr lang="de-AT" baseline="0" dirty="0" smtClean="0"/>
              <a:t>Kummer (2010) S. 89 f.</a:t>
            </a:r>
          </a:p>
          <a:p>
            <a:endParaRPr lang="de-AT" dirty="0"/>
          </a:p>
        </p:txBody>
      </p:sp>
      <p:sp>
        <p:nvSpPr>
          <p:cNvPr id="4" name="Foliennummernplatzhalter 3"/>
          <p:cNvSpPr>
            <a:spLocks noGrp="1"/>
          </p:cNvSpPr>
          <p:nvPr>
            <p:ph type="sldNum" sz="quarter" idx="10"/>
          </p:nvPr>
        </p:nvSpPr>
        <p:spPr/>
        <p:txBody>
          <a:bodyPr/>
          <a:lstStyle/>
          <a:p>
            <a:fld id="{CA9937D2-6117-4881-B88D-D373CF5AE833}" type="slidenum">
              <a:rPr lang="de-AT" smtClean="0"/>
              <a:t>5</a:t>
            </a:fld>
            <a:endParaRPr lang="de-AT" dirty="0"/>
          </a:p>
        </p:txBody>
      </p:sp>
    </p:spTree>
    <p:extLst>
      <p:ext uri="{BB962C8B-B14F-4D97-AF65-F5344CB8AC3E}">
        <p14:creationId xmlns:p14="http://schemas.microsoft.com/office/powerpoint/2010/main" val="2749737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AT" baseline="0" dirty="0" smtClean="0"/>
              <a:t>Ein Tankwagen, oder auch Kesselwagen, ist ein spezieller Bahngüterwagen mit einem oder mehreren geschlossenen Behältern (Tanks), die zum Transport von gasförmigen oder flüssigen Gütern benutzt werden. Überwiegend werden diese von der verladenden Wirtschaft (Chemie und Mineralöl) selbst gekauft oder angemietet.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AT" baseline="0" dirty="0" smtClean="0"/>
              <a:t>Vgl. Becker (2014), S. 32</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AT" baseline="0" dirty="0" smtClean="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AT" baseline="0" dirty="0" smtClean="0"/>
              <a:t>Bilderquellen: </a:t>
            </a:r>
            <a:r>
              <a:rPr lang="de-AT" baseline="0" dirty="0" err="1" smtClean="0"/>
              <a:t>Rail</a:t>
            </a:r>
            <a:r>
              <a:rPr lang="de-AT" baseline="0" dirty="0" smtClean="0"/>
              <a:t> Cargo Wagon (2017e), online; </a:t>
            </a:r>
            <a:r>
              <a:rPr lang="de-AT" baseline="0" dirty="0" err="1" smtClean="0"/>
              <a:t>Rail</a:t>
            </a:r>
            <a:r>
              <a:rPr lang="de-AT" baseline="0" dirty="0" smtClean="0"/>
              <a:t> Cargo Wagon (2017f), online; </a:t>
            </a:r>
            <a:endParaRPr lang="de-AT" dirty="0" smtClean="0"/>
          </a:p>
          <a:p>
            <a:pPr marL="0" indent="0">
              <a:buFont typeface="Arial" panose="020B0604020202020204" pitchFamily="34" charset="0"/>
              <a:buNone/>
            </a:pPr>
            <a:endParaRPr lang="de-AT" dirty="0" smtClean="0"/>
          </a:p>
          <a:p>
            <a:endParaRPr lang="de-AT" dirty="0"/>
          </a:p>
        </p:txBody>
      </p:sp>
      <p:sp>
        <p:nvSpPr>
          <p:cNvPr id="4" name="Foliennummernplatzhalter 3"/>
          <p:cNvSpPr>
            <a:spLocks noGrp="1"/>
          </p:cNvSpPr>
          <p:nvPr>
            <p:ph type="sldNum" sz="quarter" idx="10"/>
          </p:nvPr>
        </p:nvSpPr>
        <p:spPr/>
        <p:txBody>
          <a:bodyPr/>
          <a:lstStyle/>
          <a:p>
            <a:fld id="{CA9937D2-6117-4881-B88D-D373CF5AE833}" type="slidenum">
              <a:rPr lang="de-AT" smtClean="0"/>
              <a:t>14</a:t>
            </a:fld>
            <a:endParaRPr lang="de-AT" dirty="0"/>
          </a:p>
        </p:txBody>
      </p:sp>
    </p:spTree>
    <p:extLst>
      <p:ext uri="{BB962C8B-B14F-4D97-AF65-F5344CB8AC3E}">
        <p14:creationId xmlns:p14="http://schemas.microsoft.com/office/powerpoint/2010/main" val="20125461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AT" baseline="0" dirty="0" smtClean="0"/>
              <a:t>Bilderquellen: DB Schenker (2009), S.38; Bahnbilder.de (2017b), online; Frauinfahrt.de (2017), online.</a:t>
            </a:r>
            <a:endParaRPr lang="de-AT" dirty="0" smtClean="0"/>
          </a:p>
          <a:p>
            <a:endParaRPr lang="de-AT" dirty="0"/>
          </a:p>
        </p:txBody>
      </p:sp>
      <p:sp>
        <p:nvSpPr>
          <p:cNvPr id="4" name="Foliennummernplatzhalter 3"/>
          <p:cNvSpPr>
            <a:spLocks noGrp="1"/>
          </p:cNvSpPr>
          <p:nvPr>
            <p:ph type="sldNum" sz="quarter" idx="10"/>
          </p:nvPr>
        </p:nvSpPr>
        <p:spPr/>
        <p:txBody>
          <a:bodyPr/>
          <a:lstStyle/>
          <a:p>
            <a:fld id="{CA9937D2-6117-4881-B88D-D373CF5AE833}" type="slidenum">
              <a:rPr lang="de-AT" smtClean="0"/>
              <a:t>15</a:t>
            </a:fld>
            <a:endParaRPr lang="de-AT" dirty="0"/>
          </a:p>
        </p:txBody>
      </p:sp>
    </p:spTree>
    <p:extLst>
      <p:ext uri="{BB962C8B-B14F-4D97-AF65-F5344CB8AC3E}">
        <p14:creationId xmlns:p14="http://schemas.microsoft.com/office/powerpoint/2010/main" val="12518566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Quellen-Bilder: Waldwissen.net (2016) online;</a:t>
            </a:r>
            <a:r>
              <a:rPr lang="de-DE" baseline="0" dirty="0" smtClean="0"/>
              <a:t> Logistik-heute.de (2015) online; Verkehrsrundschau.de (2016), online; ZTE (2017), online.</a:t>
            </a:r>
            <a:endParaRPr lang="de-DE" dirty="0"/>
          </a:p>
        </p:txBody>
      </p:sp>
      <p:sp>
        <p:nvSpPr>
          <p:cNvPr id="4" name="Foliennummernplatzhalter 3"/>
          <p:cNvSpPr>
            <a:spLocks noGrp="1"/>
          </p:cNvSpPr>
          <p:nvPr>
            <p:ph type="sldNum" sz="quarter" idx="10"/>
          </p:nvPr>
        </p:nvSpPr>
        <p:spPr/>
        <p:txBody>
          <a:bodyPr/>
          <a:lstStyle/>
          <a:p>
            <a:fld id="{CA9937D2-6117-4881-B88D-D373CF5AE833}" type="slidenum">
              <a:rPr lang="de-AT" smtClean="0"/>
              <a:t>17</a:t>
            </a:fld>
            <a:endParaRPr lang="de-AT" dirty="0"/>
          </a:p>
        </p:txBody>
      </p:sp>
    </p:spTree>
    <p:extLst>
      <p:ext uri="{BB962C8B-B14F-4D97-AF65-F5344CB8AC3E}">
        <p14:creationId xmlns:p14="http://schemas.microsoft.com/office/powerpoint/2010/main" val="22150400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sz="1200" b="1" i="0" u="none" strike="noStrike" kern="1200" baseline="0" dirty="0" smtClean="0">
                <a:solidFill>
                  <a:schemeClr val="tx1"/>
                </a:solidFill>
                <a:latin typeface="+mn-lt"/>
                <a:ea typeface="+mn-ea"/>
                <a:cs typeface="+mn-cs"/>
              </a:rPr>
              <a:t>Verkehrsaufkommen der inländischen Eisenbahnunternehmen nach Güterart 2012</a:t>
            </a:r>
          </a:p>
          <a:p>
            <a:r>
              <a:rPr lang="de-AT" sz="1200" b="0" i="0" u="none" strike="noStrike" kern="1200" baseline="0" dirty="0" smtClean="0">
                <a:solidFill>
                  <a:schemeClr val="tx1"/>
                </a:solidFill>
                <a:latin typeface="+mn-lt"/>
                <a:ea typeface="+mn-ea"/>
                <a:cs typeface="+mn-cs"/>
              </a:rPr>
              <a:t>Die Kategorie „Fahrzeuge, Maschinen und sonstige Waren“ ist die wichtigste Güterart auf der Schiene und stellt 41 Prozent der mit inländischen Eisenbahnunternehmen transportierten Waren. In dieser</a:t>
            </a:r>
          </a:p>
          <a:p>
            <a:r>
              <a:rPr lang="de-AT" sz="1200" b="0" i="0" u="none" strike="noStrike" kern="1200" baseline="0" dirty="0" smtClean="0">
                <a:solidFill>
                  <a:schemeClr val="tx1"/>
                </a:solidFill>
                <a:latin typeface="+mn-lt"/>
                <a:ea typeface="+mn-ea"/>
                <a:cs typeface="+mn-cs"/>
              </a:rPr>
              <a:t>Kategorie sind jedoch auch all jene Waren enthalten, die nicht anderweitig zugeordnet werden können bzw. bei</a:t>
            </a:r>
          </a:p>
          <a:p>
            <a:r>
              <a:rPr lang="de-AT" sz="1200" b="0" i="0" u="none" strike="noStrike" kern="1200" baseline="0" dirty="0" smtClean="0">
                <a:solidFill>
                  <a:schemeClr val="tx1"/>
                </a:solidFill>
                <a:latin typeface="+mn-lt"/>
                <a:ea typeface="+mn-ea"/>
                <a:cs typeface="+mn-cs"/>
              </a:rPr>
              <a:t>denen nicht bekannt ist, was sich in den Behältern befindet.</a:t>
            </a:r>
          </a:p>
          <a:p>
            <a:r>
              <a:rPr lang="de-AT" sz="1200" b="0" i="0" u="none" strike="noStrike" kern="1200" baseline="0" dirty="0" smtClean="0">
                <a:solidFill>
                  <a:schemeClr val="tx1"/>
                </a:solidFill>
                <a:latin typeface="+mn-lt"/>
                <a:ea typeface="+mn-ea"/>
                <a:cs typeface="+mn-cs"/>
              </a:rPr>
              <a:t>Auf Platz zwei folgen land- und forstwirtschaftliche Erzeugnisse mit 13 Prozent des Verkehrsaufkommens. Der darin enthaltene Anteil von „Holz- und Papierwaren sowie Datenträgern“ macht rund 5,8 Prozent am Verkehrsaufkommen aus.15 Es folgen „Erze und Metallabfälle“ (11 Prozent) sowie „Eisen, Stahl und Nichteisen-Metalle“ mit 8 Prozent. Insgesamt zwölf Prozent der Tonnage ist als Gefahrengut deklariert, überwiegend sind dies „entzündbare flüssige Stoffe“.</a:t>
            </a:r>
            <a:endParaRPr lang="de-AT" dirty="0" smtClean="0"/>
          </a:p>
          <a:p>
            <a:endParaRPr lang="de-AT" dirty="0" smtClean="0"/>
          </a:p>
          <a:p>
            <a:r>
              <a:rPr lang="de-AT" dirty="0" smtClean="0"/>
              <a:t>Quelle: </a:t>
            </a:r>
            <a:r>
              <a:rPr lang="de-AT" dirty="0" err="1" smtClean="0"/>
              <a:t>Economica</a:t>
            </a:r>
            <a:r>
              <a:rPr lang="de-AT" dirty="0" smtClean="0"/>
              <a:t> (2013), S. 18f.</a:t>
            </a:r>
            <a:endParaRPr lang="de-AT" dirty="0"/>
          </a:p>
        </p:txBody>
      </p:sp>
      <p:sp>
        <p:nvSpPr>
          <p:cNvPr id="4" name="Foliennummernplatzhalter 3"/>
          <p:cNvSpPr>
            <a:spLocks noGrp="1"/>
          </p:cNvSpPr>
          <p:nvPr>
            <p:ph type="sldNum" sz="quarter" idx="10"/>
          </p:nvPr>
        </p:nvSpPr>
        <p:spPr/>
        <p:txBody>
          <a:bodyPr/>
          <a:lstStyle/>
          <a:p>
            <a:fld id="{CA9937D2-6117-4881-B88D-D373CF5AE833}" type="slidenum">
              <a:rPr lang="de-AT" smtClean="0"/>
              <a:t>18</a:t>
            </a:fld>
            <a:endParaRPr lang="de-AT" dirty="0"/>
          </a:p>
        </p:txBody>
      </p:sp>
    </p:spTree>
    <p:extLst>
      <p:ext uri="{BB962C8B-B14F-4D97-AF65-F5344CB8AC3E}">
        <p14:creationId xmlns:p14="http://schemas.microsoft.com/office/powerpoint/2010/main" val="27826830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Der Transport von Gütern auf der Schiene führen</a:t>
            </a:r>
            <a:r>
              <a:rPr lang="de-DE" baseline="0" dirty="0" smtClean="0"/>
              <a:t> Eisenbahnverkehrsunternehmen (EVU) durch. Sie sind öffentliche EVU, wenn sie gewerbsmäßig- oder geschäftsmäßig betrieben werden und jedermann sie zur Personen- oder Güterbeförderung benutzen kann. Alle anderen sind nicht öffentliche EVU. </a:t>
            </a:r>
          </a:p>
          <a:p>
            <a:r>
              <a:rPr lang="de-DE" baseline="0" dirty="0" smtClean="0"/>
              <a:t>Zu den klassischen Ressourcen eines EVU gehören:</a:t>
            </a:r>
          </a:p>
          <a:p>
            <a:pPr marL="171450" indent="-171450">
              <a:buFont typeface="Arial" panose="020B0604020202020204" pitchFamily="34" charset="0"/>
              <a:buChar char="•"/>
            </a:pPr>
            <a:r>
              <a:rPr lang="de-DE" baseline="0" dirty="0" smtClean="0"/>
              <a:t>Lokomotiven (diesel- oder elektrisch betrieben)</a:t>
            </a:r>
          </a:p>
          <a:p>
            <a:pPr marL="171450" indent="-171450">
              <a:buFont typeface="Arial" panose="020B0604020202020204" pitchFamily="34" charset="0"/>
              <a:buChar char="•"/>
            </a:pPr>
            <a:r>
              <a:rPr lang="de-DE" baseline="0" dirty="0" smtClean="0"/>
              <a:t>Güterwagen und</a:t>
            </a:r>
          </a:p>
          <a:p>
            <a:pPr marL="171450" indent="-171450">
              <a:buFont typeface="Arial" panose="020B0604020202020204" pitchFamily="34" charset="0"/>
              <a:buChar char="•"/>
            </a:pPr>
            <a:r>
              <a:rPr lang="de-DE" baseline="0" dirty="0" smtClean="0"/>
              <a:t>Personal (z.B. </a:t>
            </a:r>
            <a:r>
              <a:rPr lang="de-DE" baseline="0" dirty="0" err="1" smtClean="0"/>
              <a:t>LokführerIn</a:t>
            </a:r>
            <a:r>
              <a:rPr lang="de-DE" baseline="0" dirty="0" smtClean="0"/>
              <a:t>, </a:t>
            </a:r>
            <a:r>
              <a:rPr lang="de-DE" baseline="0" dirty="0" err="1" smtClean="0"/>
              <a:t>RangiererIn</a:t>
            </a:r>
            <a:r>
              <a:rPr lang="de-DE" baseline="0" dirty="0" smtClean="0"/>
              <a:t>)</a:t>
            </a:r>
          </a:p>
          <a:p>
            <a:pPr marL="0" indent="0">
              <a:buFont typeface="Arial" panose="020B0604020202020204" pitchFamily="34" charset="0"/>
              <a:buNone/>
            </a:pPr>
            <a:r>
              <a:rPr lang="de-DE" baseline="0" dirty="0" smtClean="0"/>
              <a:t>Quelle: Vgl. Becker (2014), S. 45f.</a:t>
            </a:r>
          </a:p>
          <a:p>
            <a:pPr marL="0" indent="0">
              <a:buFont typeface="Arial" panose="020B0604020202020204" pitchFamily="34" charset="0"/>
              <a:buNone/>
            </a:pPr>
            <a:endParaRPr lang="de-DE" baseline="0" dirty="0" smtClean="0"/>
          </a:p>
          <a:p>
            <a:pPr marL="0" indent="0">
              <a:buFont typeface="Arial" panose="020B0604020202020204" pitchFamily="34" charset="0"/>
              <a:buNone/>
            </a:pPr>
            <a:r>
              <a:rPr lang="de-DE" baseline="0" dirty="0" smtClean="0"/>
              <a:t>Die Vorhaltung und das Betreiben des Schienennetzes erfolgt durch ein Eisenbahninfrastrukturunternehmen (EIU). Es gibt öffentliche EIU, diese müssen Zugang zu ihrer Eisenbahninfrastruktur gewähren. Alle anderen Unternehmen, z.B. Werks- und Industrieinfrastruktur, Anschlussbahnstrecken, sind nicht öffentliche EIU.</a:t>
            </a:r>
          </a:p>
          <a:p>
            <a:pPr marL="0" indent="0">
              <a:buFont typeface="Arial" panose="020B0604020202020204" pitchFamily="34" charset="0"/>
              <a:buNone/>
            </a:pPr>
            <a:r>
              <a:rPr lang="de-DE" baseline="0" dirty="0" smtClean="0"/>
              <a:t>Zu den Ressourcen eines EIU gehören Gleisanlagen, Signaleinrichtungen, Bahnübergänge, Stellwerke, Bahnhöfe und Terminals. Vgl. Becker (2014), S. 64</a:t>
            </a:r>
          </a:p>
          <a:p>
            <a:pPr marL="0" indent="0">
              <a:buFont typeface="Arial" panose="020B0604020202020204" pitchFamily="34" charset="0"/>
              <a:buNone/>
            </a:pPr>
            <a:endParaRPr lang="de-DE" baseline="0" dirty="0" smtClean="0"/>
          </a:p>
          <a:p>
            <a:pPr marL="0" indent="0">
              <a:buFont typeface="Arial" panose="020B0604020202020204" pitchFamily="34" charset="0"/>
              <a:buNone/>
            </a:pPr>
            <a:r>
              <a:rPr lang="de-DE" baseline="0" dirty="0" smtClean="0"/>
              <a:t>Eine der wichtigsten Ressourcen im Schienengüterverkehr stellt Eisenbahngüterwagen dar. Halter bzw. Eigentümer von Güterwagen können sein:</a:t>
            </a:r>
          </a:p>
          <a:p>
            <a:pPr marL="171450" indent="-171450">
              <a:buFont typeface="Arial" panose="020B0604020202020204" pitchFamily="34" charset="0"/>
              <a:buChar char="•"/>
            </a:pPr>
            <a:r>
              <a:rPr lang="de-DE" baseline="0" dirty="0" smtClean="0"/>
              <a:t>Eisenbahnverkehrsunternehmen (EVU)</a:t>
            </a:r>
          </a:p>
          <a:p>
            <a:pPr marL="171450" indent="-171450">
              <a:buFont typeface="Arial" panose="020B0604020202020204" pitchFamily="34" charset="0"/>
              <a:buChar char="•"/>
            </a:pPr>
            <a:r>
              <a:rPr lang="de-DE" baseline="0" dirty="0" err="1" smtClean="0"/>
              <a:t>Vermietgesellschaften</a:t>
            </a:r>
            <a:endParaRPr lang="de-DE" baseline="0" dirty="0" smtClean="0"/>
          </a:p>
          <a:p>
            <a:pPr marL="171450" indent="-171450">
              <a:buFont typeface="Arial" panose="020B0604020202020204" pitchFamily="34" charset="0"/>
              <a:buChar char="•"/>
            </a:pPr>
            <a:r>
              <a:rPr lang="de-DE" baseline="0" dirty="0" smtClean="0"/>
              <a:t>Speditionen</a:t>
            </a:r>
          </a:p>
          <a:p>
            <a:pPr marL="171450" indent="-171450">
              <a:buFont typeface="Arial" panose="020B0604020202020204" pitchFamily="34" charset="0"/>
              <a:buChar char="•"/>
            </a:pPr>
            <a:r>
              <a:rPr lang="de-DE" baseline="0" dirty="0" smtClean="0"/>
              <a:t>Verlader aus Industrie und Handel</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baseline="0" dirty="0" smtClean="0"/>
              <a:t>Quelle: Vgl. Becker (2014), S. 77</a:t>
            </a:r>
          </a:p>
          <a:p>
            <a:pPr marL="0" indent="0">
              <a:buFont typeface="Arial" panose="020B0604020202020204" pitchFamily="34" charset="0"/>
              <a:buNone/>
            </a:pPr>
            <a:endParaRPr lang="de-DE" baseline="0" dirty="0" smtClean="0"/>
          </a:p>
          <a:p>
            <a:r>
              <a:rPr lang="de-DE" baseline="0" dirty="0" smtClean="0"/>
              <a:t>Kunden, d.h. Nachfrager nach Schienengüterverkehrsleistungen, werden auch Verlader genannt. Die verladende Wirtschaft besteht aus einer Vielzahl von zum Teil sehr unterschiedlichen Unternehmen aus verschiedenen Branchen. Dementsprechend vielfältig sind auch die Anforderungen der Verlader an die Anbieter von Schienengüterverkehrsdienstleistungen, so bspw.:</a:t>
            </a:r>
          </a:p>
          <a:p>
            <a:pPr marL="171450" indent="-171450">
              <a:buFont typeface="Arial" panose="020B0604020202020204" pitchFamily="34" charset="0"/>
              <a:buChar char="•"/>
            </a:pPr>
            <a:r>
              <a:rPr lang="de-DE" baseline="0" dirty="0" smtClean="0"/>
              <a:t>Wettbewerbsfähige Transportpreise</a:t>
            </a:r>
          </a:p>
          <a:p>
            <a:pPr marL="171450" indent="-171450">
              <a:buFont typeface="Arial" panose="020B0604020202020204" pitchFamily="34" charset="0"/>
              <a:buChar char="•"/>
            </a:pPr>
            <a:r>
              <a:rPr lang="de-DE" baseline="0" dirty="0" smtClean="0"/>
              <a:t>Optimaler und effizienter Geschäftsprozess Bahn</a:t>
            </a:r>
          </a:p>
          <a:p>
            <a:pPr marL="171450" indent="-171450">
              <a:buFont typeface="Arial" panose="020B0604020202020204" pitchFamily="34" charset="0"/>
              <a:buChar char="•"/>
            </a:pPr>
            <a:r>
              <a:rPr lang="de-DE" baseline="0" dirty="0" smtClean="0"/>
              <a:t>Ein Vertragspartner für die Gesamtstrecke</a:t>
            </a:r>
          </a:p>
          <a:p>
            <a:pPr marL="171450" indent="-171450">
              <a:buFont typeface="Arial" panose="020B0604020202020204" pitchFamily="34" charset="0"/>
              <a:buChar char="•"/>
            </a:pPr>
            <a:r>
              <a:rPr lang="de-DE" baseline="0" dirty="0" smtClean="0"/>
              <a:t>Persönliche und individuelle Betreuung und Information</a:t>
            </a:r>
          </a:p>
          <a:p>
            <a:pPr marL="171450" indent="-171450">
              <a:buFont typeface="Arial" panose="020B0604020202020204" pitchFamily="34" charset="0"/>
              <a:buChar char="•"/>
            </a:pPr>
            <a:r>
              <a:rPr lang="de-DE" baseline="0" dirty="0" smtClean="0"/>
              <a:t>Verlässliche und berechenbare Transportzeiten</a:t>
            </a:r>
          </a:p>
          <a:p>
            <a:pPr marL="171450" indent="-171450">
              <a:buFont typeface="Arial" panose="020B0604020202020204" pitchFamily="34" charset="0"/>
              <a:buChar char="•"/>
            </a:pPr>
            <a:r>
              <a:rPr lang="de-DE" baseline="0" dirty="0" err="1" smtClean="0"/>
              <a:t>Responsible</a:t>
            </a:r>
            <a:r>
              <a:rPr lang="de-DE" baseline="0" dirty="0" smtClean="0"/>
              <a:t> Care (Transportsicherheit)</a:t>
            </a:r>
          </a:p>
          <a:p>
            <a:pPr marL="171450" indent="-171450">
              <a:buFont typeface="Arial" panose="020B0604020202020204" pitchFamily="34" charset="0"/>
              <a:buChar char="•"/>
            </a:pPr>
            <a:r>
              <a:rPr lang="de-DE" baseline="0" dirty="0" smtClean="0"/>
              <a:t>Umweltverträglichkeit</a:t>
            </a:r>
          </a:p>
          <a:p>
            <a:pPr marL="0" marR="0" lvl="0" indent="0" algn="l" defTabSz="914400" rtl="0" eaLnBrk="1" fontAlgn="auto" latinLnBrk="0" hangingPunct="1">
              <a:lnSpc>
                <a:spcPct val="100000"/>
              </a:lnSpc>
              <a:spcBef>
                <a:spcPts val="0"/>
              </a:spcBef>
              <a:spcAft>
                <a:spcPts val="0"/>
              </a:spcAft>
              <a:buClrTx/>
              <a:buSzTx/>
              <a:buFontTx/>
              <a:buNone/>
              <a:tabLst/>
              <a:defRPr/>
            </a:pPr>
            <a:r>
              <a:rPr lang="de-DE" baseline="0" dirty="0" smtClean="0"/>
              <a:t>Quelle: Vgl. Becker (2014), S. 67f. </a:t>
            </a:r>
          </a:p>
          <a:p>
            <a:endParaRPr lang="de-DE" baseline="0" dirty="0" smtClean="0"/>
          </a:p>
          <a:p>
            <a:r>
              <a:rPr lang="de-DE" baseline="0" dirty="0" smtClean="0"/>
              <a:t>Abbildung: in Anlehnung an: Becker (2014), S. 45</a:t>
            </a:r>
            <a:endParaRPr lang="de-DE" dirty="0"/>
          </a:p>
        </p:txBody>
      </p:sp>
      <p:sp>
        <p:nvSpPr>
          <p:cNvPr id="4" name="Foliennummernplatzhalter 3"/>
          <p:cNvSpPr>
            <a:spLocks noGrp="1"/>
          </p:cNvSpPr>
          <p:nvPr>
            <p:ph type="sldNum" sz="quarter" idx="10"/>
          </p:nvPr>
        </p:nvSpPr>
        <p:spPr/>
        <p:txBody>
          <a:bodyPr/>
          <a:lstStyle/>
          <a:p>
            <a:fld id="{CA9937D2-6117-4881-B88D-D373CF5AE833}" type="slidenum">
              <a:rPr lang="de-AT" smtClean="0"/>
              <a:t>20</a:t>
            </a:fld>
            <a:endParaRPr lang="de-AT" dirty="0"/>
          </a:p>
        </p:txBody>
      </p:sp>
    </p:spTree>
    <p:extLst>
      <p:ext uri="{BB962C8B-B14F-4D97-AF65-F5344CB8AC3E}">
        <p14:creationId xmlns:p14="http://schemas.microsoft.com/office/powerpoint/2010/main" val="14428246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smtClean="0"/>
              <a:t>Im Schienengüterverkehr</a:t>
            </a:r>
            <a:r>
              <a:rPr lang="de-AT" baseline="0" dirty="0" smtClean="0"/>
              <a:t> werden verschiedene Produkte (Dienstleistungen) für den Transport des Sendungsaufkommens angeboten. Diese Produktionsform, bzw. Art der Leistungserstellung ist entscheidend für die Leistungsfähigkeit und Wirtschaftlichkeit des Schienengüterverkehrs.</a:t>
            </a:r>
          </a:p>
          <a:p>
            <a:r>
              <a:rPr lang="de-AT" baseline="0" dirty="0" smtClean="0"/>
              <a:t>Es kann in die konventionellen Verkehre (</a:t>
            </a:r>
            <a:r>
              <a:rPr lang="de-AT" baseline="0" dirty="0" err="1" smtClean="0"/>
              <a:t>Ganzzug</a:t>
            </a:r>
            <a:r>
              <a:rPr lang="de-AT" baseline="0" dirty="0" smtClean="0"/>
              <a:t>, Wagengruppen und Einzelwagen) sowie den kombinierten Verkehr unterschieden werden.</a:t>
            </a:r>
          </a:p>
          <a:p>
            <a:r>
              <a:rPr lang="de-AT" baseline="0" dirty="0" smtClean="0"/>
              <a:t>Vgl. Becker (2014), S. 37 ff.; Kummer (2010), S. 94.</a:t>
            </a:r>
          </a:p>
        </p:txBody>
      </p:sp>
      <p:sp>
        <p:nvSpPr>
          <p:cNvPr id="4" name="Foliennummernplatzhalter 3"/>
          <p:cNvSpPr>
            <a:spLocks noGrp="1"/>
          </p:cNvSpPr>
          <p:nvPr>
            <p:ph type="sldNum" sz="quarter" idx="10"/>
          </p:nvPr>
        </p:nvSpPr>
        <p:spPr/>
        <p:txBody>
          <a:bodyPr/>
          <a:lstStyle/>
          <a:p>
            <a:fld id="{CA9937D2-6117-4881-B88D-D373CF5AE833}" type="slidenum">
              <a:rPr lang="de-AT" smtClean="0"/>
              <a:t>21</a:t>
            </a:fld>
            <a:endParaRPr lang="de-AT" dirty="0"/>
          </a:p>
        </p:txBody>
      </p:sp>
    </p:spTree>
    <p:extLst>
      <p:ext uri="{BB962C8B-B14F-4D97-AF65-F5344CB8AC3E}">
        <p14:creationId xmlns:p14="http://schemas.microsoft.com/office/powerpoint/2010/main" val="33543009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smtClean="0"/>
              <a:t>Quellen Folie: Vgl. Kummer (2010), S. 94;</a:t>
            </a:r>
            <a:r>
              <a:rPr lang="de-AT" baseline="0" dirty="0" smtClean="0"/>
              <a:t> </a:t>
            </a:r>
            <a:r>
              <a:rPr lang="de-AT" dirty="0" smtClean="0"/>
              <a:t>Bahnbilder (2016a), online;</a:t>
            </a:r>
            <a:r>
              <a:rPr lang="de-AT" baseline="0" dirty="0" smtClean="0"/>
              <a:t> </a:t>
            </a:r>
            <a:r>
              <a:rPr lang="de-AT" dirty="0" smtClean="0"/>
              <a:t>Bahnbilder</a:t>
            </a:r>
            <a:r>
              <a:rPr lang="de-AT" baseline="0" dirty="0" smtClean="0"/>
              <a:t> (2016b), online.</a:t>
            </a:r>
          </a:p>
          <a:p>
            <a:endParaRPr lang="de-AT" baseline="0" dirty="0" smtClean="0"/>
          </a:p>
          <a:p>
            <a:r>
              <a:rPr lang="de-AT" baseline="0" dirty="0" smtClean="0"/>
              <a:t>Wesentlich bei </a:t>
            </a:r>
            <a:r>
              <a:rPr lang="de-AT" baseline="0" dirty="0" err="1" smtClean="0"/>
              <a:t>Ganzzug</a:t>
            </a:r>
            <a:r>
              <a:rPr lang="de-AT" baseline="0" dirty="0" smtClean="0"/>
              <a:t> ist, dass keine weiteren Rangiervorgänge (z.B. Wagen zum Zug hinzufügen oder Wagen vom Zug entfernen) während des Transports stattfinden.  Ganzzugsverkehre werden häufig für den Transport von Massengütern (z.B. Kohle, Erz, Mineralöl) aber auch in der Automobilindustrie genutzt. Weitere Vorteile sind geringe Transportzeiten (v.a. durch den relativ geringen Rangieraufwand), relativ geringer Organisationsaufwand bei der Abfertigung der Züge und der Planung der Abfahrts- und Ankunftszeiten sowie Sicherheit beim Transport (ebenfalls bedingt durch den niedrigen Rangieraufwand). Zusammenfassend kann man sagen, dass große Mengen an Gütern über lange Entfernungen mit relativ geringem Energieverbrauch sicher transportiert werden können. </a:t>
            </a:r>
          </a:p>
          <a:p>
            <a:r>
              <a:rPr lang="de-AT" baseline="0" dirty="0" smtClean="0"/>
              <a:t>Vgl. Clausen / Geiger (2013), S. 169 ff.</a:t>
            </a:r>
          </a:p>
          <a:p>
            <a:endParaRPr lang="de-AT" baseline="0" dirty="0" smtClean="0"/>
          </a:p>
          <a:p>
            <a:r>
              <a:rPr lang="de-AT" dirty="0" smtClean="0"/>
              <a:t>Ganzzugtransporte auf der Schiene weisen gegenüber dem LKW über fast alle Distanzen Kostenvorteile auf. </a:t>
            </a:r>
          </a:p>
          <a:p>
            <a:r>
              <a:rPr lang="de-AT" dirty="0" smtClean="0"/>
              <a:t>Dies gilt nicht nur im konventionellen Güterverkehr, sondern auch für den unbegleiteten kombinierten Verkehr </a:t>
            </a:r>
          </a:p>
          <a:p>
            <a:r>
              <a:rPr lang="de-AT" dirty="0" smtClean="0"/>
              <a:t>und die Rollende Landstraße (</a:t>
            </a:r>
            <a:r>
              <a:rPr lang="de-AT" dirty="0" err="1" smtClean="0"/>
              <a:t>RoLa</a:t>
            </a:r>
            <a:r>
              <a:rPr lang="de-AT" dirty="0" smtClean="0"/>
              <a:t>) . Der LKW hat Wettbewerbsvorteile gegenüber Einzelwagentransporten auf der </a:t>
            </a:r>
          </a:p>
          <a:p>
            <a:r>
              <a:rPr lang="de-AT" dirty="0" smtClean="0"/>
              <a:t>Schiene in den niedrigen Distanzbereichen. Im Einzelwagenverkehr des konventionellen Güterverkehrs (bei </a:t>
            </a:r>
          </a:p>
          <a:p>
            <a:r>
              <a:rPr lang="de-AT" dirty="0" smtClean="0"/>
              <a:t>Fahrten im Inland) weist der LKW niedrigere Kosten als die Schiene in den Distanzbereichen bis 150 km auf. Bei </a:t>
            </a:r>
          </a:p>
          <a:p>
            <a:r>
              <a:rPr lang="de-AT" dirty="0" smtClean="0"/>
              <a:t>Distanzen ab 150 km schrumpft der Kostenvorteil des LKW und verschwindet bei Strecken ab einer Länge von </a:t>
            </a:r>
          </a:p>
          <a:p>
            <a:r>
              <a:rPr lang="de-AT" dirty="0" smtClean="0"/>
              <a:t>250 km. </a:t>
            </a:r>
          </a:p>
          <a:p>
            <a:r>
              <a:rPr lang="de-AT" dirty="0" err="1" smtClean="0"/>
              <a:t>Economica</a:t>
            </a:r>
            <a:r>
              <a:rPr lang="de-AT" dirty="0" smtClean="0"/>
              <a:t> (2013), S. 6</a:t>
            </a:r>
            <a:endParaRPr lang="de-AT" dirty="0"/>
          </a:p>
        </p:txBody>
      </p:sp>
      <p:sp>
        <p:nvSpPr>
          <p:cNvPr id="4" name="Foliennummernplatzhalter 3"/>
          <p:cNvSpPr>
            <a:spLocks noGrp="1"/>
          </p:cNvSpPr>
          <p:nvPr>
            <p:ph type="sldNum" sz="quarter" idx="10"/>
          </p:nvPr>
        </p:nvSpPr>
        <p:spPr/>
        <p:txBody>
          <a:bodyPr/>
          <a:lstStyle/>
          <a:p>
            <a:fld id="{CA9937D2-6117-4881-B88D-D373CF5AE833}" type="slidenum">
              <a:rPr lang="de-AT" smtClean="0"/>
              <a:t>22</a:t>
            </a:fld>
            <a:endParaRPr lang="de-AT" dirty="0"/>
          </a:p>
        </p:txBody>
      </p:sp>
    </p:spTree>
    <p:extLst>
      <p:ext uri="{BB962C8B-B14F-4D97-AF65-F5344CB8AC3E}">
        <p14:creationId xmlns:p14="http://schemas.microsoft.com/office/powerpoint/2010/main" val="15457513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AT" baseline="0" dirty="0" smtClean="0"/>
              <a:t>Vgl. Clausen / Geiger (2013), S. 169 ff.</a:t>
            </a:r>
            <a:endParaRPr lang="de-AT" dirty="0" smtClean="0"/>
          </a:p>
          <a:p>
            <a:endParaRPr lang="de-AT" dirty="0" smtClean="0"/>
          </a:p>
          <a:p>
            <a:r>
              <a:rPr lang="de-AT" dirty="0" smtClean="0"/>
              <a:t>Diese Produktionsform(-en) weist eine große Ähnlichkeit zum Stückgutverkehr im Straßengüterverkehr</a:t>
            </a:r>
            <a:r>
              <a:rPr lang="de-AT" baseline="0" dirty="0" smtClean="0"/>
              <a:t> auf. Durch die Bündelung der einzelnen Wagen kann eine bessere Auslastung der Züge und damit eine Senkung der Transportkosten erreicht werden. Demgegenüber stehen allerdings höhere Kosten bedingt durch die Vorhaltung von Zugbildungsanlagen sowie Rangiereinrichtungen und Rangierpersonal. Aufgrund des erhöhten Rangieraufwands kommt es im Vergleich zum Ganzzugverkehr zu deutlich höheren Transportzeiten und Wartezeiten in den Zugbildungsanlagen.</a:t>
            </a:r>
            <a:endParaRPr lang="de-AT" dirty="0" smtClean="0"/>
          </a:p>
          <a:p>
            <a:r>
              <a:rPr lang="de-AT" baseline="0" dirty="0" smtClean="0"/>
              <a:t>Vgl. Clausen / Geiger (2013), S.  170</a:t>
            </a:r>
            <a:endParaRPr lang="de-AT" dirty="0" smtClean="0"/>
          </a:p>
          <a:p>
            <a:endParaRPr lang="de-AT" dirty="0" smtClean="0"/>
          </a:p>
          <a:p>
            <a:r>
              <a:rPr lang="de-AT" dirty="0" smtClean="0"/>
              <a:t>Bildquellen: </a:t>
            </a:r>
            <a:r>
              <a:rPr lang="de-AT" dirty="0" err="1" smtClean="0"/>
              <a:t>Rail</a:t>
            </a:r>
            <a:r>
              <a:rPr lang="de-AT" dirty="0" smtClean="0"/>
              <a:t> Cargo (2017), online;</a:t>
            </a:r>
            <a:r>
              <a:rPr lang="de-AT" baseline="0" dirty="0" smtClean="0"/>
              <a:t> IHO (2017), online.</a:t>
            </a:r>
            <a:endParaRPr lang="de-AT" dirty="0"/>
          </a:p>
        </p:txBody>
      </p:sp>
      <p:sp>
        <p:nvSpPr>
          <p:cNvPr id="4" name="Foliennummernplatzhalter 3"/>
          <p:cNvSpPr>
            <a:spLocks noGrp="1"/>
          </p:cNvSpPr>
          <p:nvPr>
            <p:ph type="sldNum" sz="quarter" idx="10"/>
          </p:nvPr>
        </p:nvSpPr>
        <p:spPr/>
        <p:txBody>
          <a:bodyPr/>
          <a:lstStyle/>
          <a:p>
            <a:fld id="{CA9937D2-6117-4881-B88D-D373CF5AE833}" type="slidenum">
              <a:rPr lang="de-AT" smtClean="0"/>
              <a:t>23</a:t>
            </a:fld>
            <a:endParaRPr lang="de-AT" dirty="0"/>
          </a:p>
        </p:txBody>
      </p:sp>
    </p:spTree>
    <p:extLst>
      <p:ext uri="{BB962C8B-B14F-4D97-AF65-F5344CB8AC3E}">
        <p14:creationId xmlns:p14="http://schemas.microsoft.com/office/powerpoint/2010/main" val="15457513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smtClean="0"/>
              <a:t>Der kombinierte Verkehr ist durch Transportketten gekennzeichnet, bei denen standardisierte Ladeeinheiten, beispielsweise Container, Wechselbehälter, Lkw oder deren Anhänger, nacheinander auf verschiedenen Verkehrsträgern transportiert werden. Beim Wechsel der Verkehrsträger in Terminals werden nur die Ladeeinheiten umgeschlagen,</a:t>
            </a:r>
            <a:r>
              <a:rPr lang="de-AT" baseline="0" dirty="0" smtClean="0"/>
              <a:t> d.h. die Güter bleiben während des gesamten Transports im gleichen Transportbehälter.</a:t>
            </a:r>
          </a:p>
          <a:p>
            <a:r>
              <a:rPr lang="de-AT" dirty="0" smtClean="0"/>
              <a:t>Zwischen Versandort und Umschlagpunkt (Vorlauf) bzw. Umschlagpunkt und Empfangsort (Nachlauf) werden die Ladeeinheiten (z.B. Container,</a:t>
            </a:r>
            <a:r>
              <a:rPr lang="de-AT" baseline="0" dirty="0" smtClean="0"/>
              <a:t> Wechselbehälter)</a:t>
            </a:r>
            <a:r>
              <a:rPr lang="de-AT" dirty="0" smtClean="0"/>
              <a:t> in der Regel einzeln transportiert. Als Hauptlauf wird die Strecke zwischen den Umschlagpunkten (z.B. Umschlagterminal) bezeichnet.</a:t>
            </a:r>
          </a:p>
          <a:p>
            <a:r>
              <a:rPr lang="de-AT" dirty="0" smtClean="0"/>
              <a:t>Charakteristisch für den kombinierten Verkehr ist </a:t>
            </a:r>
            <a:r>
              <a:rPr lang="de-AT" dirty="0" err="1" smtClean="0"/>
              <a:t>weiters</a:t>
            </a:r>
            <a:r>
              <a:rPr lang="de-AT" dirty="0" smtClean="0"/>
              <a:t>, dass der Hauptlauf mit einem umweltfreundlichen </a:t>
            </a:r>
            <a:r>
              <a:rPr lang="de-AT" dirty="0" smtClean="0"/>
              <a:t>Verkehrsmittel</a:t>
            </a:r>
            <a:r>
              <a:rPr lang="de-AT" dirty="0" smtClean="0"/>
              <a:t>, also z.B. mit</a:t>
            </a:r>
            <a:r>
              <a:rPr lang="de-AT" baseline="0" dirty="0" smtClean="0"/>
              <a:t> der Eisenbahn, aber auch mit dem Binnen- oder Seeschiff bewältigt wird, während der Vor- und Nachlauf auf der Straße so kurz wie möglich gehalten wird.</a:t>
            </a:r>
          </a:p>
          <a:p>
            <a:pPr marL="0" marR="0" lvl="0" indent="0" algn="l" defTabSz="914400" rtl="0" eaLnBrk="1" fontAlgn="auto" latinLnBrk="0" hangingPunct="1">
              <a:lnSpc>
                <a:spcPct val="100000"/>
              </a:lnSpc>
              <a:spcBef>
                <a:spcPts val="0"/>
              </a:spcBef>
              <a:spcAft>
                <a:spcPts val="0"/>
              </a:spcAft>
              <a:buClrTx/>
              <a:buSzTx/>
              <a:buFontTx/>
              <a:buNone/>
              <a:tabLst/>
              <a:defRPr/>
            </a:pPr>
            <a:r>
              <a:rPr lang="de-AT" baseline="0" dirty="0" smtClean="0"/>
              <a:t>Vgl. Kummer (2010), S. 57; </a:t>
            </a:r>
            <a:r>
              <a:rPr lang="de-DE" baseline="0" dirty="0" smtClean="0"/>
              <a:t>Becker (2014), S. 39f.; </a:t>
            </a:r>
            <a:r>
              <a:rPr lang="de-AT" sz="1200" dirty="0" smtClean="0"/>
              <a:t>Forschungsinformationssystem (2016b), online.</a:t>
            </a:r>
            <a:endParaRPr lang="de-AT" dirty="0" smtClean="0"/>
          </a:p>
          <a:p>
            <a:endParaRPr lang="de-AT"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de-AT" dirty="0" smtClean="0"/>
              <a:t>Bildquellen: </a:t>
            </a:r>
            <a:r>
              <a:rPr lang="de-AT" dirty="0" err="1" smtClean="0"/>
              <a:t>Rail</a:t>
            </a:r>
            <a:r>
              <a:rPr lang="de-AT" dirty="0" smtClean="0"/>
              <a:t> Cargo (2017), online;</a:t>
            </a:r>
            <a:r>
              <a:rPr lang="de-AT" baseline="0" dirty="0" smtClean="0"/>
              <a:t> Verkehrsrundschau (2013), online; </a:t>
            </a:r>
            <a:r>
              <a:rPr lang="de-AT" sz="1200" dirty="0" smtClean="0"/>
              <a:t>Verkehrsrundschau.de (2014), online.</a:t>
            </a:r>
            <a:endParaRPr lang="de-AT"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de-AT" sz="1200" dirty="0" smtClean="0"/>
              <a:t>Verkehrsrundschau.de (2015), online.</a:t>
            </a:r>
            <a:endParaRPr lang="de-AT" dirty="0" smtClean="0"/>
          </a:p>
          <a:p>
            <a:endParaRPr lang="de-AT" dirty="0"/>
          </a:p>
        </p:txBody>
      </p:sp>
      <p:sp>
        <p:nvSpPr>
          <p:cNvPr id="4" name="Foliennummernplatzhalter 3"/>
          <p:cNvSpPr>
            <a:spLocks noGrp="1"/>
          </p:cNvSpPr>
          <p:nvPr>
            <p:ph type="sldNum" sz="quarter" idx="10"/>
          </p:nvPr>
        </p:nvSpPr>
        <p:spPr/>
        <p:txBody>
          <a:bodyPr/>
          <a:lstStyle/>
          <a:p>
            <a:fld id="{CA9937D2-6117-4881-B88D-D373CF5AE833}" type="slidenum">
              <a:rPr lang="de-AT" smtClean="0"/>
              <a:t>24</a:t>
            </a:fld>
            <a:endParaRPr lang="de-AT" dirty="0"/>
          </a:p>
        </p:txBody>
      </p:sp>
    </p:spTree>
    <p:extLst>
      <p:ext uri="{BB962C8B-B14F-4D97-AF65-F5344CB8AC3E}">
        <p14:creationId xmlns:p14="http://schemas.microsoft.com/office/powerpoint/2010/main" val="33385217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10"/>
          </p:nvPr>
        </p:nvSpPr>
        <p:spPr/>
        <p:txBody>
          <a:bodyPr/>
          <a:lstStyle/>
          <a:p>
            <a:fld id="{CA9937D2-6117-4881-B88D-D373CF5AE833}" type="slidenum">
              <a:rPr lang="de-AT" smtClean="0"/>
              <a:t>25</a:t>
            </a:fld>
            <a:endParaRPr lang="de-AT" dirty="0"/>
          </a:p>
        </p:txBody>
      </p:sp>
    </p:spTree>
    <p:extLst>
      <p:ext uri="{BB962C8B-B14F-4D97-AF65-F5344CB8AC3E}">
        <p14:creationId xmlns:p14="http://schemas.microsoft.com/office/powerpoint/2010/main" val="15457513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AT" b="0" dirty="0" smtClean="0"/>
              <a:t>Im Vergleich zum Straßenverkehr weist die Schiene nicht zuletzt auf Grund der größeren Dimensionen eine höhere Massenleistungsfähigkeit (somit eine entsprechende Eignung für schwere oder voluminöse Transportobjekte) sowie höhere Anforderungen in Zusammenhang mit Sicherheitsagenden auf. Der Straßenverkehr hingegen punktet mit der Bedienung seiner Kundinnen und Kunden in Form von Haus-zu-Haus-Verkehren. Wie die Binnenschifffahrt können auch im Schienenverkehr lediglich Terminal-zu-Terminal-Verkehre angeboten werden. Nur die wenigsten Kundinnen und Kunden verfügen über einen direkten Gleis- oder Wasserstraßenanschluss. Dies macht wiederum den Einsatz des Straßenverkehrs zur Überwindung der First- und Last-Mile notwendig und bedeutet geringerer Flexibilität für die Kundin bzw. den Kunden sowie der Betreiberin bzw. den Betreiber der jeweiligen Verkehrsmittel. Ein in Zusammenhang mit der Binnenschifffahrt vielfach diskutiertes Thema stellt unter anderem die Transportzeit dar. Eine Vielzahl an Unternehmungen setzen auf Grund der längeren Laufzeit bzw. Transportzeit und der höheren Verpackungsanforderungen in der Regel nicht auf die Binnenschifffahrt. Gerade die hohen Anforderungen an die Verpackung sind auf Grund bestehender Witterungsverhältnisse und Wetterlagen zum Schutz des Transportobjekts von großer Bedeutung.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AT" b="1"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de-AT" b="1"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de-AT" b="1" dirty="0" smtClean="0"/>
              <a:t>Quelle</a:t>
            </a:r>
            <a:r>
              <a:rPr lang="de-AT" b="1" dirty="0" smtClean="0"/>
              <a:t>:</a:t>
            </a:r>
            <a:r>
              <a:rPr lang="de-AT" b="1" baseline="0" dirty="0" smtClean="0"/>
              <a:t> </a:t>
            </a:r>
            <a:r>
              <a:rPr lang="de-AT" b="0" baseline="0" dirty="0" smtClean="0"/>
              <a:t>Vgl. </a:t>
            </a:r>
            <a:r>
              <a:rPr lang="de-AT" baseline="0" dirty="0" smtClean="0"/>
              <a:t>Kummer (2010) S. 86f.; Vgl. Kummer (2010) S. 109.</a:t>
            </a:r>
            <a:endParaRPr lang="de-AT" dirty="0" smtClean="0"/>
          </a:p>
        </p:txBody>
      </p:sp>
      <p:sp>
        <p:nvSpPr>
          <p:cNvPr id="4" name="Foliennummernplatzhalter 3"/>
          <p:cNvSpPr>
            <a:spLocks noGrp="1"/>
          </p:cNvSpPr>
          <p:nvPr>
            <p:ph type="sldNum" sz="quarter" idx="10"/>
          </p:nvPr>
        </p:nvSpPr>
        <p:spPr/>
        <p:txBody>
          <a:bodyPr/>
          <a:lstStyle/>
          <a:p>
            <a:fld id="{CA9937D2-6117-4881-B88D-D373CF5AE833}" type="slidenum">
              <a:rPr lang="de-AT" smtClean="0"/>
              <a:t>6</a:t>
            </a:fld>
            <a:endParaRPr lang="de-AT" dirty="0"/>
          </a:p>
        </p:txBody>
      </p:sp>
    </p:spTree>
    <p:extLst>
      <p:ext uri="{BB962C8B-B14F-4D97-AF65-F5344CB8AC3E}">
        <p14:creationId xmlns:p14="http://schemas.microsoft.com/office/powerpoint/2010/main" val="22962597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10"/>
          </p:nvPr>
        </p:nvSpPr>
        <p:spPr/>
        <p:txBody>
          <a:bodyPr/>
          <a:lstStyle/>
          <a:p>
            <a:fld id="{CA9937D2-6117-4881-B88D-D373CF5AE833}" type="slidenum">
              <a:rPr lang="de-AT" smtClean="0"/>
              <a:t>26</a:t>
            </a:fld>
            <a:endParaRPr lang="de-AT" dirty="0"/>
          </a:p>
        </p:txBody>
      </p:sp>
    </p:spTree>
    <p:extLst>
      <p:ext uri="{BB962C8B-B14F-4D97-AF65-F5344CB8AC3E}">
        <p14:creationId xmlns:p14="http://schemas.microsoft.com/office/powerpoint/2010/main" val="2601591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de-AT" sz="1200" dirty="0" smtClean="0"/>
              <a:t>Das von der ÖBB-Infrastruktur AG betriebene Schienennetz umfasst mit Stand 31.12.2015 insgesamt 4.846 Streckenkilometer, davon 3.517 km mit elektrischer Oberleitung überspannt, und 1.095 Verkehrsstationen. Das Streckennetz umfasst </a:t>
            </a:r>
            <a:r>
              <a:rPr lang="de-AT" sz="1200" dirty="0" err="1" smtClean="0"/>
              <a:t>weiters</a:t>
            </a:r>
            <a:r>
              <a:rPr lang="de-AT" sz="1200" dirty="0" smtClean="0"/>
              <a:t> 290 elektronische Stellwerke, 246 Tunnel und Galerien, ca. 6.327 Brücken und Viadukte und ca. 3.398 Eisenbahnkreuzungen.</a:t>
            </a:r>
          </a:p>
          <a:p>
            <a:pPr algn="l"/>
            <a:r>
              <a:rPr lang="de-AT" sz="1200" dirty="0" smtClean="0"/>
              <a:t>Quelle:</a:t>
            </a:r>
            <a:r>
              <a:rPr lang="de-AT" sz="1200" baseline="0" dirty="0" smtClean="0"/>
              <a:t> Vgl. ÖBB </a:t>
            </a:r>
            <a:r>
              <a:rPr lang="de-AT" sz="1200" baseline="0" dirty="0" err="1" smtClean="0"/>
              <a:t>Infra</a:t>
            </a:r>
            <a:r>
              <a:rPr lang="de-AT" sz="1200" baseline="0" dirty="0" smtClean="0"/>
              <a:t> (2017), online.</a:t>
            </a:r>
            <a:endParaRPr lang="de-DE" sz="1200" dirty="0" smtClean="0"/>
          </a:p>
          <a:p>
            <a:pPr algn="l"/>
            <a:endParaRPr lang="de-DE" sz="1200" dirty="0" smtClean="0"/>
          </a:p>
          <a:p>
            <a:pPr algn="l"/>
            <a:r>
              <a:rPr lang="de-DE" sz="1200" dirty="0" smtClean="0"/>
              <a:t>Alle </a:t>
            </a:r>
            <a:r>
              <a:rPr lang="de-DE" sz="1200" dirty="0" smtClean="0"/>
              <a:t>wichtigen Informationen zur Bahninfrastruktur in Österreich:</a:t>
            </a:r>
          </a:p>
          <a:p>
            <a:pPr algn="l"/>
            <a:r>
              <a:rPr lang="de-DE" sz="1200" dirty="0" smtClean="0"/>
              <a:t>http://www.oebb.at/infrastruktur/de/2_0_Das_Unternehmen/Daten_und_Fakten/_DMS_Dateien/_Zahlen_Daten_Fakten.jsp</a:t>
            </a:r>
          </a:p>
        </p:txBody>
      </p:sp>
      <p:sp>
        <p:nvSpPr>
          <p:cNvPr id="4" name="Foliennummernplatzhalter 3"/>
          <p:cNvSpPr>
            <a:spLocks noGrp="1"/>
          </p:cNvSpPr>
          <p:nvPr>
            <p:ph type="sldNum" sz="quarter" idx="10"/>
          </p:nvPr>
        </p:nvSpPr>
        <p:spPr/>
        <p:txBody>
          <a:bodyPr/>
          <a:lstStyle/>
          <a:p>
            <a:fld id="{CA9937D2-6117-4881-B88D-D373CF5AE833}" type="slidenum">
              <a:rPr lang="de-AT" smtClean="0"/>
              <a:t>7</a:t>
            </a:fld>
            <a:endParaRPr lang="de-AT" dirty="0"/>
          </a:p>
        </p:txBody>
      </p:sp>
    </p:spTree>
    <p:extLst>
      <p:ext uri="{BB962C8B-B14F-4D97-AF65-F5344CB8AC3E}">
        <p14:creationId xmlns:p14="http://schemas.microsoft.com/office/powerpoint/2010/main" val="1638552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de-DE" sz="1200" dirty="0" smtClean="0"/>
              <a:t>Alle wichtigen Informationen zur Bahninfrastruktur in Österreich:</a:t>
            </a:r>
          </a:p>
          <a:p>
            <a:pPr algn="l"/>
            <a:r>
              <a:rPr lang="de-DE" sz="1200" dirty="0" smtClean="0"/>
              <a:t>http://www.oebb.at/infrastruktur/de/2_0_Das_Unternehmen/Daten_und_Fakten/_DMS_Dateien/_Zahlen_Daten_Fakten.jsp</a:t>
            </a:r>
          </a:p>
        </p:txBody>
      </p:sp>
      <p:sp>
        <p:nvSpPr>
          <p:cNvPr id="4" name="Foliennummernplatzhalter 3"/>
          <p:cNvSpPr>
            <a:spLocks noGrp="1"/>
          </p:cNvSpPr>
          <p:nvPr>
            <p:ph type="sldNum" sz="quarter" idx="10"/>
          </p:nvPr>
        </p:nvSpPr>
        <p:spPr/>
        <p:txBody>
          <a:bodyPr/>
          <a:lstStyle/>
          <a:p>
            <a:fld id="{CA9937D2-6117-4881-B88D-D373CF5AE833}" type="slidenum">
              <a:rPr lang="de-AT" smtClean="0"/>
              <a:t>8</a:t>
            </a:fld>
            <a:endParaRPr lang="de-AT" dirty="0"/>
          </a:p>
        </p:txBody>
      </p:sp>
    </p:spTree>
    <p:extLst>
      <p:ext uri="{BB962C8B-B14F-4D97-AF65-F5344CB8AC3E}">
        <p14:creationId xmlns:p14="http://schemas.microsoft.com/office/powerpoint/2010/main" val="29519634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smtClean="0"/>
              <a:t>Die Spurweite ist definiert als der Abstand zwischen den Schieneninnenkanten. Seit Erfindung der Eisenbahn hat sich die sogenannte Normalspur (1435 Millimeter) von England aus verbreitet und in den meisten Ländern Europas sowie der Welt durchgesetzt. Sie wurde als "europäische Regelspurweite" festgelegt.</a:t>
            </a:r>
          </a:p>
          <a:p>
            <a:r>
              <a:rPr lang="de-AT" dirty="0" smtClean="0"/>
              <a:t>Es existieren aber auch Abweichungen von der Normalspur:</a:t>
            </a:r>
          </a:p>
          <a:p>
            <a:pPr marL="171450" indent="-171450">
              <a:buFont typeface="Arial" panose="020B0604020202020204" pitchFamily="34" charset="0"/>
              <a:buChar char="•"/>
            </a:pPr>
            <a:r>
              <a:rPr lang="de-AT" dirty="0" smtClean="0"/>
              <a:t>Schmalspur:</a:t>
            </a:r>
            <a:r>
              <a:rPr lang="de-AT" baseline="0" dirty="0" smtClean="0"/>
              <a:t> diese ist schmäler und kommt bei Privat-, Museums- oder Werkbahnen vor und </a:t>
            </a:r>
            <a:r>
              <a:rPr lang="de-AT" baseline="0" dirty="0" smtClean="0"/>
              <a:t>spielt </a:t>
            </a:r>
            <a:r>
              <a:rPr lang="de-AT" baseline="0" dirty="0" smtClean="0"/>
              <a:t>keine große Rolle</a:t>
            </a:r>
          </a:p>
          <a:p>
            <a:pPr marL="171450" indent="-171450">
              <a:buFont typeface="Arial" panose="020B0604020202020204" pitchFamily="34" charset="0"/>
              <a:buChar char="•"/>
            </a:pPr>
            <a:r>
              <a:rPr lang="de-AT" dirty="0" smtClean="0"/>
              <a:t>Breitspur:</a:t>
            </a:r>
            <a:r>
              <a:rPr lang="de-AT" baseline="0" dirty="0" smtClean="0"/>
              <a:t> diese ist breiter und  kommt flächendeckend in verschiedenen Breiten in einzelnen Ländern vor, zum Beispiel in Spanien, Portugal, Finnland und den Staaten der ehemaligen Sowjetunion</a:t>
            </a:r>
          </a:p>
          <a:p>
            <a:pPr marL="0" indent="0">
              <a:buFont typeface="Arial" panose="020B0604020202020204" pitchFamily="34" charset="0"/>
              <a:buNone/>
            </a:pPr>
            <a:r>
              <a:rPr lang="de-AT" dirty="0" smtClean="0"/>
              <a:t>Die Abweichungen von der Normalspur hatten unterschiedliche Gründe:</a:t>
            </a:r>
            <a:r>
              <a:rPr lang="de-AT" baseline="0" dirty="0" smtClean="0"/>
              <a:t> einerseits </a:t>
            </a:r>
            <a:r>
              <a:rPr lang="de-AT" dirty="0" smtClean="0"/>
              <a:t>wurde aus militärisch-strategischen Überlegungen bewusst eine andere Spurweite als in den Nachbarländern gewählt, um im Falle eines kriegerischen Konflikts feindliche Nachschubtransporte zu erschweren. Andererseits basierten die Spurweiten auf verschiedenen nationalen Maßsystemen.</a:t>
            </a:r>
          </a:p>
          <a:p>
            <a:pPr marL="0" indent="0">
              <a:buFont typeface="Arial" panose="020B0604020202020204" pitchFamily="34" charset="0"/>
              <a:buNone/>
            </a:pPr>
            <a:r>
              <a:rPr lang="de-AT" dirty="0" smtClean="0"/>
              <a:t>Quelle: Forschungsinformationssystem (2016a),</a:t>
            </a:r>
            <a:r>
              <a:rPr lang="de-AT" baseline="0" dirty="0" smtClean="0"/>
              <a:t> online.</a:t>
            </a:r>
            <a:endParaRPr lang="de-DE" dirty="0"/>
          </a:p>
        </p:txBody>
      </p:sp>
      <p:sp>
        <p:nvSpPr>
          <p:cNvPr id="4" name="Foliennummernplatzhalter 3"/>
          <p:cNvSpPr>
            <a:spLocks noGrp="1"/>
          </p:cNvSpPr>
          <p:nvPr>
            <p:ph type="sldNum" sz="quarter" idx="10"/>
          </p:nvPr>
        </p:nvSpPr>
        <p:spPr/>
        <p:txBody>
          <a:bodyPr/>
          <a:lstStyle/>
          <a:p>
            <a:fld id="{CA9937D2-6117-4881-B88D-D373CF5AE833}" type="slidenum">
              <a:rPr lang="de-AT" smtClean="0"/>
              <a:t>9</a:t>
            </a:fld>
            <a:endParaRPr lang="de-AT" dirty="0"/>
          </a:p>
        </p:txBody>
      </p:sp>
    </p:spTree>
    <p:extLst>
      <p:ext uri="{BB962C8B-B14F-4D97-AF65-F5344CB8AC3E}">
        <p14:creationId xmlns:p14="http://schemas.microsoft.com/office/powerpoint/2010/main" val="1484278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smtClean="0"/>
              <a:t>Güterbahnhöfe sind Bahnanlagen, auf denen:</a:t>
            </a:r>
          </a:p>
          <a:p>
            <a:pPr marL="171450" indent="-171450">
              <a:buFont typeface="Arial" panose="020B0604020202020204" pitchFamily="34" charset="0"/>
              <a:buChar char="•"/>
            </a:pPr>
            <a:r>
              <a:rPr lang="de-AT" dirty="0" smtClean="0"/>
              <a:t>Versandgüter</a:t>
            </a:r>
            <a:r>
              <a:rPr lang="de-AT" baseline="0" dirty="0" smtClean="0"/>
              <a:t> entgegengenommen oder verteilt werden</a:t>
            </a:r>
          </a:p>
          <a:p>
            <a:pPr marL="171450" indent="-171450">
              <a:buFont typeface="Arial" panose="020B0604020202020204" pitchFamily="34" charset="0"/>
              <a:buChar char="•"/>
            </a:pPr>
            <a:r>
              <a:rPr lang="de-AT" baseline="0" dirty="0" smtClean="0"/>
              <a:t>Güter auf die Schiene umgeschlagen werden</a:t>
            </a:r>
          </a:p>
          <a:p>
            <a:pPr marL="171450" indent="-171450">
              <a:buFont typeface="Arial" panose="020B0604020202020204" pitchFamily="34" charset="0"/>
              <a:buChar char="•"/>
            </a:pPr>
            <a:r>
              <a:rPr lang="de-AT" baseline="0" dirty="0" smtClean="0"/>
              <a:t>Güter von der Schiene umgeschlagen werden</a:t>
            </a:r>
          </a:p>
          <a:p>
            <a:pPr marL="171450" indent="-171450">
              <a:buFont typeface="Arial" panose="020B0604020202020204" pitchFamily="34" charset="0"/>
              <a:buChar char="•"/>
            </a:pPr>
            <a:r>
              <a:rPr lang="de-AT" baseline="0" dirty="0" smtClean="0"/>
              <a:t>Güterwaggons an Anschlussgleise übergeben werden</a:t>
            </a:r>
          </a:p>
          <a:p>
            <a:pPr marL="171450" indent="-171450">
              <a:buFont typeface="Arial" panose="020B0604020202020204" pitchFamily="34" charset="0"/>
              <a:buChar char="•"/>
            </a:pPr>
            <a:r>
              <a:rPr lang="de-AT" baseline="0" dirty="0" smtClean="0"/>
              <a:t>Güterwagen rangiert werden</a:t>
            </a:r>
          </a:p>
          <a:p>
            <a:pPr marL="0" indent="0">
              <a:buFont typeface="Arial" panose="020B0604020202020204" pitchFamily="34" charset="0"/>
              <a:buNone/>
            </a:pPr>
            <a:r>
              <a:rPr lang="de-AT" baseline="0" dirty="0" smtClean="0"/>
              <a:t>Vgl. Kummer (2010), S. 149</a:t>
            </a:r>
          </a:p>
          <a:p>
            <a:pPr marL="0" indent="0">
              <a:buFont typeface="Arial" panose="020B0604020202020204" pitchFamily="34" charset="0"/>
              <a:buNone/>
            </a:pPr>
            <a:endParaRPr lang="de-AT" baseline="0" dirty="0" smtClean="0"/>
          </a:p>
          <a:p>
            <a:pPr marL="0" indent="0">
              <a:buFont typeface="Arial" panose="020B0604020202020204" pitchFamily="34" charset="0"/>
              <a:buNone/>
            </a:pPr>
            <a:r>
              <a:rPr lang="de-AT" baseline="0" dirty="0" smtClean="0"/>
              <a:t>Bilderquellen: Bahnbilder (2017), online; </a:t>
            </a:r>
            <a:r>
              <a:rPr lang="de-AT" baseline="0" dirty="0" err="1" smtClean="0"/>
              <a:t>Vepas</a:t>
            </a:r>
            <a:r>
              <a:rPr lang="de-AT" baseline="0" dirty="0" smtClean="0"/>
              <a:t> (2017), online; Hafen Hamburg (2016), online.</a:t>
            </a:r>
            <a:endParaRPr lang="de-AT" dirty="0" smtClean="0"/>
          </a:p>
          <a:p>
            <a:endParaRPr lang="de-AT" dirty="0"/>
          </a:p>
        </p:txBody>
      </p:sp>
      <p:sp>
        <p:nvSpPr>
          <p:cNvPr id="4" name="Foliennummernplatzhalter 3"/>
          <p:cNvSpPr>
            <a:spLocks noGrp="1"/>
          </p:cNvSpPr>
          <p:nvPr>
            <p:ph type="sldNum" sz="quarter" idx="10"/>
          </p:nvPr>
        </p:nvSpPr>
        <p:spPr/>
        <p:txBody>
          <a:bodyPr/>
          <a:lstStyle/>
          <a:p>
            <a:fld id="{CA9937D2-6117-4881-B88D-D373CF5AE833}" type="slidenum">
              <a:rPr lang="de-AT" smtClean="0"/>
              <a:t>10</a:t>
            </a:fld>
            <a:endParaRPr lang="de-AT" dirty="0"/>
          </a:p>
        </p:txBody>
      </p:sp>
    </p:spTree>
    <p:extLst>
      <p:ext uri="{BB962C8B-B14F-4D97-AF65-F5344CB8AC3E}">
        <p14:creationId xmlns:p14="http://schemas.microsoft.com/office/powerpoint/2010/main" val="15457513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r>
              <a:rPr lang="de-AT" baseline="0" dirty="0" smtClean="0"/>
              <a:t>Bilderquellen: Abendblatt.de (2017), online; Hamburg-Maschen (2017), online.</a:t>
            </a:r>
            <a:endParaRPr lang="de-AT" dirty="0" smtClean="0"/>
          </a:p>
          <a:p>
            <a:endParaRPr lang="de-AT" dirty="0"/>
          </a:p>
        </p:txBody>
      </p:sp>
      <p:sp>
        <p:nvSpPr>
          <p:cNvPr id="4" name="Foliennummernplatzhalter 3"/>
          <p:cNvSpPr>
            <a:spLocks noGrp="1"/>
          </p:cNvSpPr>
          <p:nvPr>
            <p:ph type="sldNum" sz="quarter" idx="10"/>
          </p:nvPr>
        </p:nvSpPr>
        <p:spPr/>
        <p:txBody>
          <a:bodyPr/>
          <a:lstStyle/>
          <a:p>
            <a:fld id="{CA9937D2-6117-4881-B88D-D373CF5AE833}" type="slidenum">
              <a:rPr lang="de-AT" smtClean="0"/>
              <a:t>11</a:t>
            </a:fld>
            <a:endParaRPr lang="de-AT" dirty="0"/>
          </a:p>
        </p:txBody>
      </p:sp>
    </p:spTree>
    <p:extLst>
      <p:ext uri="{BB962C8B-B14F-4D97-AF65-F5344CB8AC3E}">
        <p14:creationId xmlns:p14="http://schemas.microsoft.com/office/powerpoint/2010/main" val="8709052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smtClean="0"/>
              <a:t>Ein offener Güterwagen ist ein rundum geschlossener Eisenbahngüterwagen ohne Dach. Dieser eignet</a:t>
            </a:r>
            <a:r>
              <a:rPr lang="de-AT" baseline="0" dirty="0" smtClean="0"/>
              <a:t> sich besonders für witterungsunabhängige Transportgüter wie bspw. Schüttgüter (z.B. Kohle, Steine).</a:t>
            </a:r>
          </a:p>
          <a:p>
            <a:r>
              <a:rPr lang="de-AT" dirty="0" smtClean="0"/>
              <a:t>Ein </a:t>
            </a:r>
            <a:r>
              <a:rPr lang="de-AT" dirty="0" smtClean="0"/>
              <a:t>gedeckter </a:t>
            </a:r>
            <a:r>
              <a:rPr lang="de-AT" dirty="0" smtClean="0"/>
              <a:t>Güterwagen ist ein Eisenbahngüterwagen, dessen Laderaum durch die Seitenwände und ein Dach gebildet wird. Diese Wagen werden vorzugsweise zum Transport von Gütern verwendet, die gegen Witterungseinflüsse, Verlust bzw. Diebstahl geschützt werden sollen.</a:t>
            </a:r>
          </a:p>
          <a:p>
            <a:pPr marL="0" marR="0" lvl="0" indent="0" algn="l" defTabSz="914400" rtl="0" eaLnBrk="1" fontAlgn="auto" latinLnBrk="0" hangingPunct="1">
              <a:lnSpc>
                <a:spcPct val="100000"/>
              </a:lnSpc>
              <a:spcBef>
                <a:spcPts val="0"/>
              </a:spcBef>
              <a:spcAft>
                <a:spcPts val="0"/>
              </a:spcAft>
              <a:buClrTx/>
              <a:buSzTx/>
              <a:buFontTx/>
              <a:buNone/>
              <a:tabLst/>
              <a:defRPr/>
            </a:pPr>
            <a:r>
              <a:rPr lang="de-AT" baseline="0" dirty="0" smtClean="0"/>
              <a:t>Bilderquellen: </a:t>
            </a:r>
            <a:r>
              <a:rPr lang="de-AT" baseline="0" dirty="0" err="1" smtClean="0"/>
              <a:t>Rail</a:t>
            </a:r>
            <a:r>
              <a:rPr lang="de-AT" baseline="0" dirty="0" smtClean="0"/>
              <a:t> Cargo Wagon (2017a), online; </a:t>
            </a:r>
            <a:r>
              <a:rPr lang="de-AT" baseline="0" dirty="0" err="1" smtClean="0"/>
              <a:t>Rail</a:t>
            </a:r>
            <a:r>
              <a:rPr lang="de-AT" baseline="0" dirty="0" smtClean="0"/>
              <a:t> Cargo Wagon (2017b), online; </a:t>
            </a:r>
            <a:endParaRPr lang="de-AT" dirty="0" smtClean="0"/>
          </a:p>
          <a:p>
            <a:endParaRPr lang="de-AT" dirty="0"/>
          </a:p>
        </p:txBody>
      </p:sp>
      <p:sp>
        <p:nvSpPr>
          <p:cNvPr id="4" name="Foliennummernplatzhalter 3"/>
          <p:cNvSpPr>
            <a:spLocks noGrp="1"/>
          </p:cNvSpPr>
          <p:nvPr>
            <p:ph type="sldNum" sz="quarter" idx="10"/>
          </p:nvPr>
        </p:nvSpPr>
        <p:spPr/>
        <p:txBody>
          <a:bodyPr/>
          <a:lstStyle/>
          <a:p>
            <a:fld id="{CA9937D2-6117-4881-B88D-D373CF5AE833}" type="slidenum">
              <a:rPr lang="de-AT" smtClean="0"/>
              <a:t>12</a:t>
            </a:fld>
            <a:endParaRPr lang="de-AT" dirty="0"/>
          </a:p>
        </p:txBody>
      </p:sp>
    </p:spTree>
    <p:extLst>
      <p:ext uri="{BB962C8B-B14F-4D97-AF65-F5344CB8AC3E}">
        <p14:creationId xmlns:p14="http://schemas.microsoft.com/office/powerpoint/2010/main" val="36616709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smtClean="0"/>
              <a:t>Flachwagen eignen</a:t>
            </a:r>
            <a:r>
              <a:rPr lang="de-AT" baseline="0" dirty="0" smtClean="0"/>
              <a:t> sind insbesondere für den Transport von Holz, Stahl oder Maschinen. Es sind Güterwagen, die einen flachen und keine oder allenfalls niedrige, nach oben offene Aufbauten besitzen. </a:t>
            </a:r>
          </a:p>
          <a:p>
            <a:r>
              <a:rPr lang="de-AT" dirty="0" smtClean="0"/>
              <a:t>Containertragwagen sind speziell zum Transport von Containern mit Befestigungsvorrichtungen ausgerüstete Flachwagen.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AT" baseline="0" dirty="0" smtClean="0"/>
              <a:t>Bilderquellen: </a:t>
            </a:r>
            <a:r>
              <a:rPr lang="de-AT" baseline="0" dirty="0" err="1" smtClean="0"/>
              <a:t>Rail</a:t>
            </a:r>
            <a:r>
              <a:rPr lang="de-AT" baseline="0" dirty="0" smtClean="0"/>
              <a:t> Cargo Wagon (2017c), online; </a:t>
            </a:r>
            <a:r>
              <a:rPr lang="de-AT" baseline="0" dirty="0" err="1" smtClean="0"/>
              <a:t>Rail</a:t>
            </a:r>
            <a:r>
              <a:rPr lang="de-AT" baseline="0" dirty="0" smtClean="0"/>
              <a:t> Cargo Wagon (2017d), </a:t>
            </a:r>
            <a:r>
              <a:rPr lang="de-AT" baseline="0" dirty="0" smtClean="0"/>
              <a:t>online.</a:t>
            </a:r>
            <a:endParaRPr lang="de-AT" dirty="0" smtClean="0"/>
          </a:p>
          <a:p>
            <a:pPr marL="0" indent="0">
              <a:buFont typeface="Arial" panose="020B0604020202020204" pitchFamily="34" charset="0"/>
              <a:buNone/>
            </a:pPr>
            <a:endParaRPr lang="de-AT" dirty="0" smtClean="0"/>
          </a:p>
          <a:p>
            <a:endParaRPr lang="de-AT" dirty="0"/>
          </a:p>
        </p:txBody>
      </p:sp>
      <p:sp>
        <p:nvSpPr>
          <p:cNvPr id="4" name="Foliennummernplatzhalter 3"/>
          <p:cNvSpPr>
            <a:spLocks noGrp="1"/>
          </p:cNvSpPr>
          <p:nvPr>
            <p:ph type="sldNum" sz="quarter" idx="10"/>
          </p:nvPr>
        </p:nvSpPr>
        <p:spPr/>
        <p:txBody>
          <a:bodyPr/>
          <a:lstStyle/>
          <a:p>
            <a:fld id="{CA9937D2-6117-4881-B88D-D373CF5AE833}" type="slidenum">
              <a:rPr lang="de-AT" smtClean="0"/>
              <a:t>13</a:t>
            </a:fld>
            <a:endParaRPr lang="de-AT" dirty="0"/>
          </a:p>
        </p:txBody>
      </p:sp>
    </p:spTree>
    <p:extLst>
      <p:ext uri="{BB962C8B-B14F-4D97-AF65-F5344CB8AC3E}">
        <p14:creationId xmlns:p14="http://schemas.microsoft.com/office/powerpoint/2010/main" val="227349102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hyperlink" Target="https://www.google.at/url?sa=i&amp;rct=j&amp;q=&amp;esrc=s&amp;source=images&amp;cd=&amp;cad=rja&amp;uact=8&amp;ved=0ahUKEwjcxcDUzO3NAhVHtxoKHfJMDdYQjRwIBw&amp;url=https://de.wikipedia.org/wiki/Bundesministerium_f%C3%BCr_Verkehr,_Innovation_und_Technologie&amp;psig=AFQjCNHGjX9UsxmjNOF8epXptjaCelCWuA&amp;ust=1468401675549195" TargetMode="External"/><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4" name="Abgerundetes Rechteck 3"/>
          <p:cNvSpPr/>
          <p:nvPr userDrawn="1"/>
        </p:nvSpPr>
        <p:spPr>
          <a:xfrm>
            <a:off x="1259632" y="2132856"/>
            <a:ext cx="7056784" cy="2847493"/>
          </a:xfrm>
          <a:prstGeom prst="roundRect">
            <a:avLst>
              <a:gd name="adj" fmla="val 12659"/>
            </a:avLst>
          </a:prstGeom>
          <a:solidFill>
            <a:srgbClr val="E7E6E6"/>
          </a:solidFill>
          <a:ln w="38100">
            <a:solidFill>
              <a:srgbClr val="7878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2000" b="1" dirty="0" smtClean="0">
              <a:solidFill>
                <a:schemeClr val="tx1"/>
              </a:solidFill>
              <a:latin typeface="Arial" pitchFamily="34" charset="0"/>
              <a:cs typeface="Arial" pitchFamily="34" charset="0"/>
            </a:endParaRPr>
          </a:p>
        </p:txBody>
      </p:sp>
      <p:sp>
        <p:nvSpPr>
          <p:cNvPr id="2" name="Titel 1"/>
          <p:cNvSpPr>
            <a:spLocks noGrp="1"/>
          </p:cNvSpPr>
          <p:nvPr>
            <p:ph type="ctrTitle"/>
          </p:nvPr>
        </p:nvSpPr>
        <p:spPr>
          <a:xfrm>
            <a:off x="1495636" y="2418696"/>
            <a:ext cx="6584776" cy="1470025"/>
          </a:xfrm>
        </p:spPr>
        <p:txBody>
          <a:bodyPr/>
          <a:lstStyle>
            <a:lvl1pPr algn="ctr">
              <a:defRPr sz="4000"/>
            </a:lvl1pPr>
          </a:lstStyle>
          <a:p>
            <a:r>
              <a:rPr lang="de-DE" dirty="0" smtClean="0"/>
              <a:t>Titelmasterformat durch Klicken bearbeiten</a:t>
            </a:r>
            <a:endParaRPr lang="de-AT" dirty="0"/>
          </a:p>
        </p:txBody>
      </p:sp>
      <p:sp>
        <p:nvSpPr>
          <p:cNvPr id="3" name="Untertitel 2"/>
          <p:cNvSpPr>
            <a:spLocks noGrp="1"/>
          </p:cNvSpPr>
          <p:nvPr>
            <p:ph type="subTitle" idx="1"/>
          </p:nvPr>
        </p:nvSpPr>
        <p:spPr>
          <a:xfrm>
            <a:off x="1495636" y="3888721"/>
            <a:ext cx="6584776" cy="836423"/>
          </a:xfrm>
        </p:spPr>
        <p:txBody>
          <a:bodyPr/>
          <a:lstStyle>
            <a:lvl1pPr marL="0" indent="0" algn="ctr">
              <a:buNone/>
              <a:defRPr i="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smtClean="0"/>
              <a:t>Formatvorlage des Untertitelmasters durch Klicken bearbeiten</a:t>
            </a:r>
            <a:endParaRPr lang="de-AT" dirty="0"/>
          </a:p>
        </p:txBody>
      </p:sp>
      <p:pic>
        <p:nvPicPr>
          <p:cNvPr id="9" name="Grafik 9" descr="logistikumLogo.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854708" y="5517232"/>
            <a:ext cx="1742099" cy="637200"/>
          </a:xfrm>
          <a:prstGeom prst="rect">
            <a:avLst/>
          </a:prstGeom>
        </p:spPr>
      </p:pic>
      <p:pic>
        <p:nvPicPr>
          <p:cNvPr id="10" name="Picture 2" descr="https://upload.wikimedia.org/wikipedia/commons/thumb/0/0e/Bundesministerium_f%C3%BCr_Verkehr,_Innovation_und_Technologie_logo.svg/2000px-Bundesministerium_f%C3%BCr_Verkehr,_Innovation_und_Technologie_logo.svg.png">
            <a:hlinkClick r:id="rId3"/>
          </p:cNvPr>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5922672" y="5517232"/>
            <a:ext cx="1379361" cy="6372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http://www.fh-vie.ac.at/var/em_plain_site/storage/images/funktionen/textbausteine/allgemeine-textbausteine/logo/106489-1-ger-DE/LOGO.png"/>
          <p:cNvPicPr>
            <a:picLocks noChangeAspect="1" noChangeArrowheads="1"/>
          </p:cNvPicPr>
          <p:nvPr userDrawn="1"/>
        </p:nvPicPr>
        <p:blipFill>
          <a:blip r:embed="rId5">
            <a:extLst>
              <a:ext uri="{28A0092B-C50C-407E-A947-70E740481C1C}">
                <a14:useLocalDpi xmlns:a14="http://schemas.microsoft.com/office/drawing/2010/main"/>
              </a:ext>
            </a:extLst>
          </a:blip>
          <a:srcRect/>
          <a:stretch>
            <a:fillRect/>
          </a:stretch>
        </p:blipFill>
        <p:spPr bwMode="auto">
          <a:xfrm>
            <a:off x="1835696" y="5518359"/>
            <a:ext cx="1723553" cy="63607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fhb156505\AppData\Local\Microsoft\Windows\Temporary Internet Files\Content.Outlook\OP60CCGT\RERail.png"/>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2702775" y="620688"/>
            <a:ext cx="3654559" cy="11064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5302439"/>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4" name="Abgerundetes Rechteck 3"/>
          <p:cNvSpPr/>
          <p:nvPr userDrawn="1"/>
        </p:nvSpPr>
        <p:spPr>
          <a:xfrm>
            <a:off x="1475656" y="6341532"/>
            <a:ext cx="7211144" cy="230285"/>
          </a:xfrm>
          <a:prstGeom prst="roundRect">
            <a:avLst/>
          </a:prstGeom>
          <a:solidFill>
            <a:schemeClr val="bg1"/>
          </a:solidFill>
          <a:ln w="12700">
            <a:solidFill>
              <a:srgbClr val="7878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tab pos="7983538" algn="r"/>
              </a:tabLst>
              <a:defRPr/>
            </a:pPr>
            <a:r>
              <a:rPr kumimoji="0" lang="de-AT" sz="800" b="1" i="1" u="none" strike="noStrike" kern="1200" cap="none" spc="0" normalizeH="0" baseline="0" noProof="0" dirty="0" smtClean="0">
                <a:ln>
                  <a:noFill/>
                </a:ln>
                <a:solidFill>
                  <a:schemeClr val="tx1"/>
                </a:solidFill>
                <a:effectLst/>
                <a:uLnTx/>
                <a:uFillTx/>
                <a:latin typeface="Arial" panose="020B0604020202020204" pitchFamily="34" charset="0"/>
                <a:ea typeface="+mn-ea"/>
                <a:cs typeface="Arial" panose="020B0604020202020204" pitchFamily="34" charset="0"/>
              </a:rPr>
              <a:t>Jänner 2017	</a:t>
            </a:r>
            <a:r>
              <a:rPr kumimoji="0" lang="de-AT" sz="800" b="0" i="1" u="none" strike="noStrike" kern="1200" cap="none" spc="0" normalizeH="0" baseline="0" noProof="0" dirty="0" smtClean="0">
                <a:ln>
                  <a:noFill/>
                </a:ln>
                <a:solidFill>
                  <a:schemeClr val="tx1"/>
                </a:solidFill>
                <a:effectLst/>
                <a:uLnTx/>
                <a:uFillTx/>
                <a:latin typeface="Arial" panose="020B0604020202020204" pitchFamily="34" charset="0"/>
                <a:ea typeface="+mn-ea"/>
                <a:cs typeface="Arial" panose="020B0604020202020204" pitchFamily="34" charset="0"/>
              </a:rPr>
              <a:t>Folie Nr. </a:t>
            </a:r>
            <a:fld id="{CC2973A0-ED88-4D6D-A4D8-28EDD5C9CECC}" type="slidenum">
              <a:rPr kumimoji="0" lang="de-AT" sz="800" b="0" i="1" u="none" strike="noStrike" kern="1200" cap="none" spc="0" normalizeH="0" baseline="0" noProof="0" smtClean="0">
                <a:ln>
                  <a:noFill/>
                </a:ln>
                <a:solidFill>
                  <a:schemeClr val="tx1"/>
                </a:solidFill>
                <a:effectLst/>
                <a:uLnTx/>
                <a:uFillTx/>
                <a:latin typeface="Arial" panose="020B0604020202020204" pitchFamily="34" charset="0"/>
                <a:ea typeface="+mn-ea"/>
                <a:cs typeface="Arial" panose="020B0604020202020204" pitchFamily="34" charset="0"/>
              </a:rPr>
              <a:t>‹Nr.›</a:t>
            </a:fld>
            <a:endParaRPr kumimoji="0" lang="de-AT" sz="800" b="0" i="1" u="none" strike="noStrike" kern="1200" cap="none" spc="0" normalizeH="0" baseline="0" noProof="0" dirty="0" smtClean="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7" name="Abgerundetes Rechteck 6"/>
          <p:cNvSpPr/>
          <p:nvPr userDrawn="1"/>
        </p:nvSpPr>
        <p:spPr>
          <a:xfrm>
            <a:off x="395536" y="198066"/>
            <a:ext cx="8352928" cy="1296144"/>
          </a:xfrm>
          <a:prstGeom prst="roundRect">
            <a:avLst/>
          </a:prstGeom>
          <a:solidFill>
            <a:srgbClr val="E7E6E6"/>
          </a:solidFill>
          <a:ln w="38100">
            <a:solidFill>
              <a:srgbClr val="7878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4000" b="1" dirty="0" smtClean="0">
              <a:solidFill>
                <a:schemeClr val="tx1"/>
              </a:solidFill>
              <a:latin typeface="Arial" pitchFamily="34" charset="0"/>
              <a:cs typeface="Arial" pitchFamily="34" charset="0"/>
            </a:endParaRPr>
          </a:p>
        </p:txBody>
      </p:sp>
      <p:sp>
        <p:nvSpPr>
          <p:cNvPr id="2" name="Titel 1"/>
          <p:cNvSpPr>
            <a:spLocks noGrp="1"/>
          </p:cNvSpPr>
          <p:nvPr>
            <p:ph type="title"/>
          </p:nvPr>
        </p:nvSpPr>
        <p:spPr>
          <a:xfrm>
            <a:off x="539552" y="274638"/>
            <a:ext cx="8064896" cy="1143000"/>
          </a:xfrm>
        </p:spPr>
        <p:txBody>
          <a:bodyPr>
            <a:noAutofit/>
          </a:bodyPr>
          <a:lstStyle>
            <a:lvl1pPr>
              <a:defRPr sz="3500" b="1">
                <a:latin typeface="Arial" panose="020B0604020202020204" pitchFamily="34" charset="0"/>
                <a:cs typeface="Arial" panose="020B0604020202020204" pitchFamily="34" charset="0"/>
              </a:defRPr>
            </a:lvl1pPr>
          </a:lstStyle>
          <a:p>
            <a:r>
              <a:rPr lang="de-DE" dirty="0" smtClean="0"/>
              <a:t>Titelmasterformat durch Klicken bearbeiten</a:t>
            </a:r>
            <a:endParaRPr lang="de-AT" dirty="0"/>
          </a:p>
        </p:txBody>
      </p:sp>
      <p:sp>
        <p:nvSpPr>
          <p:cNvPr id="3" name="Inhaltsplatzhalter 2"/>
          <p:cNvSpPr>
            <a:spLocks noGrp="1"/>
          </p:cNvSpPr>
          <p:nvPr>
            <p:ph idx="1"/>
          </p:nvPr>
        </p:nvSpPr>
        <p:spPr>
          <a:xfrm>
            <a:off x="439796" y="1623903"/>
            <a:ext cx="8229600" cy="4525963"/>
          </a:xfrm>
        </p:spPr>
        <p:txBody>
          <a:bodyPr>
            <a:normAutofit/>
          </a:bodyPr>
          <a:lstStyle>
            <a:lvl1pPr marL="342900" indent="-342900">
              <a:buFont typeface="Wingdings" panose="05000000000000000000" pitchFamily="2" charset="2"/>
              <a:buChar char="§"/>
              <a:defRPr sz="2800">
                <a:latin typeface="Arial" panose="020B0604020202020204" pitchFamily="34" charset="0"/>
                <a:cs typeface="Arial" panose="020B0604020202020204" pitchFamily="34" charset="0"/>
              </a:defRPr>
            </a:lvl1pPr>
            <a:lvl2pPr marL="742950" indent="-285750">
              <a:buFont typeface="Wingdings" panose="05000000000000000000" pitchFamily="2" charset="2"/>
              <a:buChar char="§"/>
              <a:defRPr sz="2400">
                <a:latin typeface="Arial" panose="020B0604020202020204" pitchFamily="34" charset="0"/>
                <a:cs typeface="Arial" panose="020B0604020202020204" pitchFamily="34" charset="0"/>
              </a:defRPr>
            </a:lvl2pPr>
            <a:lvl3pPr marL="1143000" indent="-228600">
              <a:buFont typeface="Wingdings" panose="05000000000000000000" pitchFamily="2" charset="2"/>
              <a:buChar char="§"/>
              <a:defRPr sz="2000">
                <a:latin typeface="Arial" panose="020B0604020202020204" pitchFamily="34" charset="0"/>
                <a:cs typeface="Arial" panose="020B0604020202020204" pitchFamily="34" charset="0"/>
              </a:defRPr>
            </a:lvl3pPr>
            <a:lvl4pPr marL="1600200" indent="-228600">
              <a:buFont typeface="Wingdings" panose="05000000000000000000" pitchFamily="2" charset="2"/>
              <a:buChar char="§"/>
              <a:defRPr sz="1800">
                <a:latin typeface="Arial" panose="020B0604020202020204" pitchFamily="34" charset="0"/>
                <a:cs typeface="Arial" panose="020B0604020202020204" pitchFamily="34" charset="0"/>
              </a:defRPr>
            </a:lvl4pPr>
            <a:lvl5pPr marL="2057400" indent="-228600">
              <a:buFont typeface="Wingdings" panose="05000000000000000000" pitchFamily="2" charset="2"/>
              <a:buChar char="§"/>
              <a:defRPr sz="1800">
                <a:latin typeface="Arial" panose="020B0604020202020204" pitchFamily="34" charset="0"/>
                <a:cs typeface="Arial" panose="020B0604020202020204" pitchFamily="34" charset="0"/>
              </a:defRPr>
            </a:lvl5pPr>
          </a:lstStyle>
          <a:p>
            <a:pPr lvl="0"/>
            <a:r>
              <a:rPr lang="de-DE" dirty="0" smtClean="0"/>
              <a:t>Textmasterformat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AT" dirty="0"/>
          </a:p>
        </p:txBody>
      </p:sp>
      <p:pic>
        <p:nvPicPr>
          <p:cNvPr id="2050" name="Picture 2" descr="C:\Users\fhb156505\AppData\Local\Microsoft\Windows\Temporary Internet Files\Content.Outlook\OP60CCGT\RERail.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19956" y="6292409"/>
            <a:ext cx="951816" cy="2881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3256026"/>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5" name="Abgerundetes Rechteck 4"/>
          <p:cNvSpPr/>
          <p:nvPr userDrawn="1"/>
        </p:nvSpPr>
        <p:spPr>
          <a:xfrm>
            <a:off x="395536" y="198066"/>
            <a:ext cx="8352928" cy="1296144"/>
          </a:xfrm>
          <a:prstGeom prst="roundRect">
            <a:avLst/>
          </a:prstGeom>
          <a:solidFill>
            <a:srgbClr val="E7E6E6"/>
          </a:solidFill>
          <a:ln w="38100">
            <a:solidFill>
              <a:srgbClr val="7878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4000" b="1" dirty="0" smtClean="0">
              <a:solidFill>
                <a:schemeClr val="tx1"/>
              </a:solidFill>
              <a:latin typeface="Arial" pitchFamily="34" charset="0"/>
              <a:cs typeface="Arial" pitchFamily="34" charset="0"/>
            </a:endParaRPr>
          </a:p>
        </p:txBody>
      </p:sp>
      <p:sp>
        <p:nvSpPr>
          <p:cNvPr id="2" name="Titel 1"/>
          <p:cNvSpPr>
            <a:spLocks noGrp="1"/>
          </p:cNvSpPr>
          <p:nvPr>
            <p:ph type="title"/>
          </p:nvPr>
        </p:nvSpPr>
        <p:spPr/>
        <p:txBody>
          <a:bodyPr/>
          <a:lstStyle/>
          <a:p>
            <a:r>
              <a:rPr lang="de-DE" dirty="0" smtClean="0"/>
              <a:t>Titelmasterformat durch Klicken bearbeiten</a:t>
            </a:r>
            <a:endParaRPr lang="de-AT" dirty="0"/>
          </a:p>
        </p:txBody>
      </p:sp>
      <p:sp>
        <p:nvSpPr>
          <p:cNvPr id="6" name="Abgerundetes Rechteck 5"/>
          <p:cNvSpPr/>
          <p:nvPr userDrawn="1"/>
        </p:nvSpPr>
        <p:spPr>
          <a:xfrm>
            <a:off x="1475656" y="6341532"/>
            <a:ext cx="7211144" cy="230285"/>
          </a:xfrm>
          <a:prstGeom prst="roundRect">
            <a:avLst/>
          </a:prstGeom>
          <a:solidFill>
            <a:schemeClr val="bg1"/>
          </a:solidFill>
          <a:ln w="12700">
            <a:solidFill>
              <a:srgbClr val="7878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tab pos="7983538" algn="r"/>
              </a:tabLst>
              <a:defRPr/>
            </a:pPr>
            <a:r>
              <a:rPr kumimoji="0" lang="de-AT" sz="800" b="1" i="1" u="none" strike="noStrike" kern="1200" cap="none" spc="0" normalizeH="0" baseline="0" noProof="0" dirty="0" smtClean="0">
                <a:ln>
                  <a:noFill/>
                </a:ln>
                <a:solidFill>
                  <a:schemeClr val="tx1"/>
                </a:solidFill>
                <a:effectLst/>
                <a:uLnTx/>
                <a:uFillTx/>
                <a:latin typeface="Arial" panose="020B0604020202020204" pitchFamily="34" charset="0"/>
                <a:ea typeface="+mn-ea"/>
                <a:cs typeface="Arial" panose="020B0604020202020204" pitchFamily="34" charset="0"/>
              </a:rPr>
              <a:t>Jänner 2017	</a:t>
            </a:r>
            <a:r>
              <a:rPr kumimoji="0" lang="de-AT" sz="800" b="0" i="1" u="none" strike="noStrike" kern="1200" cap="none" spc="0" normalizeH="0" baseline="0" noProof="0" dirty="0" smtClean="0">
                <a:ln>
                  <a:noFill/>
                </a:ln>
                <a:solidFill>
                  <a:schemeClr val="tx1"/>
                </a:solidFill>
                <a:effectLst/>
                <a:uLnTx/>
                <a:uFillTx/>
                <a:latin typeface="Arial" panose="020B0604020202020204" pitchFamily="34" charset="0"/>
                <a:ea typeface="+mn-ea"/>
                <a:cs typeface="Arial" panose="020B0604020202020204" pitchFamily="34" charset="0"/>
              </a:rPr>
              <a:t>Folie Nr. </a:t>
            </a:r>
            <a:fld id="{CC2973A0-ED88-4D6D-A4D8-28EDD5C9CECC}" type="slidenum">
              <a:rPr kumimoji="0" lang="de-AT" sz="800" b="0" i="1" u="none" strike="noStrike" kern="1200" cap="none" spc="0" normalizeH="0" baseline="0" noProof="0" smtClean="0">
                <a:ln>
                  <a:noFill/>
                </a:ln>
                <a:solidFill>
                  <a:schemeClr val="tx1"/>
                </a:solidFill>
                <a:effectLst/>
                <a:uLnTx/>
                <a:uFillTx/>
                <a:latin typeface="Arial" panose="020B0604020202020204" pitchFamily="34" charset="0"/>
                <a:ea typeface="+mn-ea"/>
                <a:cs typeface="Arial" panose="020B0604020202020204" pitchFamily="34" charset="0"/>
              </a:rPr>
              <a:t>‹Nr.›</a:t>
            </a:fld>
            <a:endParaRPr kumimoji="0" lang="de-AT" sz="800" b="0" i="1" u="none" strike="noStrike" kern="1200" cap="none" spc="0" normalizeH="0" baseline="0" noProof="0" dirty="0" smtClean="0">
              <a:ln>
                <a:noFill/>
              </a:ln>
              <a:solidFill>
                <a:schemeClr val="tx1"/>
              </a:solidFill>
              <a:effectLst/>
              <a:uLnTx/>
              <a:uFillTx/>
              <a:latin typeface="Arial" panose="020B0604020202020204" pitchFamily="34" charset="0"/>
              <a:ea typeface="+mn-ea"/>
              <a:cs typeface="Arial" panose="020B0604020202020204" pitchFamily="34" charset="0"/>
            </a:endParaRPr>
          </a:p>
        </p:txBody>
      </p:sp>
      <p:pic>
        <p:nvPicPr>
          <p:cNvPr id="8" name="Picture 2" descr="C:\Users\fhb156505\AppData\Local\Microsoft\Windows\Temporary Internet Files\Content.Outlook\OP60CCGT\RERail.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19956" y="6292409"/>
            <a:ext cx="951816" cy="2881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5486006"/>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6" name="Abgerundetes Rechteck 5"/>
          <p:cNvSpPr/>
          <p:nvPr userDrawn="1"/>
        </p:nvSpPr>
        <p:spPr>
          <a:xfrm>
            <a:off x="1475656" y="6341532"/>
            <a:ext cx="7211144" cy="230285"/>
          </a:xfrm>
          <a:prstGeom prst="roundRect">
            <a:avLst/>
          </a:prstGeom>
          <a:solidFill>
            <a:schemeClr val="bg1"/>
          </a:solidFill>
          <a:ln w="12700">
            <a:solidFill>
              <a:srgbClr val="7878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tab pos="7983538" algn="r"/>
              </a:tabLst>
              <a:defRPr/>
            </a:pPr>
            <a:r>
              <a:rPr kumimoji="0" lang="de-AT" sz="800" b="1" i="1" u="none" strike="noStrike" kern="1200" cap="none" spc="0" normalizeH="0" baseline="0" noProof="0" dirty="0" smtClean="0">
                <a:ln>
                  <a:noFill/>
                </a:ln>
                <a:solidFill>
                  <a:schemeClr val="tx1"/>
                </a:solidFill>
                <a:effectLst/>
                <a:uLnTx/>
                <a:uFillTx/>
                <a:latin typeface="Arial" panose="020B0604020202020204" pitchFamily="34" charset="0"/>
                <a:ea typeface="+mn-ea"/>
                <a:cs typeface="Arial" panose="020B0604020202020204" pitchFamily="34" charset="0"/>
              </a:rPr>
              <a:t>Jänner 2017	</a:t>
            </a:r>
            <a:r>
              <a:rPr kumimoji="0" lang="de-AT" sz="800" b="0" i="1" u="none" strike="noStrike" kern="1200" cap="none" spc="0" normalizeH="0" baseline="0" noProof="0" dirty="0" smtClean="0">
                <a:ln>
                  <a:noFill/>
                </a:ln>
                <a:solidFill>
                  <a:schemeClr val="tx1"/>
                </a:solidFill>
                <a:effectLst/>
                <a:uLnTx/>
                <a:uFillTx/>
                <a:latin typeface="Arial" panose="020B0604020202020204" pitchFamily="34" charset="0"/>
                <a:ea typeface="+mn-ea"/>
                <a:cs typeface="Arial" panose="020B0604020202020204" pitchFamily="34" charset="0"/>
              </a:rPr>
              <a:t>Folie Nr. </a:t>
            </a:r>
            <a:fld id="{CC2973A0-ED88-4D6D-A4D8-28EDD5C9CECC}" type="slidenum">
              <a:rPr kumimoji="0" lang="de-AT" sz="800" b="0" i="1" u="none" strike="noStrike" kern="1200" cap="none" spc="0" normalizeH="0" baseline="0" noProof="0" smtClean="0">
                <a:ln>
                  <a:noFill/>
                </a:ln>
                <a:solidFill>
                  <a:schemeClr val="tx1"/>
                </a:solidFill>
                <a:effectLst/>
                <a:uLnTx/>
                <a:uFillTx/>
                <a:latin typeface="Arial" panose="020B0604020202020204" pitchFamily="34" charset="0"/>
                <a:ea typeface="+mn-ea"/>
                <a:cs typeface="Arial" panose="020B0604020202020204" pitchFamily="34" charset="0"/>
              </a:rPr>
              <a:t>‹Nr.›</a:t>
            </a:fld>
            <a:endParaRPr kumimoji="0" lang="de-AT" sz="800" b="0" i="1" u="none" strike="noStrike" kern="1200" cap="none" spc="0" normalizeH="0" baseline="0" noProof="0" dirty="0" smtClean="0">
              <a:ln>
                <a:noFill/>
              </a:ln>
              <a:solidFill>
                <a:schemeClr val="tx1"/>
              </a:solidFill>
              <a:effectLst/>
              <a:uLnTx/>
              <a:uFillTx/>
              <a:latin typeface="Arial" panose="020B0604020202020204" pitchFamily="34" charset="0"/>
              <a:ea typeface="+mn-ea"/>
              <a:cs typeface="Arial" panose="020B0604020202020204" pitchFamily="34" charset="0"/>
            </a:endParaRPr>
          </a:p>
        </p:txBody>
      </p:sp>
      <p:pic>
        <p:nvPicPr>
          <p:cNvPr id="4" name="Picture 2" descr="C:\Users\fhb156505\AppData\Local\Microsoft\Windows\Temporary Internet Files\Content.Outlook\OP60CCGT\RERail.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19956" y="6292409"/>
            <a:ext cx="951816" cy="2881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1495902"/>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74638"/>
            <a:ext cx="8229600" cy="1143000"/>
          </a:xfrm>
          <a:prstGeom prst="rect">
            <a:avLst/>
          </a:prstGeom>
        </p:spPr>
        <p:txBody>
          <a:bodyPr vert="horz" lIns="91440" tIns="45720" rIns="91440" bIns="45720" rtlCol="0" anchor="ctr">
            <a:noAutofit/>
          </a:bodyPr>
          <a:lstStyle/>
          <a:p>
            <a:r>
              <a:rPr lang="de-DE" dirty="0" smtClean="0"/>
              <a:t>Titelmasterformat durch Klicken bearbeiten</a:t>
            </a:r>
            <a:endParaRPr lang="de-AT" dirty="0"/>
          </a:p>
        </p:txBody>
      </p:sp>
      <p:sp>
        <p:nvSpPr>
          <p:cNvPr id="3" name="Textplatzhalt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e-DE" dirty="0" smtClean="0"/>
              <a:t>Textmasterformat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AT" dirty="0"/>
          </a:p>
        </p:txBody>
      </p:sp>
    </p:spTree>
    <p:extLst>
      <p:ext uri="{BB962C8B-B14F-4D97-AF65-F5344CB8AC3E}">
        <p14:creationId xmlns:p14="http://schemas.microsoft.com/office/powerpoint/2010/main" val="17522048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4" r:id="rId3"/>
    <p:sldLayoutId id="2147483655" r:id="rId4"/>
  </p:sldLayoutIdLst>
  <p:timing>
    <p:tnLst>
      <p:par>
        <p:cTn id="1" dur="indefinite" restart="never" nodeType="tmRoot"/>
      </p:par>
    </p:tnLst>
  </p:timing>
  <p:hf hdr="0" ftr="0" dt="0"/>
  <p:txStyles>
    <p:titleStyle>
      <a:lvl1pPr algn="ctr" defTabSz="914400" rtl="0" eaLnBrk="1" latinLnBrk="0" hangingPunct="1">
        <a:spcBef>
          <a:spcPct val="0"/>
        </a:spcBef>
        <a:buNone/>
        <a:defRPr sz="3500" b="1" kern="1200">
          <a:solidFill>
            <a:schemeClr val="tx1"/>
          </a:solidFill>
          <a:latin typeface="Arial" panose="020B0604020202020204" pitchFamily="34" charset="0"/>
          <a:ea typeface="+mj-ea"/>
          <a:cs typeface="Arial" panose="020B0604020202020204" pitchFamily="34" charset="0"/>
        </a:defRPr>
      </a:lvl1pPr>
    </p:titleStyle>
    <p:bodyStyle>
      <a:lvl1pPr marL="457200" indent="-457200" algn="l" defTabSz="914400" rtl="0" eaLnBrk="1" latinLnBrk="0" hangingPunct="1">
        <a:spcBef>
          <a:spcPct val="20000"/>
        </a:spcBef>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914400" indent="-457200" algn="l" defTabSz="914400" rtl="0" eaLnBrk="1" latinLnBrk="0" hangingPunct="1">
        <a:spcBef>
          <a:spcPct val="20000"/>
        </a:spcBef>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2pPr>
      <a:lvl3pPr marL="1257300" indent="-342900" algn="l" defTabSz="914400" rtl="0" eaLnBrk="1" latinLnBrk="0" hangingPunct="1">
        <a:spcBef>
          <a:spcPct val="20000"/>
        </a:spcBef>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3pPr>
      <a:lvl4pPr marL="1714500" indent="-342900" algn="l" defTabSz="914400" rtl="0" eaLnBrk="1" latinLnBrk="0" hangingPunct="1">
        <a:spcBef>
          <a:spcPct val="20000"/>
        </a:spcBef>
        <a:buFont typeface="Wingdings" panose="05000000000000000000" pitchFamily="2" charset="2"/>
        <a:buChar char="§"/>
        <a:defRPr sz="1600" kern="1200">
          <a:solidFill>
            <a:schemeClr val="tx1"/>
          </a:solidFill>
          <a:latin typeface="Arial" panose="020B0604020202020204" pitchFamily="34" charset="0"/>
          <a:ea typeface="+mn-ea"/>
          <a:cs typeface="Arial" panose="020B0604020202020204" pitchFamily="34" charset="0"/>
        </a:defRPr>
      </a:lvl4pPr>
      <a:lvl5pPr marL="2171700" indent="-342900" algn="l" defTabSz="914400" rtl="0" eaLnBrk="1" latinLnBrk="0" hangingPunct="1">
        <a:spcBef>
          <a:spcPct val="20000"/>
        </a:spcBef>
        <a:buFont typeface="Wingdings" panose="05000000000000000000" pitchFamily="2" charset="2"/>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9.jpg"/><Relationship Id="rId5" Type="http://schemas.openxmlformats.org/officeDocument/2006/relationships/image" Target="../media/image28.jpeg"/><Relationship Id="rId4" Type="http://schemas.openxmlformats.org/officeDocument/2006/relationships/hyperlink" Target="http://www.google.at/url?sa=i&amp;rct=j&amp;q=&amp;esrc=s&amp;source=images&amp;cd=&amp;cad=rja&amp;uact=8&amp;ved=0ahUKEwjS8NqFlZnQAhUQnRQKHWgSC8QQjRwIBw&amp;url=http://www.logistik-heute.de/Logistik-News-Logistik-Nachrichten/Markt-News/13078/GDL-legt-Schienengueterverkehr-unbefristet-lahm-Bahnstreik-Ausstand-mit-offe&amp;psig=AFQjCNHku2A3jWVRChjCQWkA0IL-x2lnyw&amp;ust=1478694625217660"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5.xml.rels><?xml version="1.0" encoding="UTF-8" standalone="yes"?>
<Relationships xmlns="http://schemas.openxmlformats.org/package/2006/relationships"><Relationship Id="rId8" Type="http://schemas.openxmlformats.org/officeDocument/2006/relationships/hyperlink" Target="https://www.forschungsinformationssystem.de/servlet/is/325077/" TargetMode="External"/><Relationship Id="rId13" Type="http://schemas.openxmlformats.org/officeDocument/2006/relationships/hyperlink" Target="http://www.artwave.eu/Hamburg-Maschen/#img=Hamburg_Maschen_16.JPG" TargetMode="External"/><Relationship Id="rId3" Type="http://schemas.openxmlformats.org/officeDocument/2006/relationships/hyperlink" Target="http://www.abendblatt.de/hamburg/harburg/article114456407/Endlich-Laermschutz-am-Rangierbahnhof.html" TargetMode="External"/><Relationship Id="rId7" Type="http://schemas.openxmlformats.org/officeDocument/2006/relationships/hyperlink" Target="http://www.esce.at/eco3/wp-content/uploads/2016/04/2013-Schieneng%C3%BCterverkehr-Markt-und-Wettbewerbssituation-Folder.pdf" TargetMode="External"/><Relationship Id="rId12" Type="http://schemas.openxmlformats.org/officeDocument/2006/relationships/hyperlink" Target="http://iho.hu/hir/uj-leanyvallalatot-hozott-letre-a-rail-cargo-austria-151002"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hyperlink" Target="https://www.dbschenker.at/file/log-at-de/10724932/SK_AAwVFo3PHNlLizZxUy_Gv8uA/10785774/data/gueterwagenkatalog.pdf" TargetMode="External"/><Relationship Id="rId11" Type="http://schemas.openxmlformats.org/officeDocument/2006/relationships/hyperlink" Target="https://www.hafen-hamburg.de/de/effizienter-und-umweltschonender-guetertransport-auf-der-schiene" TargetMode="External"/><Relationship Id="rId5" Type="http://schemas.openxmlformats.org/officeDocument/2006/relationships/hyperlink" Target="http://www.bahnbilder.de/bild/deutschland~gueterwagen~4-gattung-l-flachwagen-mit-einzelradsaetzen-in-sonderbauart/511443/autotransportwagen-laaeks-db-schenker-atganlaesslich-der-transport-logistic2011.html" TargetMode="External"/><Relationship Id="rId10" Type="http://schemas.openxmlformats.org/officeDocument/2006/relationships/hyperlink" Target="http://www.frauinfahrt.de/db-autozug-am-stau-vorbei/" TargetMode="External"/><Relationship Id="rId4" Type="http://schemas.openxmlformats.org/officeDocument/2006/relationships/hyperlink" Target="http://www.bahnbilder.de/bild/Schweiz~Stadtverkehr~S-Bahn+Zurich/278322/waehrend-im-gueterbahnhof-container-verladen-werden.html" TargetMode="External"/><Relationship Id="rId9" Type="http://schemas.openxmlformats.org/officeDocument/2006/relationships/hyperlink" Target="http://www.forschungsinformationssystem.de/servlet/is/306087/" TargetMode="External"/><Relationship Id="rId14" Type="http://schemas.openxmlformats.org/officeDocument/2006/relationships/hyperlink" Target="http://www.logistik-heute.de/Logistik-News-Logistik-Nachrichten/Markt-News/13078/GDL-legt-Schienengueterverkehr-unbefristet-lahm-Bahnstreik-Ausstand-mit-offe" TargetMode="External"/></Relationships>
</file>

<file path=ppt/slides/_rels/slide26.xml.rels><?xml version="1.0" encoding="UTF-8" standalone="yes"?>
<Relationships xmlns="http://schemas.openxmlformats.org/package/2006/relationships"><Relationship Id="rId8" Type="http://schemas.openxmlformats.org/officeDocument/2006/relationships/hyperlink" Target="http://www.railcargowagon.at/de/Unsere_Fahrzeuge/_Factsheets_pdf/Sdmmrs_Web.pdf" TargetMode="External"/><Relationship Id="rId13" Type="http://schemas.openxmlformats.org/officeDocument/2006/relationships/hyperlink" Target="http://www.waldwissen.net/waldwirtschaft/holz/logistik/fva_bahntransport_28/index_DE" TargetMode="External"/><Relationship Id="rId3" Type="http://schemas.openxmlformats.org/officeDocument/2006/relationships/hyperlink" Target="http://www.leitbetriebe.at/de/leitbetriebe/?mode=detail&amp;id=3645e428-22f8-155f-5b47-4f9410a88b45#wrap-content" TargetMode="External"/><Relationship Id="rId7" Type="http://schemas.openxmlformats.org/officeDocument/2006/relationships/hyperlink" Target="http://www.railcargowagon.at/de/Unsere_Fahrzeuge/_Factsheets_pdf/Lgjnss_RCW.pdf" TargetMode="External"/><Relationship Id="rId12" Type="http://schemas.openxmlformats.org/officeDocument/2006/relationships/hyperlink" Target="http://www.verkehrsrundschau.de/bahn-erhoeht-preise-deutlich-staerker-als-lkw-unternehmen-1259813.html"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hyperlink" Target="http://www.railcargowagon.at/de/Unsere_Fahrzeuge/_Factsheets_pdf/Ros_RCW.pdf" TargetMode="External"/><Relationship Id="rId11" Type="http://schemas.openxmlformats.org/officeDocument/2006/relationships/hyperlink" Target="http://www.verkehrsrundschau.de/kombinierter-verkehr-sgkv-beraet-bmvbs-1194981.html" TargetMode="External"/><Relationship Id="rId5" Type="http://schemas.openxmlformats.org/officeDocument/2006/relationships/hyperlink" Target="http://www.railcargowagon.at/de/Unsere_Fahrzeuge/_Factsheets_pdf/Gabs_RCW.pdf" TargetMode="External"/><Relationship Id="rId15" Type="http://schemas.openxmlformats.org/officeDocument/2006/relationships/hyperlink" Target="http://zte-schwertransporte.de/de/angebot/schienenguterverkehr/" TargetMode="External"/><Relationship Id="rId10" Type="http://schemas.openxmlformats.org/officeDocument/2006/relationships/hyperlink" Target="http://www.oebb.at/vip8/bau/de/" TargetMode="External"/><Relationship Id="rId4" Type="http://schemas.openxmlformats.org/officeDocument/2006/relationships/hyperlink" Target="http://www.railcargowagon.at/de/Unsere_Fahrzeuge/_Factsheets_pdf/Fals_RCW.pdf" TargetMode="External"/><Relationship Id="rId9" Type="http://schemas.openxmlformats.org/officeDocument/2006/relationships/hyperlink" Target="http://www.railcargowagon.at/de/Unsere_Fahrzeuge/_Factsheets_pdf/Uacs_RCW.pdf" TargetMode="External"/><Relationship Id="rId14" Type="http://schemas.openxmlformats.org/officeDocument/2006/relationships/hyperlink" Target="http://www.vepas-bahnservice.de/wp-content/uploads/Treptow_Umschlag_1.jpg" TargetMode="External"/></Relationships>
</file>

<file path=ppt/slides/_rels/slide2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2.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de-AT" dirty="0" smtClean="0">
                <a:solidFill>
                  <a:prstClr val="black"/>
                </a:solidFill>
              </a:rPr>
              <a:t>Der Schienenverkehr</a:t>
            </a:r>
            <a:endParaRPr lang="de-AT" dirty="0"/>
          </a:p>
        </p:txBody>
      </p:sp>
      <p:sp>
        <p:nvSpPr>
          <p:cNvPr id="3" name="Untertitel 2"/>
          <p:cNvSpPr>
            <a:spLocks noGrp="1"/>
          </p:cNvSpPr>
          <p:nvPr>
            <p:ph type="subTitle" idx="1"/>
          </p:nvPr>
        </p:nvSpPr>
        <p:spPr>
          <a:xfrm>
            <a:off x="1403648" y="3470509"/>
            <a:ext cx="6584776" cy="836423"/>
          </a:xfrm>
        </p:spPr>
        <p:txBody>
          <a:bodyPr/>
          <a:lstStyle/>
          <a:p>
            <a:r>
              <a:rPr lang="de-AT" dirty="0" smtClean="0"/>
              <a:t>Grundlagen</a:t>
            </a:r>
            <a:endParaRPr lang="de-AT" dirty="0"/>
          </a:p>
        </p:txBody>
      </p:sp>
    </p:spTree>
    <p:extLst>
      <p:ext uri="{BB962C8B-B14F-4D97-AF65-F5344CB8AC3E}">
        <p14:creationId xmlns:p14="http://schemas.microsoft.com/office/powerpoint/2010/main" val="239468922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smtClean="0"/>
              <a:t>Güterbahnhöfe</a:t>
            </a:r>
            <a:endParaRPr lang="de-AT" sz="2400" b="0" i="1" dirty="0"/>
          </a:p>
        </p:txBody>
      </p:sp>
      <p:pic>
        <p:nvPicPr>
          <p:cNvPr id="8" name="Grafik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48064" y="1628800"/>
            <a:ext cx="3795713" cy="2857500"/>
          </a:xfrm>
          <a:prstGeom prst="rect">
            <a:avLst/>
          </a:prstGeom>
        </p:spPr>
      </p:pic>
      <p:pic>
        <p:nvPicPr>
          <p:cNvPr id="11" name="Grafik 10"/>
          <p:cNvPicPr>
            <a:picLocks noChangeAspect="1"/>
          </p:cNvPicPr>
          <p:nvPr/>
        </p:nvPicPr>
        <p:blipFill>
          <a:blip r:embed="rId4"/>
          <a:stretch>
            <a:fillRect/>
          </a:stretch>
        </p:blipFill>
        <p:spPr>
          <a:xfrm>
            <a:off x="531487" y="1631903"/>
            <a:ext cx="3896497" cy="2203850"/>
          </a:xfrm>
          <a:prstGeom prst="rect">
            <a:avLst/>
          </a:prstGeom>
        </p:spPr>
      </p:pic>
      <p:pic>
        <p:nvPicPr>
          <p:cNvPr id="13" name="Grafik 12"/>
          <p:cNvPicPr>
            <a:picLocks noChangeAspect="1"/>
          </p:cNvPicPr>
          <p:nvPr/>
        </p:nvPicPr>
        <p:blipFill>
          <a:blip r:embed="rId5"/>
          <a:stretch>
            <a:fillRect/>
          </a:stretch>
        </p:blipFill>
        <p:spPr>
          <a:xfrm>
            <a:off x="1619672" y="3933056"/>
            <a:ext cx="3321657" cy="2262653"/>
          </a:xfrm>
          <a:prstGeom prst="rect">
            <a:avLst/>
          </a:prstGeom>
        </p:spPr>
      </p:pic>
    </p:spTree>
    <p:extLst>
      <p:ext uri="{BB962C8B-B14F-4D97-AF65-F5344CB8AC3E}">
        <p14:creationId xmlns:p14="http://schemas.microsoft.com/office/powerpoint/2010/main" val="277706578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smtClean="0"/>
              <a:t>Verschiebebahnhöfe</a:t>
            </a:r>
            <a:endParaRPr lang="de-AT" sz="2400" b="0" i="1" dirty="0"/>
          </a:p>
        </p:txBody>
      </p:sp>
      <p:pic>
        <p:nvPicPr>
          <p:cNvPr id="3" name="Grafik 2"/>
          <p:cNvPicPr>
            <a:picLocks noChangeAspect="1"/>
          </p:cNvPicPr>
          <p:nvPr/>
        </p:nvPicPr>
        <p:blipFill>
          <a:blip r:embed="rId3"/>
          <a:stretch>
            <a:fillRect/>
          </a:stretch>
        </p:blipFill>
        <p:spPr>
          <a:xfrm>
            <a:off x="539552" y="1772816"/>
            <a:ext cx="4464496" cy="2506076"/>
          </a:xfrm>
          <a:prstGeom prst="rect">
            <a:avLst/>
          </a:prstGeom>
        </p:spPr>
      </p:pic>
      <p:sp>
        <p:nvSpPr>
          <p:cNvPr id="4" name="Textfeld 3"/>
          <p:cNvSpPr txBox="1"/>
          <p:nvPr/>
        </p:nvSpPr>
        <p:spPr>
          <a:xfrm>
            <a:off x="5152802" y="1772816"/>
            <a:ext cx="3244217" cy="1200329"/>
          </a:xfrm>
          <a:prstGeom prst="rect">
            <a:avLst/>
          </a:prstGeom>
          <a:noFill/>
        </p:spPr>
        <p:txBody>
          <a:bodyPr wrap="square" rtlCol="0">
            <a:spAutoFit/>
          </a:bodyPr>
          <a:lstStyle/>
          <a:p>
            <a:r>
              <a:rPr lang="de-AT" dirty="0" smtClean="0">
                <a:latin typeface="Arial" panose="020B0604020202020204" pitchFamily="34" charset="0"/>
                <a:cs typeface="Arial" panose="020B0604020202020204" pitchFamily="34" charset="0"/>
              </a:rPr>
              <a:t>Beispiel</a:t>
            </a:r>
            <a:r>
              <a:rPr lang="de-AT" b="1" dirty="0" smtClean="0">
                <a:latin typeface="Arial" panose="020B0604020202020204" pitchFamily="34" charset="0"/>
                <a:cs typeface="Arial" panose="020B0604020202020204" pitchFamily="34" charset="0"/>
              </a:rPr>
              <a:t> Hamburg-Maschen</a:t>
            </a:r>
            <a:r>
              <a:rPr lang="de-AT" dirty="0" smtClean="0">
                <a:latin typeface="Arial" panose="020B0604020202020204" pitchFamily="34" charset="0"/>
                <a:cs typeface="Arial" panose="020B0604020202020204" pitchFamily="34" charset="0"/>
              </a:rPr>
              <a:t>:</a:t>
            </a:r>
          </a:p>
          <a:p>
            <a:r>
              <a:rPr lang="de-AT" dirty="0">
                <a:latin typeface="Arial" panose="020B0604020202020204" pitchFamily="34" charset="0"/>
                <a:cs typeface="Arial" panose="020B0604020202020204" pitchFamily="34" charset="0"/>
              </a:rPr>
              <a:t>d</a:t>
            </a:r>
            <a:r>
              <a:rPr lang="de-AT" dirty="0" smtClean="0">
                <a:latin typeface="Arial" panose="020B0604020202020204" pitchFamily="34" charset="0"/>
                <a:cs typeface="Arial" panose="020B0604020202020204" pitchFamily="34" charset="0"/>
              </a:rPr>
              <a:t>er größte Rangierbahnhof </a:t>
            </a:r>
            <a:r>
              <a:rPr lang="de-AT" dirty="0" smtClean="0">
                <a:latin typeface="Arial" panose="020B0604020202020204" pitchFamily="34" charset="0"/>
                <a:cs typeface="Arial" panose="020B0604020202020204" pitchFamily="34" charset="0"/>
              </a:rPr>
              <a:t>der </a:t>
            </a:r>
            <a:r>
              <a:rPr lang="de-AT" dirty="0">
                <a:latin typeface="Arial" panose="020B0604020202020204" pitchFamily="34" charset="0"/>
                <a:cs typeface="Arial" panose="020B0604020202020204" pitchFamily="34" charset="0"/>
              </a:rPr>
              <a:t>Europas und der </a:t>
            </a:r>
            <a:r>
              <a:rPr lang="de-AT" dirty="0" smtClean="0">
                <a:latin typeface="Arial" panose="020B0604020202020204" pitchFamily="34" charset="0"/>
                <a:cs typeface="Arial" panose="020B0604020202020204" pitchFamily="34" charset="0"/>
              </a:rPr>
              <a:t>zweitgrößte weltweit</a:t>
            </a:r>
            <a:endParaRPr lang="de-AT" dirty="0">
              <a:latin typeface="Arial" panose="020B0604020202020204" pitchFamily="34" charset="0"/>
              <a:cs typeface="Arial" panose="020B0604020202020204" pitchFamily="34" charset="0"/>
            </a:endParaRPr>
          </a:p>
        </p:txBody>
      </p:sp>
      <p:pic>
        <p:nvPicPr>
          <p:cNvPr id="5" name="Grafik 4"/>
          <p:cNvPicPr>
            <a:picLocks noChangeAspect="1"/>
          </p:cNvPicPr>
          <p:nvPr/>
        </p:nvPicPr>
        <p:blipFill>
          <a:blip r:embed="rId4"/>
          <a:stretch>
            <a:fillRect/>
          </a:stretch>
        </p:blipFill>
        <p:spPr>
          <a:xfrm>
            <a:off x="5148064" y="3212976"/>
            <a:ext cx="3603802" cy="3024336"/>
          </a:xfrm>
          <a:prstGeom prst="rect">
            <a:avLst/>
          </a:prstGeom>
        </p:spPr>
      </p:pic>
      <p:sp>
        <p:nvSpPr>
          <p:cNvPr id="7" name="Textfeld 6"/>
          <p:cNvSpPr txBox="1"/>
          <p:nvPr/>
        </p:nvSpPr>
        <p:spPr>
          <a:xfrm>
            <a:off x="539552" y="4509120"/>
            <a:ext cx="4482343" cy="1477328"/>
          </a:xfrm>
          <a:prstGeom prst="rect">
            <a:avLst/>
          </a:prstGeom>
          <a:noFill/>
        </p:spPr>
        <p:txBody>
          <a:bodyPr wrap="square" rtlCol="0">
            <a:spAutoFit/>
          </a:bodyPr>
          <a:lstStyle/>
          <a:p>
            <a:r>
              <a:rPr lang="de-AT" b="1" dirty="0" smtClean="0">
                <a:latin typeface="Arial" panose="020B0604020202020204" pitchFamily="34" charset="0"/>
                <a:cs typeface="Arial" panose="020B0604020202020204" pitchFamily="34" charset="0"/>
              </a:rPr>
              <a:t>Verschiebebahnhöfe (Rangierbahnhöfe) </a:t>
            </a:r>
            <a:r>
              <a:rPr lang="de-AT" dirty="0" smtClean="0">
                <a:latin typeface="Arial" panose="020B0604020202020204" pitchFamily="34" charset="0"/>
                <a:cs typeface="Arial" panose="020B0604020202020204" pitchFamily="34" charset="0"/>
              </a:rPr>
              <a:t>sind Bahnhöfe, wo Einzelwagen für den Transport zusammengestellt oder auch wieder aufgeteilt werden.</a:t>
            </a:r>
            <a:endParaRPr lang="de-AT"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5646476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smtClean="0"/>
              <a:t>Wagontypen I</a:t>
            </a:r>
            <a:endParaRPr lang="de-AT" sz="2400" b="0" i="1" dirty="0"/>
          </a:p>
        </p:txBody>
      </p:sp>
      <p:sp>
        <p:nvSpPr>
          <p:cNvPr id="4" name="Textfeld 3"/>
          <p:cNvSpPr txBox="1"/>
          <p:nvPr/>
        </p:nvSpPr>
        <p:spPr>
          <a:xfrm>
            <a:off x="1362038" y="1916832"/>
            <a:ext cx="2227510" cy="369332"/>
          </a:xfrm>
          <a:prstGeom prst="rect">
            <a:avLst/>
          </a:prstGeom>
          <a:noFill/>
        </p:spPr>
        <p:txBody>
          <a:bodyPr wrap="square" rtlCol="0">
            <a:spAutoFit/>
          </a:bodyPr>
          <a:lstStyle/>
          <a:p>
            <a:pPr algn="ctr"/>
            <a:r>
              <a:rPr lang="de-AT" b="1" dirty="0" smtClean="0">
                <a:latin typeface="Arial" panose="020B0604020202020204" pitchFamily="34" charset="0"/>
                <a:cs typeface="Arial" panose="020B0604020202020204" pitchFamily="34" charset="0"/>
              </a:rPr>
              <a:t>Offener Wagon</a:t>
            </a:r>
            <a:endParaRPr lang="de-AT" dirty="0" smtClean="0">
              <a:latin typeface="Arial" panose="020B0604020202020204" pitchFamily="34" charset="0"/>
              <a:cs typeface="Arial" panose="020B0604020202020204" pitchFamily="34" charset="0"/>
            </a:endParaRPr>
          </a:p>
        </p:txBody>
      </p:sp>
      <p:pic>
        <p:nvPicPr>
          <p:cNvPr id="6" name="Grafik 5"/>
          <p:cNvPicPr>
            <a:picLocks noChangeAspect="1"/>
          </p:cNvPicPr>
          <p:nvPr/>
        </p:nvPicPr>
        <p:blipFill>
          <a:blip r:embed="rId3"/>
          <a:stretch>
            <a:fillRect/>
          </a:stretch>
        </p:blipFill>
        <p:spPr>
          <a:xfrm>
            <a:off x="539552" y="2351693"/>
            <a:ext cx="3906324" cy="2814707"/>
          </a:xfrm>
          <a:prstGeom prst="rect">
            <a:avLst/>
          </a:prstGeom>
        </p:spPr>
      </p:pic>
      <p:pic>
        <p:nvPicPr>
          <p:cNvPr id="8" name="Grafik 7"/>
          <p:cNvPicPr>
            <a:picLocks noChangeAspect="1"/>
          </p:cNvPicPr>
          <p:nvPr/>
        </p:nvPicPr>
        <p:blipFill>
          <a:blip r:embed="rId4"/>
          <a:stretch>
            <a:fillRect/>
          </a:stretch>
        </p:blipFill>
        <p:spPr>
          <a:xfrm>
            <a:off x="4717458" y="2389178"/>
            <a:ext cx="3886990" cy="2795736"/>
          </a:xfrm>
          <a:prstGeom prst="rect">
            <a:avLst/>
          </a:prstGeom>
        </p:spPr>
      </p:pic>
      <p:sp>
        <p:nvSpPr>
          <p:cNvPr id="9" name="Textfeld 8"/>
          <p:cNvSpPr txBox="1"/>
          <p:nvPr/>
        </p:nvSpPr>
        <p:spPr>
          <a:xfrm>
            <a:off x="5547198" y="1916832"/>
            <a:ext cx="2227510" cy="369332"/>
          </a:xfrm>
          <a:prstGeom prst="rect">
            <a:avLst/>
          </a:prstGeom>
          <a:noFill/>
        </p:spPr>
        <p:txBody>
          <a:bodyPr wrap="square" rtlCol="0">
            <a:spAutoFit/>
          </a:bodyPr>
          <a:lstStyle/>
          <a:p>
            <a:pPr algn="ctr"/>
            <a:r>
              <a:rPr lang="de-AT" b="1" dirty="0" smtClean="0">
                <a:latin typeface="Arial" panose="020B0604020202020204" pitchFamily="34" charset="0"/>
                <a:cs typeface="Arial" panose="020B0604020202020204" pitchFamily="34" charset="0"/>
              </a:rPr>
              <a:t>Gedeckter Wagon</a:t>
            </a:r>
            <a:endParaRPr lang="de-AT"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0396125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smtClean="0"/>
              <a:t>Wagontypen II</a:t>
            </a:r>
            <a:endParaRPr lang="de-AT" sz="2400" b="0" i="1" dirty="0"/>
          </a:p>
        </p:txBody>
      </p:sp>
      <p:sp>
        <p:nvSpPr>
          <p:cNvPr id="4" name="Textfeld 3"/>
          <p:cNvSpPr txBox="1"/>
          <p:nvPr/>
        </p:nvSpPr>
        <p:spPr>
          <a:xfrm>
            <a:off x="1362038" y="1916832"/>
            <a:ext cx="2227510" cy="369332"/>
          </a:xfrm>
          <a:prstGeom prst="rect">
            <a:avLst/>
          </a:prstGeom>
          <a:noFill/>
        </p:spPr>
        <p:txBody>
          <a:bodyPr wrap="square" rtlCol="0">
            <a:spAutoFit/>
          </a:bodyPr>
          <a:lstStyle/>
          <a:p>
            <a:pPr algn="ctr"/>
            <a:r>
              <a:rPr lang="de-AT" b="1" dirty="0" smtClean="0">
                <a:latin typeface="Arial" panose="020B0604020202020204" pitchFamily="34" charset="0"/>
                <a:cs typeface="Arial" panose="020B0604020202020204" pitchFamily="34" charset="0"/>
              </a:rPr>
              <a:t>Flachwagen</a:t>
            </a:r>
            <a:endParaRPr lang="de-AT" dirty="0" smtClean="0">
              <a:latin typeface="Arial" panose="020B0604020202020204" pitchFamily="34" charset="0"/>
              <a:cs typeface="Arial" panose="020B0604020202020204" pitchFamily="34" charset="0"/>
            </a:endParaRPr>
          </a:p>
        </p:txBody>
      </p:sp>
      <p:sp>
        <p:nvSpPr>
          <p:cNvPr id="9" name="Textfeld 8"/>
          <p:cNvSpPr txBox="1"/>
          <p:nvPr/>
        </p:nvSpPr>
        <p:spPr>
          <a:xfrm>
            <a:off x="5547198" y="1916832"/>
            <a:ext cx="2409178" cy="369332"/>
          </a:xfrm>
          <a:prstGeom prst="rect">
            <a:avLst/>
          </a:prstGeom>
          <a:noFill/>
        </p:spPr>
        <p:txBody>
          <a:bodyPr wrap="square" rtlCol="0">
            <a:spAutoFit/>
          </a:bodyPr>
          <a:lstStyle/>
          <a:p>
            <a:pPr algn="ctr"/>
            <a:r>
              <a:rPr lang="de-AT" b="1" dirty="0" smtClean="0">
                <a:latin typeface="Arial" panose="020B0604020202020204" pitchFamily="34" charset="0"/>
                <a:cs typeface="Arial" panose="020B0604020202020204" pitchFamily="34" charset="0"/>
              </a:rPr>
              <a:t>Containertragwagen</a:t>
            </a:r>
            <a:endParaRPr lang="de-AT" dirty="0" smtClean="0">
              <a:latin typeface="Arial" panose="020B0604020202020204" pitchFamily="34" charset="0"/>
              <a:cs typeface="Arial" panose="020B0604020202020204" pitchFamily="34" charset="0"/>
            </a:endParaRPr>
          </a:p>
        </p:txBody>
      </p:sp>
      <p:pic>
        <p:nvPicPr>
          <p:cNvPr id="3" name="Grafik 2"/>
          <p:cNvPicPr>
            <a:picLocks noChangeAspect="1"/>
          </p:cNvPicPr>
          <p:nvPr/>
        </p:nvPicPr>
        <p:blipFill>
          <a:blip r:embed="rId3"/>
          <a:stretch>
            <a:fillRect/>
          </a:stretch>
        </p:blipFill>
        <p:spPr>
          <a:xfrm>
            <a:off x="539552" y="2365514"/>
            <a:ext cx="3999044" cy="2819400"/>
          </a:xfrm>
          <a:prstGeom prst="rect">
            <a:avLst/>
          </a:prstGeom>
        </p:spPr>
      </p:pic>
      <p:pic>
        <p:nvPicPr>
          <p:cNvPr id="5" name="Grafik 4"/>
          <p:cNvPicPr>
            <a:picLocks noChangeAspect="1"/>
          </p:cNvPicPr>
          <p:nvPr/>
        </p:nvPicPr>
        <p:blipFill>
          <a:blip r:embed="rId4"/>
          <a:stretch>
            <a:fillRect/>
          </a:stretch>
        </p:blipFill>
        <p:spPr>
          <a:xfrm>
            <a:off x="4686740" y="2365514"/>
            <a:ext cx="3973453" cy="2819399"/>
          </a:xfrm>
          <a:prstGeom prst="rect">
            <a:avLst/>
          </a:prstGeom>
        </p:spPr>
      </p:pic>
    </p:spTree>
    <p:extLst>
      <p:ext uri="{BB962C8B-B14F-4D97-AF65-F5344CB8AC3E}">
        <p14:creationId xmlns:p14="http://schemas.microsoft.com/office/powerpoint/2010/main" val="174054892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smtClean="0"/>
              <a:t>Wagontypen III</a:t>
            </a:r>
            <a:endParaRPr lang="de-AT" sz="2400" b="0" i="1" dirty="0"/>
          </a:p>
        </p:txBody>
      </p:sp>
      <p:sp>
        <p:nvSpPr>
          <p:cNvPr id="4" name="Textfeld 3"/>
          <p:cNvSpPr txBox="1"/>
          <p:nvPr/>
        </p:nvSpPr>
        <p:spPr>
          <a:xfrm>
            <a:off x="1362038" y="1916832"/>
            <a:ext cx="2777914" cy="369332"/>
          </a:xfrm>
          <a:prstGeom prst="rect">
            <a:avLst/>
          </a:prstGeom>
          <a:noFill/>
        </p:spPr>
        <p:txBody>
          <a:bodyPr wrap="square" rtlCol="0">
            <a:spAutoFit/>
          </a:bodyPr>
          <a:lstStyle/>
          <a:p>
            <a:pPr algn="ctr"/>
            <a:r>
              <a:rPr lang="de-AT" b="1" dirty="0" smtClean="0">
                <a:latin typeface="Arial" panose="020B0604020202020204" pitchFamily="34" charset="0"/>
                <a:cs typeface="Arial" panose="020B0604020202020204" pitchFamily="34" charset="0"/>
              </a:rPr>
              <a:t>Niederflurgüterwagen</a:t>
            </a:r>
            <a:endParaRPr lang="de-AT" dirty="0" smtClean="0">
              <a:latin typeface="Arial" panose="020B0604020202020204" pitchFamily="34" charset="0"/>
              <a:cs typeface="Arial" panose="020B0604020202020204" pitchFamily="34" charset="0"/>
            </a:endParaRPr>
          </a:p>
        </p:txBody>
      </p:sp>
      <p:sp>
        <p:nvSpPr>
          <p:cNvPr id="9" name="Textfeld 8"/>
          <p:cNvSpPr txBox="1"/>
          <p:nvPr/>
        </p:nvSpPr>
        <p:spPr>
          <a:xfrm>
            <a:off x="5547198" y="1916832"/>
            <a:ext cx="2409178" cy="369332"/>
          </a:xfrm>
          <a:prstGeom prst="rect">
            <a:avLst/>
          </a:prstGeom>
          <a:noFill/>
        </p:spPr>
        <p:txBody>
          <a:bodyPr wrap="square" rtlCol="0">
            <a:spAutoFit/>
          </a:bodyPr>
          <a:lstStyle/>
          <a:p>
            <a:pPr algn="ctr"/>
            <a:r>
              <a:rPr lang="de-AT" b="1" dirty="0" smtClean="0">
                <a:latin typeface="Arial" panose="020B0604020202020204" pitchFamily="34" charset="0"/>
                <a:cs typeface="Arial" panose="020B0604020202020204" pitchFamily="34" charset="0"/>
              </a:rPr>
              <a:t>Tankwagen</a:t>
            </a:r>
            <a:endParaRPr lang="de-AT" dirty="0" smtClean="0">
              <a:latin typeface="Arial" panose="020B0604020202020204" pitchFamily="34" charset="0"/>
              <a:cs typeface="Arial" panose="020B0604020202020204" pitchFamily="34" charset="0"/>
            </a:endParaRPr>
          </a:p>
        </p:txBody>
      </p:sp>
      <p:pic>
        <p:nvPicPr>
          <p:cNvPr id="6" name="Grafik 5"/>
          <p:cNvPicPr>
            <a:picLocks noChangeAspect="1"/>
          </p:cNvPicPr>
          <p:nvPr/>
        </p:nvPicPr>
        <p:blipFill>
          <a:blip r:embed="rId3"/>
          <a:stretch>
            <a:fillRect/>
          </a:stretch>
        </p:blipFill>
        <p:spPr>
          <a:xfrm>
            <a:off x="539552" y="2365513"/>
            <a:ext cx="3974334" cy="2819399"/>
          </a:xfrm>
          <a:prstGeom prst="rect">
            <a:avLst/>
          </a:prstGeom>
        </p:spPr>
      </p:pic>
      <p:pic>
        <p:nvPicPr>
          <p:cNvPr id="7" name="Grafik 6"/>
          <p:cNvPicPr>
            <a:picLocks noChangeAspect="1"/>
          </p:cNvPicPr>
          <p:nvPr/>
        </p:nvPicPr>
        <p:blipFill>
          <a:blip r:embed="rId4"/>
          <a:stretch>
            <a:fillRect/>
          </a:stretch>
        </p:blipFill>
        <p:spPr>
          <a:xfrm>
            <a:off x="4716016" y="2365513"/>
            <a:ext cx="3964955" cy="2805668"/>
          </a:xfrm>
          <a:prstGeom prst="rect">
            <a:avLst/>
          </a:prstGeom>
        </p:spPr>
      </p:pic>
    </p:spTree>
    <p:extLst>
      <p:ext uri="{BB962C8B-B14F-4D97-AF65-F5344CB8AC3E}">
        <p14:creationId xmlns:p14="http://schemas.microsoft.com/office/powerpoint/2010/main" val="77573706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smtClean="0"/>
              <a:t>Wagontypen IV</a:t>
            </a:r>
            <a:endParaRPr lang="de-AT" sz="2400" b="0" i="1" dirty="0"/>
          </a:p>
        </p:txBody>
      </p:sp>
      <p:sp>
        <p:nvSpPr>
          <p:cNvPr id="4" name="Textfeld 3"/>
          <p:cNvSpPr txBox="1"/>
          <p:nvPr/>
        </p:nvSpPr>
        <p:spPr>
          <a:xfrm>
            <a:off x="6192180" y="1638497"/>
            <a:ext cx="2520280" cy="369332"/>
          </a:xfrm>
          <a:prstGeom prst="rect">
            <a:avLst/>
          </a:prstGeom>
          <a:noFill/>
        </p:spPr>
        <p:txBody>
          <a:bodyPr wrap="square" rtlCol="0">
            <a:spAutoFit/>
          </a:bodyPr>
          <a:lstStyle/>
          <a:p>
            <a:r>
              <a:rPr lang="de-AT" b="1" dirty="0" smtClean="0">
                <a:latin typeface="Arial" panose="020B0604020202020204" pitchFamily="34" charset="0"/>
                <a:cs typeface="Arial" panose="020B0604020202020204" pitchFamily="34" charset="0"/>
              </a:rPr>
              <a:t>Schüttgutkippwagen</a:t>
            </a:r>
            <a:endParaRPr lang="de-AT" dirty="0" smtClean="0">
              <a:latin typeface="Arial" panose="020B0604020202020204" pitchFamily="34" charset="0"/>
              <a:cs typeface="Arial" panose="020B0604020202020204" pitchFamily="34" charset="0"/>
            </a:endParaRPr>
          </a:p>
        </p:txBody>
      </p:sp>
      <p:pic>
        <p:nvPicPr>
          <p:cNvPr id="3" name="Grafik 2"/>
          <p:cNvPicPr>
            <a:picLocks noChangeAspect="1"/>
          </p:cNvPicPr>
          <p:nvPr/>
        </p:nvPicPr>
        <p:blipFill>
          <a:blip r:embed="rId3"/>
          <a:stretch>
            <a:fillRect/>
          </a:stretch>
        </p:blipFill>
        <p:spPr>
          <a:xfrm>
            <a:off x="539552" y="1638497"/>
            <a:ext cx="5615941" cy="2160240"/>
          </a:xfrm>
          <a:prstGeom prst="rect">
            <a:avLst/>
          </a:prstGeom>
        </p:spPr>
      </p:pic>
      <p:pic>
        <p:nvPicPr>
          <p:cNvPr id="5" name="Grafik 4"/>
          <p:cNvPicPr>
            <a:picLocks noChangeAspect="1"/>
          </p:cNvPicPr>
          <p:nvPr/>
        </p:nvPicPr>
        <p:blipFill>
          <a:blip r:embed="rId4"/>
          <a:stretch>
            <a:fillRect/>
          </a:stretch>
        </p:blipFill>
        <p:spPr>
          <a:xfrm>
            <a:off x="4139952" y="3981031"/>
            <a:ext cx="3312368" cy="2290683"/>
          </a:xfrm>
          <a:prstGeom prst="rect">
            <a:avLst/>
          </a:prstGeom>
        </p:spPr>
      </p:pic>
      <p:pic>
        <p:nvPicPr>
          <p:cNvPr id="8" name="Grafik 7"/>
          <p:cNvPicPr>
            <a:picLocks noChangeAspect="1"/>
          </p:cNvPicPr>
          <p:nvPr/>
        </p:nvPicPr>
        <p:blipFill>
          <a:blip r:embed="rId5"/>
          <a:stretch>
            <a:fillRect/>
          </a:stretch>
        </p:blipFill>
        <p:spPr>
          <a:xfrm>
            <a:off x="561454" y="3990676"/>
            <a:ext cx="3454723" cy="2018490"/>
          </a:xfrm>
          <a:prstGeom prst="rect">
            <a:avLst/>
          </a:prstGeom>
        </p:spPr>
      </p:pic>
      <p:sp>
        <p:nvSpPr>
          <p:cNvPr id="10" name="Textfeld 9"/>
          <p:cNvSpPr txBox="1"/>
          <p:nvPr/>
        </p:nvSpPr>
        <p:spPr>
          <a:xfrm>
            <a:off x="7513518" y="4538256"/>
            <a:ext cx="1440160" cy="923330"/>
          </a:xfrm>
          <a:prstGeom prst="rect">
            <a:avLst/>
          </a:prstGeom>
          <a:noFill/>
        </p:spPr>
        <p:txBody>
          <a:bodyPr wrap="square" rtlCol="0">
            <a:spAutoFit/>
          </a:bodyPr>
          <a:lstStyle/>
          <a:p>
            <a:r>
              <a:rPr lang="de-AT" b="1" dirty="0" smtClean="0">
                <a:latin typeface="Arial" panose="020B0604020202020204" pitchFamily="34" charset="0"/>
                <a:cs typeface="Arial" panose="020B0604020202020204" pitchFamily="34" charset="0"/>
              </a:rPr>
              <a:t>Auto-</a:t>
            </a:r>
          </a:p>
          <a:p>
            <a:r>
              <a:rPr lang="de-AT" b="1" dirty="0">
                <a:latin typeface="Arial" panose="020B0604020202020204" pitchFamily="34" charset="0"/>
                <a:cs typeface="Arial" panose="020B0604020202020204" pitchFamily="34" charset="0"/>
              </a:rPr>
              <a:t>t</a:t>
            </a:r>
            <a:r>
              <a:rPr lang="de-AT" b="1" dirty="0" smtClean="0">
                <a:latin typeface="Arial" panose="020B0604020202020204" pitchFamily="34" charset="0"/>
                <a:cs typeface="Arial" panose="020B0604020202020204" pitchFamily="34" charset="0"/>
              </a:rPr>
              <a:t>ransport-</a:t>
            </a:r>
          </a:p>
          <a:p>
            <a:r>
              <a:rPr lang="de-AT" b="1" dirty="0" smtClean="0">
                <a:latin typeface="Arial" panose="020B0604020202020204" pitchFamily="34" charset="0"/>
                <a:cs typeface="Arial" panose="020B0604020202020204" pitchFamily="34" charset="0"/>
              </a:rPr>
              <a:t>wagen</a:t>
            </a:r>
            <a:endParaRPr lang="de-AT"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6596441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smtClean="0"/>
              <a:t>Agenda</a:t>
            </a:r>
            <a:endParaRPr lang="de-AT" dirty="0"/>
          </a:p>
        </p:txBody>
      </p:sp>
      <p:graphicFrame>
        <p:nvGraphicFramePr>
          <p:cNvPr id="4" name="Inhaltsplatzhalter 4"/>
          <p:cNvGraphicFramePr>
            <a:graphicFrameLocks/>
          </p:cNvGraphicFramePr>
          <p:nvPr>
            <p:extLst>
              <p:ext uri="{D42A27DB-BD31-4B8C-83A1-F6EECF244321}">
                <p14:modId xmlns:p14="http://schemas.microsoft.com/office/powerpoint/2010/main" val="183267912"/>
              </p:ext>
            </p:extLst>
          </p:nvPr>
        </p:nvGraphicFramePr>
        <p:xfrm>
          <a:off x="1403648" y="1628800"/>
          <a:ext cx="6480720" cy="45365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9257622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smtClean="0"/>
              <a:t>Welche Güter werden auf der Schiene transportiert …</a:t>
            </a:r>
            <a:endParaRPr lang="de-AT" dirty="0"/>
          </a:p>
        </p:txBody>
      </p:sp>
      <p:pic>
        <p:nvPicPr>
          <p:cNvPr id="1026" name="Picture 2" descr="Mit Holz beladene Waggo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96207" y="1728229"/>
            <a:ext cx="3608241" cy="220824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ildergebnis für schienengüterverkehr autos">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34016" y="4166355"/>
            <a:ext cx="3070432" cy="2046954"/>
          </a:xfrm>
          <a:prstGeom prst="rect">
            <a:avLst/>
          </a:prstGeom>
          <a:noFill/>
          <a:extLst>
            <a:ext uri="{909E8E84-426E-40DD-AFC4-6F175D3DCCD1}">
              <a14:hiddenFill xmlns:a14="http://schemas.microsoft.com/office/drawing/2010/main">
                <a:solidFill>
                  <a:srgbClr val="FFFFFF"/>
                </a:solidFill>
              </a14:hiddenFill>
            </a:ext>
          </a:extLst>
        </p:spPr>
      </p:pic>
      <p:pic>
        <p:nvPicPr>
          <p:cNvPr id="3" name="Grafik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9948" y="4509120"/>
            <a:ext cx="4937989" cy="1697434"/>
          </a:xfrm>
          <a:prstGeom prst="rect">
            <a:avLst/>
          </a:prstGeom>
        </p:spPr>
      </p:pic>
      <p:pic>
        <p:nvPicPr>
          <p:cNvPr id="4" name="Grafik 3"/>
          <p:cNvPicPr>
            <a:picLocks noChangeAspect="1"/>
          </p:cNvPicPr>
          <p:nvPr/>
        </p:nvPicPr>
        <p:blipFill>
          <a:blip r:embed="rId7"/>
          <a:stretch>
            <a:fillRect/>
          </a:stretch>
        </p:blipFill>
        <p:spPr>
          <a:xfrm>
            <a:off x="369948" y="1794598"/>
            <a:ext cx="4093041" cy="2396970"/>
          </a:xfrm>
          <a:prstGeom prst="rect">
            <a:avLst/>
          </a:prstGeom>
        </p:spPr>
      </p:pic>
    </p:spTree>
    <p:extLst>
      <p:ext uri="{BB962C8B-B14F-4D97-AF65-F5344CB8AC3E}">
        <p14:creationId xmlns:p14="http://schemas.microsoft.com/office/powerpoint/2010/main" val="369106267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smtClean="0"/>
              <a:t>Verkehrsaufkommen nach Güterart</a:t>
            </a:r>
            <a:endParaRPr lang="de-AT" dirty="0"/>
          </a:p>
        </p:txBody>
      </p:sp>
      <p:pic>
        <p:nvPicPr>
          <p:cNvPr id="4" name="Grafik 3"/>
          <p:cNvPicPr>
            <a:picLocks noChangeAspect="1"/>
          </p:cNvPicPr>
          <p:nvPr/>
        </p:nvPicPr>
        <p:blipFill>
          <a:blip r:embed="rId3"/>
          <a:stretch>
            <a:fillRect/>
          </a:stretch>
        </p:blipFill>
        <p:spPr>
          <a:xfrm>
            <a:off x="857560" y="1556792"/>
            <a:ext cx="7428880" cy="4607901"/>
          </a:xfrm>
          <a:prstGeom prst="rect">
            <a:avLst/>
          </a:prstGeom>
        </p:spPr>
      </p:pic>
    </p:spTree>
    <p:extLst>
      <p:ext uri="{BB962C8B-B14F-4D97-AF65-F5344CB8AC3E}">
        <p14:creationId xmlns:p14="http://schemas.microsoft.com/office/powerpoint/2010/main" val="5604386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smtClean="0"/>
              <a:t>Agenda</a:t>
            </a:r>
            <a:endParaRPr lang="de-AT" dirty="0"/>
          </a:p>
        </p:txBody>
      </p:sp>
      <p:graphicFrame>
        <p:nvGraphicFramePr>
          <p:cNvPr id="4" name="Inhaltsplatzhalter 4"/>
          <p:cNvGraphicFramePr>
            <a:graphicFrameLocks/>
          </p:cNvGraphicFramePr>
          <p:nvPr>
            <p:extLst>
              <p:ext uri="{D42A27DB-BD31-4B8C-83A1-F6EECF244321}">
                <p14:modId xmlns:p14="http://schemas.microsoft.com/office/powerpoint/2010/main" val="2342481205"/>
              </p:ext>
            </p:extLst>
          </p:nvPr>
        </p:nvGraphicFramePr>
        <p:xfrm>
          <a:off x="1403648" y="1628800"/>
          <a:ext cx="6480720" cy="45365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7775829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smtClean="0"/>
              <a:t>Wie arbeite ich mit diesem Lernmaterial?</a:t>
            </a:r>
            <a:endParaRPr lang="de-AT" dirty="0"/>
          </a:p>
        </p:txBody>
      </p:sp>
      <p:sp>
        <p:nvSpPr>
          <p:cNvPr id="3" name="Inhaltsplatzhalter 2"/>
          <p:cNvSpPr>
            <a:spLocks noGrp="1"/>
          </p:cNvSpPr>
          <p:nvPr>
            <p:ph idx="1"/>
          </p:nvPr>
        </p:nvSpPr>
        <p:spPr>
          <a:xfrm>
            <a:off x="439796" y="1772816"/>
            <a:ext cx="8229600" cy="4377050"/>
          </a:xfrm>
        </p:spPr>
        <p:txBody>
          <a:bodyPr>
            <a:noAutofit/>
          </a:bodyPr>
          <a:lstStyle/>
          <a:p>
            <a:pPr marL="0" indent="0">
              <a:spcBef>
                <a:spcPts val="0"/>
              </a:spcBef>
              <a:buNone/>
            </a:pPr>
            <a:r>
              <a:rPr lang="de-AT" sz="1800" b="1" dirty="0"/>
              <a:t>Power </a:t>
            </a:r>
            <a:r>
              <a:rPr lang="de-AT" sz="1800" b="1" dirty="0" smtClean="0"/>
              <a:t>Point</a:t>
            </a:r>
            <a:br>
              <a:rPr lang="de-AT" sz="1800" b="1" dirty="0" smtClean="0"/>
            </a:br>
            <a:r>
              <a:rPr lang="de-AT" sz="1800" dirty="0" smtClean="0"/>
              <a:t>In </a:t>
            </a:r>
            <a:r>
              <a:rPr lang="de-AT" sz="1800" dirty="0"/>
              <a:t>der folgenden PowerPoint werden </a:t>
            </a:r>
            <a:r>
              <a:rPr lang="de-AT" sz="1800" dirty="0" smtClean="0"/>
              <a:t>inhaltliche Grundlagen und ausgewählte Vertiefungen zum Themenbereich „Schienenverkehr“ präsentiert. In den Notizen wird der Inhalt der jeweiligen Folie kurz beschrieben und die verwendeten Quellen (zur weiterführenden Information) für diese angeführt.</a:t>
            </a:r>
          </a:p>
          <a:p>
            <a:pPr marL="0" indent="0">
              <a:spcBef>
                <a:spcPts val="400"/>
              </a:spcBef>
              <a:buNone/>
            </a:pPr>
            <a:r>
              <a:rPr lang="de-AT" sz="1800" b="1" dirty="0"/>
              <a:t>Reader</a:t>
            </a:r>
          </a:p>
          <a:p>
            <a:pPr marL="0" indent="0">
              <a:spcBef>
                <a:spcPts val="0"/>
              </a:spcBef>
              <a:buNone/>
            </a:pPr>
            <a:r>
              <a:rPr lang="de-AT" sz="1800" dirty="0"/>
              <a:t>Zusätzlich </a:t>
            </a:r>
            <a:r>
              <a:rPr lang="de-AT" sz="1800" dirty="0" smtClean="0"/>
              <a:t>zur Präsentation ist </a:t>
            </a:r>
            <a:r>
              <a:rPr lang="de-AT" sz="1800" dirty="0"/>
              <a:t>auch ein Reader bereitgestellt, welcher das Thema detaillierter beschreibt und als Skript verwendet werden kann.  </a:t>
            </a:r>
          </a:p>
          <a:p>
            <a:pPr marL="0" indent="0">
              <a:spcBef>
                <a:spcPts val="400"/>
              </a:spcBef>
              <a:buNone/>
            </a:pPr>
            <a:r>
              <a:rPr lang="de-AT" sz="1800" b="1" dirty="0"/>
              <a:t>Links </a:t>
            </a:r>
          </a:p>
          <a:p>
            <a:pPr marL="0" indent="0">
              <a:spcBef>
                <a:spcPts val="0"/>
              </a:spcBef>
              <a:buNone/>
            </a:pPr>
            <a:r>
              <a:rPr lang="de-AT" sz="1800" dirty="0"/>
              <a:t>Die für die Präsentation verwendeten Quellen sind in den Lernpaketen unter einer Linksammlung zur Verfügung gestellt.</a:t>
            </a:r>
          </a:p>
          <a:p>
            <a:pPr marL="0" indent="0">
              <a:spcBef>
                <a:spcPts val="400"/>
              </a:spcBef>
              <a:buNone/>
            </a:pPr>
            <a:r>
              <a:rPr lang="de-AT" sz="1800" b="1" dirty="0"/>
              <a:t>Videos</a:t>
            </a:r>
          </a:p>
          <a:p>
            <a:pPr marL="0" indent="0">
              <a:spcBef>
                <a:spcPts val="0"/>
              </a:spcBef>
              <a:buNone/>
            </a:pPr>
            <a:r>
              <a:rPr lang="de-AT" sz="1800" dirty="0"/>
              <a:t>Zusätzlich sind auch Videos zur Verfügung gestellt, welche genutzt werden können. Diese sind ebenfalls in den betreffenden Lernpaketen zu finden</a:t>
            </a:r>
            <a:r>
              <a:rPr lang="de-AT" sz="1800" dirty="0" smtClean="0"/>
              <a:t>.</a:t>
            </a:r>
            <a:endParaRPr lang="de-AT" sz="1800" dirty="0"/>
          </a:p>
        </p:txBody>
      </p:sp>
      <p:pic>
        <p:nvPicPr>
          <p:cNvPr id="4" name="Grafik 3"/>
          <p:cNvPicPr>
            <a:picLocks noChangeAspect="1"/>
          </p:cNvPicPr>
          <p:nvPr/>
        </p:nvPicPr>
        <p:blipFill rotWithShape="1">
          <a:blip r:embed="rId2"/>
          <a:srcRect l="26087" t="21942" r="17391" b="21008"/>
          <a:stretch/>
        </p:blipFill>
        <p:spPr>
          <a:xfrm>
            <a:off x="7524328" y="404664"/>
            <a:ext cx="821097" cy="1642194"/>
          </a:xfrm>
          <a:prstGeom prst="rect">
            <a:avLst/>
          </a:prstGeom>
        </p:spPr>
      </p:pic>
    </p:spTree>
    <p:extLst>
      <p:ext uri="{BB962C8B-B14F-4D97-AF65-F5344CB8AC3E}">
        <p14:creationId xmlns:p14="http://schemas.microsoft.com/office/powerpoint/2010/main" val="391587133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smtClean="0"/>
              <a:t>Akteure im Schienengüterverkehr</a:t>
            </a:r>
            <a:endParaRPr lang="de-AT" dirty="0"/>
          </a:p>
        </p:txBody>
      </p:sp>
      <p:pic>
        <p:nvPicPr>
          <p:cNvPr id="4" name="Grafik 3"/>
          <p:cNvPicPr>
            <a:picLocks noChangeAspect="1"/>
          </p:cNvPicPr>
          <p:nvPr/>
        </p:nvPicPr>
        <p:blipFill>
          <a:blip r:embed="rId3"/>
          <a:stretch>
            <a:fillRect/>
          </a:stretch>
        </p:blipFill>
        <p:spPr>
          <a:xfrm>
            <a:off x="971600" y="1628800"/>
            <a:ext cx="7014170" cy="4670726"/>
          </a:xfrm>
          <a:prstGeom prst="rect">
            <a:avLst/>
          </a:prstGeom>
        </p:spPr>
      </p:pic>
    </p:spTree>
    <p:extLst>
      <p:ext uri="{BB962C8B-B14F-4D97-AF65-F5344CB8AC3E}">
        <p14:creationId xmlns:p14="http://schemas.microsoft.com/office/powerpoint/2010/main" val="95871823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smtClean="0"/>
              <a:t>Produktionsformen</a:t>
            </a:r>
            <a:endParaRPr lang="de-AT" dirty="0"/>
          </a:p>
        </p:txBody>
      </p:sp>
      <p:graphicFrame>
        <p:nvGraphicFramePr>
          <p:cNvPr id="4" name="Diagramm 3"/>
          <p:cNvGraphicFramePr/>
          <p:nvPr>
            <p:extLst>
              <p:ext uri="{D42A27DB-BD31-4B8C-83A1-F6EECF244321}">
                <p14:modId xmlns:p14="http://schemas.microsoft.com/office/powerpoint/2010/main" val="4015079285"/>
              </p:ext>
            </p:extLst>
          </p:nvPr>
        </p:nvGraphicFramePr>
        <p:xfrm>
          <a:off x="1524000" y="1700808"/>
          <a:ext cx="6096000" cy="44644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388546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smtClean="0"/>
              <a:t>Ganzzug</a:t>
            </a:r>
            <a:endParaRPr lang="de-AT" dirty="0"/>
          </a:p>
        </p:txBody>
      </p:sp>
      <p:pic>
        <p:nvPicPr>
          <p:cNvPr id="1026" name="Picture 2" descr="151 138-5 mit einem Falny Ganzzug nach Mannheim-Friedrichsfeld in Großsachsen-Hedesheim 24.7.08"/>
          <p:cNvPicPr>
            <a:picLocks noChangeAspect="1" noChangeArrowheads="1"/>
          </p:cNvPicPr>
          <p:nvPr/>
        </p:nvPicPr>
        <p:blipFill rotWithShape="1">
          <a:blip r:embed="rId3">
            <a:extLst>
              <a:ext uri="{28A0092B-C50C-407E-A947-70E740481C1C}">
                <a14:useLocalDpi xmlns:a14="http://schemas.microsoft.com/office/drawing/2010/main" val="0"/>
              </a:ext>
            </a:extLst>
          </a:blip>
          <a:srcRect l="3998" b="5662"/>
          <a:stretch/>
        </p:blipFill>
        <p:spPr bwMode="auto">
          <a:xfrm>
            <a:off x="4595750" y="3933056"/>
            <a:ext cx="4028725" cy="2241724"/>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193 606 der WLC fährt mit einem sehr fotogenen Ganzzug bei Großkarolinenfeld in Richtung München, aufgenommen am 10. Dezember 2016."/>
          <p:cNvPicPr>
            <a:picLocks noChangeAspect="1" noChangeArrowheads="1"/>
          </p:cNvPicPr>
          <p:nvPr/>
        </p:nvPicPr>
        <p:blipFill rotWithShape="1">
          <a:blip r:embed="rId4">
            <a:extLst>
              <a:ext uri="{28A0092B-C50C-407E-A947-70E740481C1C}">
                <a14:useLocalDpi xmlns:a14="http://schemas.microsoft.com/office/drawing/2010/main" val="0"/>
              </a:ext>
            </a:extLst>
          </a:blip>
          <a:srcRect l="17105" t="19722" r="7712" b="20759"/>
          <a:stretch/>
        </p:blipFill>
        <p:spPr bwMode="auto">
          <a:xfrm>
            <a:off x="395536" y="1692547"/>
            <a:ext cx="3942609" cy="2078182"/>
          </a:xfrm>
          <a:prstGeom prst="rect">
            <a:avLst/>
          </a:prstGeom>
          <a:noFill/>
          <a:extLst>
            <a:ext uri="{909E8E84-426E-40DD-AFC4-6F175D3DCCD1}">
              <a14:hiddenFill xmlns:a14="http://schemas.microsoft.com/office/drawing/2010/main">
                <a:solidFill>
                  <a:srgbClr val="FFFFFF"/>
                </a:solidFill>
              </a14:hiddenFill>
            </a:ext>
          </a:extLst>
        </p:spPr>
      </p:pic>
      <p:sp>
        <p:nvSpPr>
          <p:cNvPr id="3" name="Textfeld 2"/>
          <p:cNvSpPr txBox="1"/>
          <p:nvPr/>
        </p:nvSpPr>
        <p:spPr>
          <a:xfrm>
            <a:off x="4595750" y="1628800"/>
            <a:ext cx="4152714" cy="2308324"/>
          </a:xfrm>
          <a:prstGeom prst="rect">
            <a:avLst/>
          </a:prstGeom>
          <a:noFill/>
        </p:spPr>
        <p:txBody>
          <a:bodyPr wrap="square" rtlCol="0">
            <a:spAutoFit/>
          </a:bodyPr>
          <a:lstStyle/>
          <a:p>
            <a:r>
              <a:rPr lang="de-DE" dirty="0">
                <a:latin typeface="Arial" panose="020B0604020202020204" pitchFamily="34" charset="0"/>
                <a:cs typeface="Arial" panose="020B0604020202020204" pitchFamily="34" charset="0"/>
              </a:rPr>
              <a:t>Ein </a:t>
            </a:r>
            <a:r>
              <a:rPr lang="de-DE" dirty="0" err="1" smtClean="0">
                <a:latin typeface="Arial" panose="020B0604020202020204" pitchFamily="34" charset="0"/>
                <a:cs typeface="Arial" panose="020B0604020202020204" pitchFamily="34" charset="0"/>
              </a:rPr>
              <a:t>Ganzzug</a:t>
            </a:r>
            <a:r>
              <a:rPr lang="de-DE" dirty="0" smtClean="0">
                <a:latin typeface="Arial" panose="020B0604020202020204" pitchFamily="34" charset="0"/>
                <a:cs typeface="Arial" panose="020B0604020202020204" pitchFamily="34" charset="0"/>
              </a:rPr>
              <a:t> </a:t>
            </a:r>
            <a:r>
              <a:rPr lang="de-DE" dirty="0">
                <a:latin typeface="Arial" panose="020B0604020202020204" pitchFamily="34" charset="0"/>
                <a:cs typeface="Arial" panose="020B0604020202020204" pitchFamily="34" charset="0"/>
              </a:rPr>
              <a:t>ist ein Güterzug, der vom Start- zum Zielbahnhof als </a:t>
            </a:r>
            <a:r>
              <a:rPr lang="de-DE" dirty="0" smtClean="0">
                <a:latin typeface="Arial" panose="020B0604020202020204" pitchFamily="34" charset="0"/>
                <a:cs typeface="Arial" panose="020B0604020202020204" pitchFamily="34" charset="0"/>
              </a:rPr>
              <a:t>ganzer Zug verkehrt.</a:t>
            </a:r>
          </a:p>
          <a:p>
            <a:endParaRPr lang="de-DE" dirty="0" smtClean="0">
              <a:latin typeface="Arial" panose="020B0604020202020204" pitchFamily="34" charset="0"/>
              <a:cs typeface="Arial" panose="020B0604020202020204" pitchFamily="34" charset="0"/>
            </a:endParaRPr>
          </a:p>
          <a:p>
            <a:r>
              <a:rPr lang="de-DE" dirty="0">
                <a:latin typeface="Arial" panose="020B0604020202020204" pitchFamily="34" charset="0"/>
                <a:cs typeface="Arial" panose="020B0604020202020204" pitchFamily="34" charset="0"/>
              </a:rPr>
              <a:t>Dadurch ist der Ganzzugverkehr gegenüber dem Einzelwagenverkehr schneller und kostengünstiger.</a:t>
            </a:r>
          </a:p>
          <a:p>
            <a:endParaRPr lang="de-DE" dirty="0">
              <a:latin typeface="Arial" panose="020B0604020202020204" pitchFamily="34" charset="0"/>
              <a:cs typeface="Arial" panose="020B0604020202020204" pitchFamily="34" charset="0"/>
            </a:endParaRPr>
          </a:p>
        </p:txBody>
      </p:sp>
      <p:sp>
        <p:nvSpPr>
          <p:cNvPr id="4" name="Textfeld 3"/>
          <p:cNvSpPr txBox="1"/>
          <p:nvPr/>
        </p:nvSpPr>
        <p:spPr>
          <a:xfrm>
            <a:off x="395536" y="4365104"/>
            <a:ext cx="3942609" cy="1200329"/>
          </a:xfrm>
          <a:prstGeom prst="rect">
            <a:avLst/>
          </a:prstGeom>
          <a:noFill/>
        </p:spPr>
        <p:txBody>
          <a:bodyPr wrap="square" rtlCol="0">
            <a:spAutoFit/>
          </a:bodyPr>
          <a:lstStyle/>
          <a:p>
            <a:r>
              <a:rPr lang="de-DE" dirty="0" smtClean="0">
                <a:latin typeface="Arial" panose="020B0604020202020204" pitchFamily="34" charset="0"/>
                <a:cs typeface="Arial" panose="020B0604020202020204" pitchFamily="34" charset="0"/>
              </a:rPr>
              <a:t>Ganzzüge </a:t>
            </a:r>
            <a:r>
              <a:rPr lang="de-DE" dirty="0">
                <a:latin typeface="Arial" panose="020B0604020202020204" pitchFamily="34" charset="0"/>
                <a:cs typeface="Arial" panose="020B0604020202020204" pitchFamily="34" charset="0"/>
              </a:rPr>
              <a:t>eignen sich dann, wenn große Mengen eines </a:t>
            </a:r>
            <a:r>
              <a:rPr lang="de-DE" dirty="0" smtClean="0">
                <a:latin typeface="Arial" panose="020B0604020202020204" pitchFamily="34" charset="0"/>
                <a:cs typeface="Arial" panose="020B0604020202020204" pitchFamily="34" charset="0"/>
              </a:rPr>
              <a:t>bestimmten Ladegutes </a:t>
            </a:r>
            <a:r>
              <a:rPr lang="de-DE" dirty="0">
                <a:latin typeface="Arial" panose="020B0604020202020204" pitchFamily="34" charset="0"/>
                <a:cs typeface="Arial" panose="020B0604020202020204" pitchFamily="34" charset="0"/>
              </a:rPr>
              <a:t>zu transportieren </a:t>
            </a:r>
            <a:r>
              <a:rPr lang="de-DE" dirty="0" smtClean="0">
                <a:latin typeface="Arial" panose="020B0604020202020204" pitchFamily="34" charset="0"/>
                <a:cs typeface="Arial" panose="020B0604020202020204" pitchFamily="34" charset="0"/>
              </a:rPr>
              <a:t>sind. </a:t>
            </a:r>
            <a:endParaRPr lang="de-DE" dirty="0">
              <a:latin typeface="Arial" panose="020B0604020202020204" pitchFamily="34" charset="0"/>
              <a:cs typeface="Arial" panose="020B0604020202020204" pitchFamily="34" charset="0"/>
            </a:endParaRPr>
          </a:p>
          <a:p>
            <a:endParaRPr lang="de-DE"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5344351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smtClean="0"/>
              <a:t>Einzelwagenverkehr</a:t>
            </a:r>
            <a:br>
              <a:rPr lang="de-AT" dirty="0" smtClean="0"/>
            </a:br>
            <a:r>
              <a:rPr lang="de-AT" dirty="0" smtClean="0"/>
              <a:t>Wagengruppenverkehr</a:t>
            </a:r>
            <a:endParaRPr lang="de-AT" dirty="0"/>
          </a:p>
        </p:txBody>
      </p:sp>
      <p:pic>
        <p:nvPicPr>
          <p:cNvPr id="3" name="Grafik 2"/>
          <p:cNvPicPr>
            <a:picLocks noChangeAspect="1"/>
          </p:cNvPicPr>
          <p:nvPr/>
        </p:nvPicPr>
        <p:blipFill>
          <a:blip r:embed="rId3"/>
          <a:stretch>
            <a:fillRect/>
          </a:stretch>
        </p:blipFill>
        <p:spPr>
          <a:xfrm>
            <a:off x="539552" y="1703377"/>
            <a:ext cx="3850856" cy="2088232"/>
          </a:xfrm>
          <a:prstGeom prst="rect">
            <a:avLst/>
          </a:prstGeom>
        </p:spPr>
      </p:pic>
      <p:pic>
        <p:nvPicPr>
          <p:cNvPr id="5" name="Grafik 4"/>
          <p:cNvPicPr>
            <a:picLocks noChangeAspect="1"/>
          </p:cNvPicPr>
          <p:nvPr/>
        </p:nvPicPr>
        <p:blipFill>
          <a:blip r:embed="rId4"/>
          <a:stretch>
            <a:fillRect/>
          </a:stretch>
        </p:blipFill>
        <p:spPr>
          <a:xfrm>
            <a:off x="4314775" y="4072210"/>
            <a:ext cx="4289673" cy="1980664"/>
          </a:xfrm>
          <a:prstGeom prst="rect">
            <a:avLst/>
          </a:prstGeom>
        </p:spPr>
      </p:pic>
      <p:sp>
        <p:nvSpPr>
          <p:cNvPr id="6" name="Textfeld 5"/>
          <p:cNvSpPr txBox="1"/>
          <p:nvPr/>
        </p:nvSpPr>
        <p:spPr>
          <a:xfrm>
            <a:off x="4644008" y="1844824"/>
            <a:ext cx="3960440" cy="1477328"/>
          </a:xfrm>
          <a:prstGeom prst="rect">
            <a:avLst/>
          </a:prstGeom>
          <a:noFill/>
        </p:spPr>
        <p:txBody>
          <a:bodyPr wrap="square" rtlCol="0">
            <a:spAutoFit/>
          </a:bodyPr>
          <a:lstStyle/>
          <a:p>
            <a:r>
              <a:rPr lang="de-AT" dirty="0" smtClean="0">
                <a:latin typeface="Arial" panose="020B0604020202020204" pitchFamily="34" charset="0"/>
                <a:cs typeface="Arial" panose="020B0604020202020204" pitchFamily="34" charset="0"/>
              </a:rPr>
              <a:t>Liegt kein ausreichendes Sendungsaufkommen vor, können auch Einzelwagen oder Wagengruppen auf dem Schienennetz transportiert werden.</a:t>
            </a:r>
            <a:endParaRPr lang="de-AT" dirty="0">
              <a:latin typeface="Arial" panose="020B0604020202020204" pitchFamily="34" charset="0"/>
              <a:cs typeface="Arial" panose="020B0604020202020204" pitchFamily="34" charset="0"/>
            </a:endParaRPr>
          </a:p>
        </p:txBody>
      </p:sp>
      <p:sp>
        <p:nvSpPr>
          <p:cNvPr id="7" name="Textfeld 6"/>
          <p:cNvSpPr txBox="1"/>
          <p:nvPr/>
        </p:nvSpPr>
        <p:spPr>
          <a:xfrm>
            <a:off x="107504" y="4462377"/>
            <a:ext cx="3960440" cy="1200329"/>
          </a:xfrm>
          <a:prstGeom prst="rect">
            <a:avLst/>
          </a:prstGeom>
          <a:noFill/>
        </p:spPr>
        <p:txBody>
          <a:bodyPr wrap="square" rtlCol="0">
            <a:spAutoFit/>
          </a:bodyPr>
          <a:lstStyle/>
          <a:p>
            <a:pPr algn="r"/>
            <a:r>
              <a:rPr lang="de-AT" dirty="0" smtClean="0">
                <a:latin typeface="Arial" panose="020B0604020202020204" pitchFamily="34" charset="0"/>
                <a:cs typeface="Arial" panose="020B0604020202020204" pitchFamily="34" charset="0"/>
              </a:rPr>
              <a:t>Einzelne Wagen verschiedener Versender werden in sogenannten Zugbildungsanlagen zu neuen Güterzügen zusammengestellt.</a:t>
            </a:r>
            <a:endParaRPr lang="de-AT"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7578699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smtClean="0"/>
              <a:t>Kombinierter Verkehr</a:t>
            </a:r>
            <a:endParaRPr lang="de-AT" dirty="0"/>
          </a:p>
        </p:txBody>
      </p:sp>
      <p:pic>
        <p:nvPicPr>
          <p:cNvPr id="3" name="Grafik 2"/>
          <p:cNvPicPr>
            <a:picLocks noChangeAspect="1"/>
          </p:cNvPicPr>
          <p:nvPr/>
        </p:nvPicPr>
        <p:blipFill>
          <a:blip r:embed="rId3"/>
          <a:stretch>
            <a:fillRect/>
          </a:stretch>
        </p:blipFill>
        <p:spPr>
          <a:xfrm>
            <a:off x="395536" y="1748932"/>
            <a:ext cx="4056988" cy="2256131"/>
          </a:xfrm>
          <a:prstGeom prst="rect">
            <a:avLst/>
          </a:prstGeom>
        </p:spPr>
      </p:pic>
      <p:pic>
        <p:nvPicPr>
          <p:cNvPr id="4" name="Grafik 3"/>
          <p:cNvPicPr>
            <a:picLocks noChangeAspect="1"/>
          </p:cNvPicPr>
          <p:nvPr/>
        </p:nvPicPr>
        <p:blipFill>
          <a:blip r:embed="rId4"/>
          <a:stretch>
            <a:fillRect/>
          </a:stretch>
        </p:blipFill>
        <p:spPr>
          <a:xfrm>
            <a:off x="4139952" y="3230834"/>
            <a:ext cx="4796011" cy="2992711"/>
          </a:xfrm>
          <a:prstGeom prst="rect">
            <a:avLst/>
          </a:prstGeom>
        </p:spPr>
      </p:pic>
      <p:pic>
        <p:nvPicPr>
          <p:cNvPr id="5" name="Grafik 4"/>
          <p:cNvPicPr>
            <a:picLocks noChangeAspect="1"/>
          </p:cNvPicPr>
          <p:nvPr/>
        </p:nvPicPr>
        <p:blipFill>
          <a:blip r:embed="rId5"/>
          <a:stretch>
            <a:fillRect/>
          </a:stretch>
        </p:blipFill>
        <p:spPr>
          <a:xfrm>
            <a:off x="528801" y="3861048"/>
            <a:ext cx="3398714" cy="2113561"/>
          </a:xfrm>
          <a:prstGeom prst="rect">
            <a:avLst/>
          </a:prstGeom>
        </p:spPr>
      </p:pic>
      <p:pic>
        <p:nvPicPr>
          <p:cNvPr id="6" name="Grafik 5"/>
          <p:cNvPicPr>
            <a:picLocks noChangeAspect="1"/>
          </p:cNvPicPr>
          <p:nvPr/>
        </p:nvPicPr>
        <p:blipFill>
          <a:blip r:embed="rId6"/>
          <a:stretch>
            <a:fillRect/>
          </a:stretch>
        </p:blipFill>
        <p:spPr>
          <a:xfrm>
            <a:off x="5309033" y="1558930"/>
            <a:ext cx="2457847" cy="1533722"/>
          </a:xfrm>
          <a:prstGeom prst="rect">
            <a:avLst/>
          </a:prstGeom>
        </p:spPr>
      </p:pic>
    </p:spTree>
    <p:extLst>
      <p:ext uri="{BB962C8B-B14F-4D97-AF65-F5344CB8AC3E}">
        <p14:creationId xmlns:p14="http://schemas.microsoft.com/office/powerpoint/2010/main" val="105809735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smtClean="0"/>
              <a:t>Quellen I</a:t>
            </a:r>
            <a:endParaRPr lang="de-AT" sz="2400" b="0" i="1" dirty="0"/>
          </a:p>
        </p:txBody>
      </p:sp>
      <p:sp>
        <p:nvSpPr>
          <p:cNvPr id="4" name="Textfeld 3"/>
          <p:cNvSpPr txBox="1"/>
          <p:nvPr/>
        </p:nvSpPr>
        <p:spPr>
          <a:xfrm>
            <a:off x="527720" y="1721708"/>
            <a:ext cx="8532440" cy="3939540"/>
          </a:xfrm>
          <a:prstGeom prst="rect">
            <a:avLst/>
          </a:prstGeom>
          <a:noFill/>
        </p:spPr>
        <p:txBody>
          <a:bodyPr wrap="square" rtlCol="0">
            <a:spAutoFit/>
          </a:bodyPr>
          <a:lstStyle/>
          <a:p>
            <a:r>
              <a:rPr lang="de-AT" sz="1000" dirty="0" smtClean="0">
                <a:latin typeface="Arial" panose="020B0604020202020204" pitchFamily="34" charset="0"/>
                <a:cs typeface="Arial" panose="020B0604020202020204" pitchFamily="34" charset="0"/>
              </a:rPr>
              <a:t>Abendblatt.de (2017): </a:t>
            </a:r>
            <a:r>
              <a:rPr lang="de-AT" sz="1000" dirty="0" smtClean="0">
                <a:latin typeface="Arial" panose="020B0604020202020204" pitchFamily="34" charset="0"/>
                <a:cs typeface="Arial" panose="020B0604020202020204" pitchFamily="34" charset="0"/>
                <a:hlinkClick r:id="rId3"/>
              </a:rPr>
              <a:t>http</a:t>
            </a:r>
            <a:r>
              <a:rPr lang="de-AT" sz="1000" dirty="0">
                <a:latin typeface="Arial" panose="020B0604020202020204" pitchFamily="34" charset="0"/>
                <a:cs typeface="Arial" panose="020B0604020202020204" pitchFamily="34" charset="0"/>
                <a:hlinkClick r:id="rId3"/>
              </a:rPr>
              <a:t>://</a:t>
            </a:r>
            <a:r>
              <a:rPr lang="de-AT" sz="1000" dirty="0" smtClean="0">
                <a:latin typeface="Arial" panose="020B0604020202020204" pitchFamily="34" charset="0"/>
                <a:cs typeface="Arial" panose="020B0604020202020204" pitchFamily="34" charset="0"/>
                <a:hlinkClick r:id="rId3"/>
              </a:rPr>
              <a:t>www.abendblatt.de/hamburg/harburg/article114456407/Endlich-Laermschutz-am-Rangierbahnhof.html</a:t>
            </a:r>
            <a:r>
              <a:rPr lang="de-AT" sz="1000" dirty="0" smtClean="0">
                <a:latin typeface="Arial" panose="020B0604020202020204" pitchFamily="34" charset="0"/>
                <a:cs typeface="Arial" panose="020B0604020202020204" pitchFamily="34" charset="0"/>
              </a:rPr>
              <a:t> (3.2.2017)</a:t>
            </a:r>
            <a:endParaRPr lang="de-AT" sz="1000" dirty="0">
              <a:latin typeface="Arial" panose="020B0604020202020204" pitchFamily="34" charset="0"/>
              <a:cs typeface="Arial" panose="020B0604020202020204" pitchFamily="34" charset="0"/>
            </a:endParaRPr>
          </a:p>
          <a:p>
            <a:r>
              <a:rPr lang="de-AT" sz="1000" dirty="0" smtClean="0">
                <a:latin typeface="Arial" panose="020B0604020202020204" pitchFamily="34" charset="0"/>
                <a:cs typeface="Arial" panose="020B0604020202020204" pitchFamily="34" charset="0"/>
              </a:rPr>
              <a:t>Bahnbilder (2016a): http</a:t>
            </a:r>
            <a:r>
              <a:rPr lang="de-AT" sz="1000" dirty="0">
                <a:latin typeface="Arial" panose="020B0604020202020204" pitchFamily="34" charset="0"/>
                <a:cs typeface="Arial" panose="020B0604020202020204" pitchFamily="34" charset="0"/>
              </a:rPr>
              <a:t>://www.bahnbilder.de/bild/Deutschland~Strecken~KBS+951/983912/193-606-der-wlc-faehrt-mit.html (22.12.2016)</a:t>
            </a:r>
          </a:p>
          <a:p>
            <a:r>
              <a:rPr lang="de-AT" sz="1000" dirty="0" smtClean="0">
                <a:latin typeface="Arial" panose="020B0604020202020204" pitchFamily="34" charset="0"/>
                <a:cs typeface="Arial" panose="020B0604020202020204" pitchFamily="34" charset="0"/>
              </a:rPr>
              <a:t>Bahnbilder (2016b): http</a:t>
            </a:r>
            <a:r>
              <a:rPr lang="de-AT" sz="1000" dirty="0">
                <a:latin typeface="Arial" panose="020B0604020202020204" pitchFamily="34" charset="0"/>
                <a:cs typeface="Arial" panose="020B0604020202020204" pitchFamily="34" charset="0"/>
              </a:rPr>
              <a:t>://www.bahnbilder.de/bild/deutschland~e-loks~br-151/212065/151-138-5-mit-einem-falny-ganzzug.html (16.11.2016</a:t>
            </a:r>
            <a:r>
              <a:rPr lang="de-AT" sz="1000" dirty="0" smtClean="0">
                <a:latin typeface="Arial" panose="020B0604020202020204" pitchFamily="34" charset="0"/>
                <a:cs typeface="Arial" panose="020B0604020202020204" pitchFamily="34" charset="0"/>
              </a:rPr>
              <a:t>)</a:t>
            </a:r>
          </a:p>
          <a:p>
            <a:r>
              <a:rPr lang="de-AT" sz="1000" dirty="0">
                <a:latin typeface="Arial" panose="020B0604020202020204" pitchFamily="34" charset="0"/>
                <a:cs typeface="Arial" panose="020B0604020202020204" pitchFamily="34" charset="0"/>
              </a:rPr>
              <a:t>Bahnbilder (</a:t>
            </a:r>
            <a:r>
              <a:rPr lang="de-AT" sz="1000" dirty="0" smtClean="0">
                <a:latin typeface="Arial" panose="020B0604020202020204" pitchFamily="34" charset="0"/>
                <a:cs typeface="Arial" panose="020B0604020202020204" pitchFamily="34" charset="0"/>
              </a:rPr>
              <a:t>2017a): </a:t>
            </a:r>
            <a:r>
              <a:rPr lang="de-AT" sz="1000" dirty="0">
                <a:latin typeface="Arial" panose="020B0604020202020204" pitchFamily="34" charset="0"/>
                <a:cs typeface="Arial" panose="020B0604020202020204" pitchFamily="34" charset="0"/>
                <a:hlinkClick r:id="rId4"/>
              </a:rPr>
              <a:t>http://</a:t>
            </a:r>
            <a:r>
              <a:rPr lang="de-AT" sz="1000" dirty="0" smtClean="0">
                <a:latin typeface="Arial" panose="020B0604020202020204" pitchFamily="34" charset="0"/>
                <a:cs typeface="Arial" panose="020B0604020202020204" pitchFamily="34" charset="0"/>
                <a:hlinkClick r:id="rId4"/>
              </a:rPr>
              <a:t>www.bahnbilder.de/bild/Schweiz~Stadtverkehr~S-Bahn+Zurich/278322/waehrend-im-gueterbahnhof-container-verladen-werden.html</a:t>
            </a:r>
            <a:r>
              <a:rPr lang="de-AT" sz="1000" dirty="0" smtClean="0">
                <a:latin typeface="Arial" panose="020B0604020202020204" pitchFamily="34" charset="0"/>
                <a:cs typeface="Arial" panose="020B0604020202020204" pitchFamily="34" charset="0"/>
              </a:rPr>
              <a:t> (3.2.2017)</a:t>
            </a:r>
          </a:p>
          <a:p>
            <a:r>
              <a:rPr lang="de-AT" sz="1000" dirty="0">
                <a:latin typeface="Arial" panose="020B0604020202020204" pitchFamily="34" charset="0"/>
                <a:cs typeface="Arial" panose="020B0604020202020204" pitchFamily="34" charset="0"/>
              </a:rPr>
              <a:t>Bahnbilder (2017b): </a:t>
            </a:r>
            <a:r>
              <a:rPr lang="de-AT" sz="1000" dirty="0">
                <a:latin typeface="Arial" panose="020B0604020202020204" pitchFamily="34" charset="0"/>
                <a:cs typeface="Arial" panose="020B0604020202020204" pitchFamily="34" charset="0"/>
                <a:hlinkClick r:id="rId5"/>
              </a:rPr>
              <a:t>http://</a:t>
            </a:r>
            <a:r>
              <a:rPr lang="de-AT" sz="1000" dirty="0" smtClean="0">
                <a:latin typeface="Arial" panose="020B0604020202020204" pitchFamily="34" charset="0"/>
                <a:cs typeface="Arial" panose="020B0604020202020204" pitchFamily="34" charset="0"/>
                <a:hlinkClick r:id="rId5"/>
              </a:rPr>
              <a:t>www.bahnbilder.de/bild/deutschland~gueterwagen~4-gattung-l-flachwagen-mit-einzelradsaetzen-in-sonderbauart/511443/autotransportwagen-laaeks-db-schenker-atganlaesslich-der-transport-logistic2011.html</a:t>
            </a:r>
            <a:r>
              <a:rPr lang="de-AT" sz="1000" dirty="0" smtClean="0">
                <a:latin typeface="Arial" panose="020B0604020202020204" pitchFamily="34" charset="0"/>
                <a:cs typeface="Arial" panose="020B0604020202020204" pitchFamily="34" charset="0"/>
              </a:rPr>
              <a:t> (3.2.2017)</a:t>
            </a:r>
          </a:p>
          <a:p>
            <a:r>
              <a:rPr lang="de-AT" sz="1000" dirty="0" smtClean="0">
                <a:latin typeface="Arial" panose="020B0604020202020204" pitchFamily="34" charset="0"/>
                <a:cs typeface="Arial" panose="020B0604020202020204" pitchFamily="34" charset="0"/>
              </a:rPr>
              <a:t>Becker, K. G. (Hrsg., 2014): Handbuch Schienengüterverkehr, Hamburg: DVV Media Group </a:t>
            </a:r>
            <a:r>
              <a:rPr lang="de-AT" sz="1000" dirty="0" err="1" smtClean="0">
                <a:latin typeface="Arial" panose="020B0604020202020204" pitchFamily="34" charset="0"/>
                <a:cs typeface="Arial" panose="020B0604020202020204" pitchFamily="34" charset="0"/>
              </a:rPr>
              <a:t>Eurorailpress</a:t>
            </a:r>
            <a:endParaRPr lang="de-AT" sz="1000" dirty="0" smtClean="0">
              <a:latin typeface="Arial" panose="020B0604020202020204" pitchFamily="34" charset="0"/>
              <a:cs typeface="Arial" panose="020B0604020202020204" pitchFamily="34" charset="0"/>
            </a:endParaRPr>
          </a:p>
          <a:p>
            <a:r>
              <a:rPr lang="de-AT" sz="1000" dirty="0" smtClean="0">
                <a:latin typeface="Arial" panose="020B0604020202020204" pitchFamily="34" charset="0"/>
                <a:cs typeface="Arial" panose="020B0604020202020204" pitchFamily="34" charset="0"/>
              </a:rPr>
              <a:t>Clausen, U, / Geiger, </a:t>
            </a:r>
            <a:r>
              <a:rPr lang="de-AT" sz="1000" dirty="0" err="1" smtClean="0">
                <a:latin typeface="Arial" panose="020B0604020202020204" pitchFamily="34" charset="0"/>
                <a:cs typeface="Arial" panose="020B0604020202020204" pitchFamily="34" charset="0"/>
              </a:rPr>
              <a:t>Ch</a:t>
            </a:r>
            <a:r>
              <a:rPr lang="de-AT" sz="1000" dirty="0" smtClean="0">
                <a:latin typeface="Arial" panose="020B0604020202020204" pitchFamily="34" charset="0"/>
                <a:cs typeface="Arial" panose="020B0604020202020204" pitchFamily="34" charset="0"/>
              </a:rPr>
              <a:t>. (2013, Hrsg.); Verkehrs- und Transportlogistik, 2. Auflage, Berlin-Heidelberg: Springer Verlag</a:t>
            </a:r>
          </a:p>
          <a:p>
            <a:r>
              <a:rPr lang="de-AT" sz="1000" dirty="0">
                <a:latin typeface="Arial" panose="020B0604020202020204" pitchFamily="34" charset="0"/>
                <a:cs typeface="Arial" panose="020B0604020202020204" pitchFamily="34" charset="0"/>
              </a:rPr>
              <a:t>DB Schenker </a:t>
            </a:r>
            <a:r>
              <a:rPr lang="de-AT" sz="1000" dirty="0" smtClean="0">
                <a:latin typeface="Arial" panose="020B0604020202020204" pitchFamily="34" charset="0"/>
                <a:cs typeface="Arial" panose="020B0604020202020204" pitchFamily="34" charset="0"/>
              </a:rPr>
              <a:t>(2009): Unsere Güterwagen, in: </a:t>
            </a:r>
            <a:r>
              <a:rPr lang="de-AT" sz="1000" dirty="0" smtClean="0">
                <a:latin typeface="Arial" panose="020B0604020202020204" pitchFamily="34" charset="0"/>
                <a:cs typeface="Arial" panose="020B0604020202020204" pitchFamily="34" charset="0"/>
                <a:hlinkClick r:id="rId6"/>
              </a:rPr>
              <a:t>https</a:t>
            </a:r>
            <a:r>
              <a:rPr lang="de-AT" sz="1000" dirty="0">
                <a:latin typeface="Arial" panose="020B0604020202020204" pitchFamily="34" charset="0"/>
                <a:cs typeface="Arial" panose="020B0604020202020204" pitchFamily="34" charset="0"/>
                <a:hlinkClick r:id="rId6"/>
              </a:rPr>
              <a:t>://</a:t>
            </a:r>
            <a:r>
              <a:rPr lang="de-AT" sz="1000" dirty="0" smtClean="0">
                <a:latin typeface="Arial" panose="020B0604020202020204" pitchFamily="34" charset="0"/>
                <a:cs typeface="Arial" panose="020B0604020202020204" pitchFamily="34" charset="0"/>
                <a:hlinkClick r:id="rId6"/>
              </a:rPr>
              <a:t>www.dbschenker.at/file/log-at-de/10724932/SK_AAwVFo3PHNlLizZxUy_Gv8uA/10785774/data/gueterwagenkatalog.pdf</a:t>
            </a:r>
            <a:r>
              <a:rPr lang="de-AT" sz="1000" dirty="0" smtClean="0">
                <a:latin typeface="Arial" panose="020B0604020202020204" pitchFamily="34" charset="0"/>
                <a:cs typeface="Arial" panose="020B0604020202020204" pitchFamily="34" charset="0"/>
              </a:rPr>
              <a:t> (3.2.2017)</a:t>
            </a:r>
          </a:p>
          <a:p>
            <a:r>
              <a:rPr lang="de-AT" sz="1000" dirty="0" err="1" smtClean="0">
                <a:latin typeface="Arial" panose="020B0604020202020204" pitchFamily="34" charset="0"/>
                <a:cs typeface="Arial" panose="020B0604020202020204" pitchFamily="34" charset="0"/>
              </a:rPr>
              <a:t>Economica</a:t>
            </a:r>
            <a:r>
              <a:rPr lang="de-AT" sz="1000" dirty="0" smtClean="0">
                <a:latin typeface="Arial" panose="020B0604020202020204" pitchFamily="34" charset="0"/>
                <a:cs typeface="Arial" panose="020B0604020202020204" pitchFamily="34" charset="0"/>
              </a:rPr>
              <a:t> </a:t>
            </a:r>
            <a:r>
              <a:rPr lang="de-AT" sz="1000" dirty="0">
                <a:latin typeface="Arial" panose="020B0604020202020204" pitchFamily="34" charset="0"/>
                <a:cs typeface="Arial" panose="020B0604020202020204" pitchFamily="34" charset="0"/>
              </a:rPr>
              <a:t>Institut für Wirtschaftsforschung </a:t>
            </a:r>
            <a:r>
              <a:rPr lang="de-AT" sz="1000" dirty="0" smtClean="0">
                <a:latin typeface="Arial" panose="020B0604020202020204" pitchFamily="34" charset="0"/>
                <a:cs typeface="Arial" panose="020B0604020202020204" pitchFamily="34" charset="0"/>
              </a:rPr>
              <a:t>(Hrsg., 2013): Schienengüterverkehr</a:t>
            </a:r>
            <a:r>
              <a:rPr lang="de-AT" sz="1000" dirty="0">
                <a:latin typeface="Arial" panose="020B0604020202020204" pitchFamily="34" charset="0"/>
                <a:cs typeface="Arial" panose="020B0604020202020204" pitchFamily="34" charset="0"/>
              </a:rPr>
              <a:t>: Markt- und </a:t>
            </a:r>
            <a:r>
              <a:rPr lang="de-AT" sz="1000" dirty="0" smtClean="0">
                <a:latin typeface="Arial" panose="020B0604020202020204" pitchFamily="34" charset="0"/>
                <a:cs typeface="Arial" panose="020B0604020202020204" pitchFamily="34" charset="0"/>
              </a:rPr>
              <a:t>Wettbewerbssituation</a:t>
            </a:r>
            <a:r>
              <a:rPr lang="de-AT" sz="1000" dirty="0">
                <a:latin typeface="Arial" panose="020B0604020202020204" pitchFamily="34" charset="0"/>
                <a:cs typeface="Arial" panose="020B0604020202020204" pitchFamily="34" charset="0"/>
              </a:rPr>
              <a:t>, Wien, in: </a:t>
            </a:r>
            <a:r>
              <a:rPr lang="de-AT" sz="1000" dirty="0">
                <a:latin typeface="Arial" panose="020B0604020202020204" pitchFamily="34" charset="0"/>
                <a:cs typeface="Arial" panose="020B0604020202020204" pitchFamily="34" charset="0"/>
                <a:hlinkClick r:id="rId7"/>
              </a:rPr>
              <a:t>http://</a:t>
            </a:r>
            <a:r>
              <a:rPr lang="de-AT" sz="1000" dirty="0" smtClean="0">
                <a:latin typeface="Arial" panose="020B0604020202020204" pitchFamily="34" charset="0"/>
                <a:cs typeface="Arial" panose="020B0604020202020204" pitchFamily="34" charset="0"/>
                <a:hlinkClick r:id="rId7"/>
              </a:rPr>
              <a:t>www.esce.at/eco3/wp-content/uploads/2016/04/2013-Schieneng%C3%BCterverkehr-Markt-und-Wettbewerbssituation-Folder.pdf</a:t>
            </a:r>
            <a:endParaRPr lang="de-AT" sz="1000" dirty="0" smtClean="0">
              <a:latin typeface="Arial" panose="020B0604020202020204" pitchFamily="34" charset="0"/>
              <a:cs typeface="Arial" panose="020B0604020202020204" pitchFamily="34" charset="0"/>
            </a:endParaRPr>
          </a:p>
          <a:p>
            <a:r>
              <a:rPr lang="de-AT" sz="1000" dirty="0">
                <a:latin typeface="Arial" panose="020B0604020202020204" pitchFamily="34" charset="0"/>
                <a:cs typeface="Arial" panose="020B0604020202020204" pitchFamily="34" charset="0"/>
              </a:rPr>
              <a:t>Forschungsinformationssystem (</a:t>
            </a:r>
            <a:r>
              <a:rPr lang="de-AT" sz="1000" dirty="0" smtClean="0">
                <a:latin typeface="Arial" panose="020B0604020202020204" pitchFamily="34" charset="0"/>
                <a:cs typeface="Arial" panose="020B0604020202020204" pitchFamily="34" charset="0"/>
              </a:rPr>
              <a:t>2016a): </a:t>
            </a:r>
            <a:r>
              <a:rPr lang="de-AT" sz="1000" dirty="0">
                <a:latin typeface="Arial" panose="020B0604020202020204" pitchFamily="34" charset="0"/>
                <a:cs typeface="Arial" panose="020B0604020202020204" pitchFamily="34" charset="0"/>
              </a:rPr>
              <a:t>in: </a:t>
            </a:r>
            <a:r>
              <a:rPr lang="de-AT" sz="1000" dirty="0">
                <a:latin typeface="Arial" panose="020B0604020202020204" pitchFamily="34" charset="0"/>
                <a:cs typeface="Arial" panose="020B0604020202020204" pitchFamily="34" charset="0"/>
                <a:hlinkClick r:id="rId8"/>
              </a:rPr>
              <a:t>https://www.forschungsinformationssystem.de/servlet/is/325077</a:t>
            </a:r>
            <a:r>
              <a:rPr lang="de-AT" sz="1000" dirty="0" smtClean="0">
                <a:latin typeface="Arial" panose="020B0604020202020204" pitchFamily="34" charset="0"/>
                <a:cs typeface="Arial" panose="020B0604020202020204" pitchFamily="34" charset="0"/>
                <a:hlinkClick r:id="rId8"/>
              </a:rPr>
              <a:t>/</a:t>
            </a:r>
            <a:r>
              <a:rPr lang="de-AT" sz="1000" dirty="0" smtClean="0">
                <a:latin typeface="Arial" panose="020B0604020202020204" pitchFamily="34" charset="0"/>
                <a:cs typeface="Arial" panose="020B0604020202020204" pitchFamily="34" charset="0"/>
              </a:rPr>
              <a:t> (21.12.2016)</a:t>
            </a:r>
          </a:p>
          <a:p>
            <a:r>
              <a:rPr lang="de-AT" sz="1000" dirty="0">
                <a:latin typeface="Arial" panose="020B0604020202020204" pitchFamily="34" charset="0"/>
                <a:cs typeface="Arial" panose="020B0604020202020204" pitchFamily="34" charset="0"/>
              </a:rPr>
              <a:t>Forschungsinformationssystem (</a:t>
            </a:r>
            <a:r>
              <a:rPr lang="de-AT" sz="1000" dirty="0" smtClean="0">
                <a:latin typeface="Arial" panose="020B0604020202020204" pitchFamily="34" charset="0"/>
                <a:cs typeface="Arial" panose="020B0604020202020204" pitchFamily="34" charset="0"/>
              </a:rPr>
              <a:t>2016b): </a:t>
            </a:r>
            <a:r>
              <a:rPr lang="de-AT" sz="1000" dirty="0">
                <a:latin typeface="Arial" panose="020B0604020202020204" pitchFamily="34" charset="0"/>
                <a:cs typeface="Arial" panose="020B0604020202020204" pitchFamily="34" charset="0"/>
              </a:rPr>
              <a:t>in: </a:t>
            </a:r>
            <a:r>
              <a:rPr lang="de-AT" sz="1000" dirty="0">
                <a:latin typeface="Arial" panose="020B0604020202020204" pitchFamily="34" charset="0"/>
                <a:cs typeface="Arial" panose="020B0604020202020204" pitchFamily="34" charset="0"/>
                <a:hlinkClick r:id="rId9"/>
              </a:rPr>
              <a:t>http://www.forschungsinformationssystem.de/servlet/is/306087</a:t>
            </a:r>
            <a:r>
              <a:rPr lang="de-AT" sz="1000" dirty="0" smtClean="0">
                <a:latin typeface="Arial" panose="020B0604020202020204" pitchFamily="34" charset="0"/>
                <a:cs typeface="Arial" panose="020B0604020202020204" pitchFamily="34" charset="0"/>
                <a:hlinkClick r:id="rId9"/>
              </a:rPr>
              <a:t>/</a:t>
            </a:r>
            <a:r>
              <a:rPr lang="de-AT" sz="1000" dirty="0" smtClean="0">
                <a:latin typeface="Arial" panose="020B0604020202020204" pitchFamily="34" charset="0"/>
                <a:cs typeface="Arial" panose="020B0604020202020204" pitchFamily="34" charset="0"/>
              </a:rPr>
              <a:t> (21.12.2016)</a:t>
            </a:r>
          </a:p>
          <a:p>
            <a:r>
              <a:rPr lang="de-AT" sz="1000" dirty="0">
                <a:latin typeface="Arial" panose="020B0604020202020204" pitchFamily="34" charset="0"/>
                <a:cs typeface="Arial" panose="020B0604020202020204" pitchFamily="34" charset="0"/>
              </a:rPr>
              <a:t>Frauinfahrt.de (2017): </a:t>
            </a:r>
            <a:r>
              <a:rPr lang="de-AT" sz="1000" dirty="0">
                <a:latin typeface="Arial" panose="020B0604020202020204" pitchFamily="34" charset="0"/>
                <a:cs typeface="Arial" panose="020B0604020202020204" pitchFamily="34" charset="0"/>
                <a:hlinkClick r:id="rId10"/>
              </a:rPr>
              <a:t>http://www.frauinfahrt.de/db-autozug-am-stau-vorbei</a:t>
            </a:r>
            <a:r>
              <a:rPr lang="de-AT" sz="1000" dirty="0" smtClean="0">
                <a:latin typeface="Arial" panose="020B0604020202020204" pitchFamily="34" charset="0"/>
                <a:cs typeface="Arial" panose="020B0604020202020204" pitchFamily="34" charset="0"/>
                <a:hlinkClick r:id="rId10"/>
              </a:rPr>
              <a:t>/</a:t>
            </a:r>
            <a:r>
              <a:rPr lang="de-AT" sz="1000" dirty="0" smtClean="0">
                <a:latin typeface="Arial" panose="020B0604020202020204" pitchFamily="34" charset="0"/>
                <a:cs typeface="Arial" panose="020B0604020202020204" pitchFamily="34" charset="0"/>
              </a:rPr>
              <a:t> (3.2.2017)</a:t>
            </a:r>
          </a:p>
          <a:p>
            <a:r>
              <a:rPr lang="de-AT" sz="1000" dirty="0" err="1" smtClean="0">
                <a:latin typeface="Arial" panose="020B0604020202020204" pitchFamily="34" charset="0"/>
                <a:cs typeface="Arial" panose="020B0604020202020204" pitchFamily="34" charset="0"/>
              </a:rPr>
              <a:t>Gronalt</a:t>
            </a:r>
            <a:r>
              <a:rPr lang="de-AT" sz="1000" dirty="0" smtClean="0">
                <a:latin typeface="Arial" panose="020B0604020202020204" pitchFamily="34" charset="0"/>
                <a:cs typeface="Arial" panose="020B0604020202020204" pitchFamily="34" charset="0"/>
              </a:rPr>
              <a:t>, M. / Höfler, L. / </a:t>
            </a:r>
            <a:r>
              <a:rPr lang="de-AT" sz="1000" dirty="0" err="1" smtClean="0">
                <a:latin typeface="Arial" panose="020B0604020202020204" pitchFamily="34" charset="0"/>
                <a:cs typeface="Arial" panose="020B0604020202020204" pitchFamily="34" charset="0"/>
              </a:rPr>
              <a:t>Humpl</a:t>
            </a:r>
            <a:r>
              <a:rPr lang="de-AT" sz="1000" dirty="0" smtClean="0">
                <a:latin typeface="Arial" panose="020B0604020202020204" pitchFamily="34" charset="0"/>
                <a:cs typeface="Arial" panose="020B0604020202020204" pitchFamily="34" charset="0"/>
              </a:rPr>
              <a:t>, D. / Käfer, A. / </a:t>
            </a:r>
            <a:r>
              <a:rPr lang="de-AT" sz="1000" dirty="0" err="1" smtClean="0">
                <a:latin typeface="Arial" panose="020B0604020202020204" pitchFamily="34" charset="0"/>
                <a:cs typeface="Arial" panose="020B0604020202020204" pitchFamily="34" charset="0"/>
              </a:rPr>
              <a:t>Peherstorfer</a:t>
            </a:r>
            <a:r>
              <a:rPr lang="de-AT" sz="1000" dirty="0" smtClean="0">
                <a:latin typeface="Arial" panose="020B0604020202020204" pitchFamily="34" charset="0"/>
                <a:cs typeface="Arial" panose="020B0604020202020204" pitchFamily="34" charset="0"/>
              </a:rPr>
              <a:t>, H. / </a:t>
            </a:r>
            <a:r>
              <a:rPr lang="de-AT" sz="1000" dirty="0" err="1" smtClean="0">
                <a:latin typeface="Arial" panose="020B0604020202020204" pitchFamily="34" charset="0"/>
                <a:cs typeface="Arial" panose="020B0604020202020204" pitchFamily="34" charset="0"/>
              </a:rPr>
              <a:t>Posset</a:t>
            </a:r>
            <a:r>
              <a:rPr lang="de-AT" sz="1000" dirty="0" smtClean="0">
                <a:latin typeface="Arial" panose="020B0604020202020204" pitchFamily="34" charset="0"/>
                <a:cs typeface="Arial" panose="020B0604020202020204" pitchFamily="34" charset="0"/>
              </a:rPr>
              <a:t>, M. / </a:t>
            </a:r>
            <a:r>
              <a:rPr lang="de-AT" sz="1000" dirty="0" err="1" smtClean="0">
                <a:latin typeface="Arial" panose="020B0604020202020204" pitchFamily="34" charset="0"/>
                <a:cs typeface="Arial" panose="020B0604020202020204" pitchFamily="34" charset="0"/>
              </a:rPr>
              <a:t>Pripfl</a:t>
            </a:r>
            <a:r>
              <a:rPr lang="de-AT" sz="1000" dirty="0" smtClean="0">
                <a:latin typeface="Arial" panose="020B0604020202020204" pitchFamily="34" charset="0"/>
                <a:cs typeface="Arial" panose="020B0604020202020204" pitchFamily="34" charset="0"/>
              </a:rPr>
              <a:t>, H. / </a:t>
            </a:r>
            <a:r>
              <a:rPr lang="de-AT" sz="1000" dirty="0" err="1" smtClean="0">
                <a:latin typeface="Arial" panose="020B0604020202020204" pitchFamily="34" charset="0"/>
                <a:cs typeface="Arial" panose="020B0604020202020204" pitchFamily="34" charset="0"/>
              </a:rPr>
              <a:t>Starkl</a:t>
            </a:r>
            <a:r>
              <a:rPr lang="de-AT" sz="1000" dirty="0" smtClean="0">
                <a:latin typeface="Arial" panose="020B0604020202020204" pitchFamily="34" charset="0"/>
                <a:cs typeface="Arial" panose="020B0604020202020204" pitchFamily="34" charset="0"/>
              </a:rPr>
              <a:t>, F. (2010): Handbuch Intermodaler Verkehr, Wien: </a:t>
            </a:r>
            <a:r>
              <a:rPr lang="de-AT" sz="1000" dirty="0" err="1" smtClean="0">
                <a:latin typeface="Arial" panose="020B0604020202020204" pitchFamily="34" charset="0"/>
                <a:cs typeface="Arial" panose="020B0604020202020204" pitchFamily="34" charset="0"/>
              </a:rPr>
              <a:t>Bohmann</a:t>
            </a:r>
            <a:endParaRPr lang="de-AT" sz="1000" dirty="0" smtClean="0">
              <a:latin typeface="Arial" panose="020B0604020202020204" pitchFamily="34" charset="0"/>
              <a:cs typeface="Arial" panose="020B0604020202020204" pitchFamily="34" charset="0"/>
            </a:endParaRPr>
          </a:p>
          <a:p>
            <a:r>
              <a:rPr lang="de-AT" sz="1000" dirty="0">
                <a:latin typeface="Arial" panose="020B0604020202020204" pitchFamily="34" charset="0"/>
                <a:cs typeface="Arial" panose="020B0604020202020204" pitchFamily="34" charset="0"/>
              </a:rPr>
              <a:t>Hafen Hamburg (2016): </a:t>
            </a:r>
            <a:r>
              <a:rPr lang="de-AT" sz="1000" dirty="0">
                <a:latin typeface="Arial" panose="020B0604020202020204" pitchFamily="34" charset="0"/>
                <a:cs typeface="Arial" panose="020B0604020202020204" pitchFamily="34" charset="0"/>
                <a:hlinkClick r:id="rId11"/>
              </a:rPr>
              <a:t>https://</a:t>
            </a:r>
            <a:r>
              <a:rPr lang="de-AT" sz="1000" dirty="0" smtClean="0">
                <a:latin typeface="Arial" panose="020B0604020202020204" pitchFamily="34" charset="0"/>
                <a:cs typeface="Arial" panose="020B0604020202020204" pitchFamily="34" charset="0"/>
                <a:hlinkClick r:id="rId11"/>
              </a:rPr>
              <a:t>www.hafen-hamburg.de/de/effizienter-und-umweltschonender-guetertransport-auf-der-schiene</a:t>
            </a:r>
            <a:r>
              <a:rPr lang="de-AT" sz="1000" dirty="0" smtClean="0">
                <a:latin typeface="Arial" panose="020B0604020202020204" pitchFamily="34" charset="0"/>
                <a:cs typeface="Arial" panose="020B0604020202020204" pitchFamily="34" charset="0"/>
              </a:rPr>
              <a:t> (22.12.2016)</a:t>
            </a:r>
          </a:p>
          <a:p>
            <a:r>
              <a:rPr lang="de-AT" sz="1000" dirty="0">
                <a:latin typeface="Arial" panose="020B0604020202020204" pitchFamily="34" charset="0"/>
                <a:cs typeface="Arial" panose="020B0604020202020204" pitchFamily="34" charset="0"/>
              </a:rPr>
              <a:t>IHO (2017): </a:t>
            </a:r>
            <a:r>
              <a:rPr lang="de-AT" sz="1000" dirty="0">
                <a:latin typeface="Arial" panose="020B0604020202020204" pitchFamily="34" charset="0"/>
                <a:cs typeface="Arial" panose="020B0604020202020204" pitchFamily="34" charset="0"/>
                <a:hlinkClick r:id="rId12"/>
              </a:rPr>
              <a:t>http://</a:t>
            </a:r>
            <a:r>
              <a:rPr lang="de-AT" sz="1000" dirty="0" smtClean="0">
                <a:latin typeface="Arial" panose="020B0604020202020204" pitchFamily="34" charset="0"/>
                <a:cs typeface="Arial" panose="020B0604020202020204" pitchFamily="34" charset="0"/>
                <a:hlinkClick r:id="rId12"/>
              </a:rPr>
              <a:t>iho.hu/hir/uj-leanyvallalatot-hozott-letre-a-rail-cargo-austria-151002</a:t>
            </a:r>
            <a:r>
              <a:rPr lang="de-AT" sz="1000" dirty="0" smtClean="0">
                <a:latin typeface="Arial" panose="020B0604020202020204" pitchFamily="34" charset="0"/>
                <a:cs typeface="Arial" panose="020B0604020202020204" pitchFamily="34" charset="0"/>
              </a:rPr>
              <a:t> (5.2.2017)</a:t>
            </a:r>
          </a:p>
          <a:p>
            <a:r>
              <a:rPr lang="de-AT" sz="1000" dirty="0">
                <a:latin typeface="Arial" panose="020B0604020202020204" pitchFamily="34" charset="0"/>
                <a:cs typeface="Arial" panose="020B0604020202020204" pitchFamily="34" charset="0"/>
              </a:rPr>
              <a:t>Hamburg-Maschen (2017): </a:t>
            </a:r>
            <a:r>
              <a:rPr lang="de-AT" sz="1000" dirty="0">
                <a:latin typeface="Arial" panose="020B0604020202020204" pitchFamily="34" charset="0"/>
                <a:cs typeface="Arial" panose="020B0604020202020204" pitchFamily="34" charset="0"/>
                <a:hlinkClick r:id="rId13"/>
              </a:rPr>
              <a:t>http://www.artwave.eu/Hamburg-Maschen/#</a:t>
            </a:r>
            <a:r>
              <a:rPr lang="de-AT" sz="1000" dirty="0" smtClean="0">
                <a:latin typeface="Arial" panose="020B0604020202020204" pitchFamily="34" charset="0"/>
                <a:cs typeface="Arial" panose="020B0604020202020204" pitchFamily="34" charset="0"/>
                <a:hlinkClick r:id="rId13"/>
              </a:rPr>
              <a:t>img=Hamburg_Maschen_16.JPG</a:t>
            </a:r>
            <a:r>
              <a:rPr lang="de-AT" sz="1000" dirty="0" smtClean="0">
                <a:latin typeface="Arial" panose="020B0604020202020204" pitchFamily="34" charset="0"/>
                <a:cs typeface="Arial" panose="020B0604020202020204" pitchFamily="34" charset="0"/>
              </a:rPr>
              <a:t> (3.2.2017)</a:t>
            </a:r>
            <a:endParaRPr lang="de-DE" sz="1000" dirty="0" smtClean="0">
              <a:latin typeface="Arial" panose="020B0604020202020204" pitchFamily="34" charset="0"/>
              <a:cs typeface="Arial" panose="020B0604020202020204" pitchFamily="34" charset="0"/>
            </a:endParaRPr>
          </a:p>
          <a:p>
            <a:r>
              <a:rPr lang="de-DE" sz="1000" dirty="0" smtClean="0">
                <a:latin typeface="Arial" panose="020B0604020202020204" pitchFamily="34" charset="0"/>
                <a:cs typeface="Arial" panose="020B0604020202020204" pitchFamily="34" charset="0"/>
              </a:rPr>
              <a:t>Kummer, S. (2010): Einführung in die Verkehrswirtschaft, 2. Auflage, Wien: Facultas</a:t>
            </a:r>
          </a:p>
          <a:p>
            <a:r>
              <a:rPr lang="de-DE" sz="1000" dirty="0" smtClean="0">
                <a:latin typeface="Arial" panose="020B0604020202020204" pitchFamily="34" charset="0"/>
                <a:cs typeface="Arial" panose="020B0604020202020204" pitchFamily="34" charset="0"/>
              </a:rPr>
              <a:t>Logistik-heute.de </a:t>
            </a:r>
            <a:r>
              <a:rPr lang="de-DE" sz="1000" dirty="0">
                <a:latin typeface="Arial" panose="020B0604020202020204" pitchFamily="34" charset="0"/>
                <a:cs typeface="Arial" panose="020B0604020202020204" pitchFamily="34" charset="0"/>
              </a:rPr>
              <a:t>(2015) : </a:t>
            </a:r>
            <a:r>
              <a:rPr lang="de-DE" sz="1000" dirty="0">
                <a:latin typeface="Arial" panose="020B0604020202020204" pitchFamily="34" charset="0"/>
                <a:cs typeface="Arial" panose="020B0604020202020204" pitchFamily="34" charset="0"/>
                <a:hlinkClick r:id="rId14"/>
              </a:rPr>
              <a:t>http://</a:t>
            </a:r>
            <a:r>
              <a:rPr lang="de-DE" sz="1000" dirty="0" smtClean="0">
                <a:latin typeface="Arial" panose="020B0604020202020204" pitchFamily="34" charset="0"/>
                <a:cs typeface="Arial" panose="020B0604020202020204" pitchFamily="34" charset="0"/>
                <a:hlinkClick r:id="rId14"/>
              </a:rPr>
              <a:t>www.logistik-heute.de/Logistik-News-Logistik-Nachrichten/Markt-News/13078/GDL-legt-Schienengueterverkehr-unbefristet-lahm-Bahnstreik-Ausstand-mit-offe</a:t>
            </a:r>
            <a:r>
              <a:rPr lang="de-DE" sz="1000" dirty="0" smtClean="0">
                <a:latin typeface="Arial" panose="020B0604020202020204" pitchFamily="34" charset="0"/>
                <a:cs typeface="Arial" panose="020B0604020202020204" pitchFamily="34" charset="0"/>
              </a:rPr>
              <a:t> (16.11.2016)</a:t>
            </a:r>
          </a:p>
          <a:p>
            <a:endParaRPr lang="de-DE"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6848740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smtClean="0"/>
              <a:t>Quellen II</a:t>
            </a:r>
            <a:endParaRPr lang="de-AT" sz="2400" b="0" i="1" dirty="0"/>
          </a:p>
        </p:txBody>
      </p:sp>
      <p:sp>
        <p:nvSpPr>
          <p:cNvPr id="4" name="Textfeld 3"/>
          <p:cNvSpPr txBox="1"/>
          <p:nvPr/>
        </p:nvSpPr>
        <p:spPr>
          <a:xfrm>
            <a:off x="527720" y="1708934"/>
            <a:ext cx="8532440" cy="3477875"/>
          </a:xfrm>
          <a:prstGeom prst="rect">
            <a:avLst/>
          </a:prstGeom>
          <a:noFill/>
        </p:spPr>
        <p:txBody>
          <a:bodyPr wrap="square" rtlCol="0">
            <a:spAutoFit/>
          </a:bodyPr>
          <a:lstStyle/>
          <a:p>
            <a:endParaRPr lang="de-DE" sz="1000" dirty="0" smtClean="0">
              <a:latin typeface="Arial" panose="020B0604020202020204" pitchFamily="34" charset="0"/>
              <a:cs typeface="Arial" panose="020B0604020202020204" pitchFamily="34" charset="0"/>
            </a:endParaRPr>
          </a:p>
          <a:p>
            <a:r>
              <a:rPr lang="de-AT" sz="1000" dirty="0">
                <a:latin typeface="Arial" panose="020B0604020202020204" pitchFamily="34" charset="0"/>
                <a:cs typeface="Arial" panose="020B0604020202020204" pitchFamily="34" charset="0"/>
              </a:rPr>
              <a:t>ÖBB </a:t>
            </a:r>
            <a:r>
              <a:rPr lang="de-AT" sz="1000" dirty="0" err="1">
                <a:latin typeface="Arial" panose="020B0604020202020204" pitchFamily="34" charset="0"/>
                <a:cs typeface="Arial" panose="020B0604020202020204" pitchFamily="34" charset="0"/>
              </a:rPr>
              <a:t>Infra</a:t>
            </a:r>
            <a:r>
              <a:rPr lang="de-AT" sz="1000" dirty="0">
                <a:latin typeface="Arial" panose="020B0604020202020204" pitchFamily="34" charset="0"/>
                <a:cs typeface="Arial" panose="020B0604020202020204" pitchFamily="34" charset="0"/>
              </a:rPr>
              <a:t> (</a:t>
            </a:r>
            <a:r>
              <a:rPr lang="de-AT" sz="1000" dirty="0" smtClean="0">
                <a:latin typeface="Arial" panose="020B0604020202020204" pitchFamily="34" charset="0"/>
                <a:cs typeface="Arial" panose="020B0604020202020204" pitchFamily="34" charset="0"/>
              </a:rPr>
              <a:t>2017): </a:t>
            </a:r>
            <a:r>
              <a:rPr lang="de-AT" sz="1000" dirty="0">
                <a:latin typeface="Arial" panose="020B0604020202020204" pitchFamily="34" charset="0"/>
                <a:cs typeface="Arial" panose="020B0604020202020204" pitchFamily="34" charset="0"/>
              </a:rPr>
              <a:t>Schieneninfrastruktur, in: http://www.oebb.at/infrastruktur/de/_p_3_0_fuer_Kunden_Partner/3_2_Schienennutzung/3_3_Schieneninfrastruktur/index.jsp (30.1.2017)</a:t>
            </a:r>
            <a:endParaRPr lang="de-DE" sz="1000" dirty="0" smtClean="0">
              <a:latin typeface="Arial" panose="020B0604020202020204" pitchFamily="34" charset="0"/>
              <a:cs typeface="Arial" panose="020B0604020202020204" pitchFamily="34" charset="0"/>
            </a:endParaRPr>
          </a:p>
          <a:p>
            <a:r>
              <a:rPr lang="de-DE" sz="1000" dirty="0" err="1" smtClean="0">
                <a:latin typeface="Arial" panose="020B0604020202020204" pitchFamily="34" charset="0"/>
                <a:cs typeface="Arial" panose="020B0604020202020204" pitchFamily="34" charset="0"/>
              </a:rPr>
              <a:t>Rail</a:t>
            </a:r>
            <a:r>
              <a:rPr lang="de-DE" sz="1000" dirty="0" smtClean="0">
                <a:latin typeface="Arial" panose="020B0604020202020204" pitchFamily="34" charset="0"/>
                <a:cs typeface="Arial" panose="020B0604020202020204" pitchFamily="34" charset="0"/>
              </a:rPr>
              <a:t> </a:t>
            </a:r>
            <a:r>
              <a:rPr lang="de-DE" sz="1000" dirty="0">
                <a:latin typeface="Arial" panose="020B0604020202020204" pitchFamily="34" charset="0"/>
                <a:cs typeface="Arial" panose="020B0604020202020204" pitchFamily="34" charset="0"/>
              </a:rPr>
              <a:t>Cargo (2017): </a:t>
            </a:r>
            <a:r>
              <a:rPr lang="de-DE" sz="1000" dirty="0">
                <a:latin typeface="Arial" panose="020B0604020202020204" pitchFamily="34" charset="0"/>
                <a:cs typeface="Arial" panose="020B0604020202020204" pitchFamily="34" charset="0"/>
                <a:hlinkClick r:id="rId3"/>
              </a:rPr>
              <a:t>http://www.leitbetriebe.at/de/leitbetriebe/?</a:t>
            </a:r>
            <a:r>
              <a:rPr lang="de-DE" sz="1000" dirty="0" smtClean="0">
                <a:latin typeface="Arial" panose="020B0604020202020204" pitchFamily="34" charset="0"/>
                <a:cs typeface="Arial" panose="020B0604020202020204" pitchFamily="34" charset="0"/>
                <a:hlinkClick r:id="rId3"/>
              </a:rPr>
              <a:t>mode=detail&amp;id=3645e428-22f8-155f-5b47-4f9410a88b45#wrap-content</a:t>
            </a:r>
            <a:r>
              <a:rPr lang="de-DE" sz="1000" dirty="0" smtClean="0">
                <a:latin typeface="Arial" panose="020B0604020202020204" pitchFamily="34" charset="0"/>
                <a:cs typeface="Arial" panose="020B0604020202020204" pitchFamily="34" charset="0"/>
              </a:rPr>
              <a:t> (21.1.2017)</a:t>
            </a:r>
          </a:p>
          <a:p>
            <a:r>
              <a:rPr lang="de-DE" sz="1000" dirty="0" err="1" smtClean="0">
                <a:latin typeface="Arial" panose="020B0604020202020204" pitchFamily="34" charset="0"/>
                <a:cs typeface="Arial" panose="020B0604020202020204" pitchFamily="34" charset="0"/>
              </a:rPr>
              <a:t>Rail</a:t>
            </a:r>
            <a:r>
              <a:rPr lang="de-DE" sz="1000" dirty="0" smtClean="0">
                <a:latin typeface="Arial" panose="020B0604020202020204" pitchFamily="34" charset="0"/>
                <a:cs typeface="Arial" panose="020B0604020202020204" pitchFamily="34" charset="0"/>
              </a:rPr>
              <a:t> </a:t>
            </a:r>
            <a:r>
              <a:rPr lang="de-DE" sz="1000" dirty="0">
                <a:latin typeface="Arial" panose="020B0604020202020204" pitchFamily="34" charset="0"/>
                <a:cs typeface="Arial" panose="020B0604020202020204" pitchFamily="34" charset="0"/>
              </a:rPr>
              <a:t>Cargo Wagon (2017a): </a:t>
            </a:r>
            <a:r>
              <a:rPr lang="de-DE" sz="1000" dirty="0">
                <a:latin typeface="Arial" panose="020B0604020202020204" pitchFamily="34" charset="0"/>
                <a:cs typeface="Arial" panose="020B0604020202020204" pitchFamily="34" charset="0"/>
                <a:hlinkClick r:id="rId4"/>
              </a:rPr>
              <a:t>http://www.railcargowagon.at/de/Unsere_Fahrzeuge/_</a:t>
            </a:r>
            <a:r>
              <a:rPr lang="de-DE" sz="1000" dirty="0" smtClean="0">
                <a:latin typeface="Arial" panose="020B0604020202020204" pitchFamily="34" charset="0"/>
                <a:cs typeface="Arial" panose="020B0604020202020204" pitchFamily="34" charset="0"/>
                <a:hlinkClick r:id="rId4"/>
              </a:rPr>
              <a:t>Factsheets_pdf/Fals_RCW.pdf</a:t>
            </a:r>
            <a:r>
              <a:rPr lang="de-DE" sz="1000" dirty="0" smtClean="0">
                <a:latin typeface="Arial" panose="020B0604020202020204" pitchFamily="34" charset="0"/>
                <a:cs typeface="Arial" panose="020B0604020202020204" pitchFamily="34" charset="0"/>
              </a:rPr>
              <a:t> (3.2.2017)</a:t>
            </a:r>
          </a:p>
          <a:p>
            <a:r>
              <a:rPr lang="de-DE" sz="1000" dirty="0" err="1">
                <a:latin typeface="Arial" panose="020B0604020202020204" pitchFamily="34" charset="0"/>
                <a:cs typeface="Arial" panose="020B0604020202020204" pitchFamily="34" charset="0"/>
              </a:rPr>
              <a:t>Rail</a:t>
            </a:r>
            <a:r>
              <a:rPr lang="de-DE" sz="1000" dirty="0">
                <a:latin typeface="Arial" panose="020B0604020202020204" pitchFamily="34" charset="0"/>
                <a:cs typeface="Arial" panose="020B0604020202020204" pitchFamily="34" charset="0"/>
              </a:rPr>
              <a:t> Cargo Wagon (2017b): </a:t>
            </a:r>
            <a:r>
              <a:rPr lang="de-DE" sz="1000" dirty="0">
                <a:latin typeface="Arial" panose="020B0604020202020204" pitchFamily="34" charset="0"/>
                <a:cs typeface="Arial" panose="020B0604020202020204" pitchFamily="34" charset="0"/>
                <a:hlinkClick r:id="rId5"/>
              </a:rPr>
              <a:t>http://www.railcargowagon.at/de/Unsere_Fahrzeuge/_</a:t>
            </a:r>
            <a:r>
              <a:rPr lang="de-DE" sz="1000" dirty="0" smtClean="0">
                <a:latin typeface="Arial" panose="020B0604020202020204" pitchFamily="34" charset="0"/>
                <a:cs typeface="Arial" panose="020B0604020202020204" pitchFamily="34" charset="0"/>
                <a:hlinkClick r:id="rId5"/>
              </a:rPr>
              <a:t>Factsheets_pdf/Gabs_RCW.pdf</a:t>
            </a:r>
            <a:r>
              <a:rPr lang="de-DE" sz="1000" dirty="0" smtClean="0">
                <a:latin typeface="Arial" panose="020B0604020202020204" pitchFamily="34" charset="0"/>
                <a:cs typeface="Arial" panose="020B0604020202020204" pitchFamily="34" charset="0"/>
              </a:rPr>
              <a:t> (3.2.2017)</a:t>
            </a:r>
          </a:p>
          <a:p>
            <a:r>
              <a:rPr lang="de-DE" sz="1000" dirty="0" err="1">
                <a:latin typeface="Arial" panose="020B0604020202020204" pitchFamily="34" charset="0"/>
                <a:cs typeface="Arial" panose="020B0604020202020204" pitchFamily="34" charset="0"/>
              </a:rPr>
              <a:t>Rail</a:t>
            </a:r>
            <a:r>
              <a:rPr lang="de-DE" sz="1000" dirty="0">
                <a:latin typeface="Arial" panose="020B0604020202020204" pitchFamily="34" charset="0"/>
                <a:cs typeface="Arial" panose="020B0604020202020204" pitchFamily="34" charset="0"/>
              </a:rPr>
              <a:t> Cargo Wagon (2017c): </a:t>
            </a:r>
            <a:r>
              <a:rPr lang="de-DE" sz="1000" dirty="0">
                <a:latin typeface="Arial" panose="020B0604020202020204" pitchFamily="34" charset="0"/>
                <a:cs typeface="Arial" panose="020B0604020202020204" pitchFamily="34" charset="0"/>
                <a:hlinkClick r:id="rId6"/>
              </a:rPr>
              <a:t>http://www.railcargowagon.at/de/Unsere_Fahrzeuge/_</a:t>
            </a:r>
            <a:r>
              <a:rPr lang="de-DE" sz="1000" dirty="0" smtClean="0">
                <a:latin typeface="Arial" panose="020B0604020202020204" pitchFamily="34" charset="0"/>
                <a:cs typeface="Arial" panose="020B0604020202020204" pitchFamily="34" charset="0"/>
                <a:hlinkClick r:id="rId6"/>
              </a:rPr>
              <a:t>Factsheets_pdf/Ros_RCW.pdf</a:t>
            </a:r>
            <a:r>
              <a:rPr lang="de-DE" sz="1000" dirty="0" smtClean="0">
                <a:latin typeface="Arial" panose="020B0604020202020204" pitchFamily="34" charset="0"/>
                <a:cs typeface="Arial" panose="020B0604020202020204" pitchFamily="34" charset="0"/>
              </a:rPr>
              <a:t> (3.2.2017)</a:t>
            </a:r>
          </a:p>
          <a:p>
            <a:r>
              <a:rPr lang="de-DE" sz="1000" dirty="0" err="1">
                <a:latin typeface="Arial" panose="020B0604020202020204" pitchFamily="34" charset="0"/>
                <a:cs typeface="Arial" panose="020B0604020202020204" pitchFamily="34" charset="0"/>
              </a:rPr>
              <a:t>Rail</a:t>
            </a:r>
            <a:r>
              <a:rPr lang="de-DE" sz="1000" dirty="0">
                <a:latin typeface="Arial" panose="020B0604020202020204" pitchFamily="34" charset="0"/>
                <a:cs typeface="Arial" panose="020B0604020202020204" pitchFamily="34" charset="0"/>
              </a:rPr>
              <a:t> Cargo Wagon (2017d): </a:t>
            </a:r>
            <a:r>
              <a:rPr lang="de-DE" sz="1000" dirty="0">
                <a:latin typeface="Arial" panose="020B0604020202020204" pitchFamily="34" charset="0"/>
                <a:cs typeface="Arial" panose="020B0604020202020204" pitchFamily="34" charset="0"/>
                <a:hlinkClick r:id="rId7"/>
              </a:rPr>
              <a:t>http://www.railcargowagon.at/de/Unsere_Fahrzeuge/_</a:t>
            </a:r>
            <a:r>
              <a:rPr lang="de-DE" sz="1000" dirty="0" smtClean="0">
                <a:latin typeface="Arial" panose="020B0604020202020204" pitchFamily="34" charset="0"/>
                <a:cs typeface="Arial" panose="020B0604020202020204" pitchFamily="34" charset="0"/>
                <a:hlinkClick r:id="rId7"/>
              </a:rPr>
              <a:t>Factsheets_pdf/Lgjnss_RCW.pdf</a:t>
            </a:r>
            <a:r>
              <a:rPr lang="de-DE" sz="1000" dirty="0" smtClean="0">
                <a:latin typeface="Arial" panose="020B0604020202020204" pitchFamily="34" charset="0"/>
                <a:cs typeface="Arial" panose="020B0604020202020204" pitchFamily="34" charset="0"/>
              </a:rPr>
              <a:t> (3.2.2017)</a:t>
            </a:r>
          </a:p>
          <a:p>
            <a:r>
              <a:rPr lang="de-DE" sz="1000" dirty="0" err="1">
                <a:latin typeface="Arial" panose="020B0604020202020204" pitchFamily="34" charset="0"/>
                <a:cs typeface="Arial" panose="020B0604020202020204" pitchFamily="34" charset="0"/>
              </a:rPr>
              <a:t>Rail</a:t>
            </a:r>
            <a:r>
              <a:rPr lang="de-DE" sz="1000" dirty="0">
                <a:latin typeface="Arial" panose="020B0604020202020204" pitchFamily="34" charset="0"/>
                <a:cs typeface="Arial" panose="020B0604020202020204" pitchFamily="34" charset="0"/>
              </a:rPr>
              <a:t> Cargo Wagon (2017e): </a:t>
            </a:r>
            <a:r>
              <a:rPr lang="de-DE" sz="1000" dirty="0">
                <a:latin typeface="Arial" panose="020B0604020202020204" pitchFamily="34" charset="0"/>
                <a:cs typeface="Arial" panose="020B0604020202020204" pitchFamily="34" charset="0"/>
                <a:hlinkClick r:id="rId8"/>
              </a:rPr>
              <a:t>http://www.railcargowagon.at/de/Unsere_Fahrzeuge/_</a:t>
            </a:r>
            <a:r>
              <a:rPr lang="de-DE" sz="1000" dirty="0" smtClean="0">
                <a:latin typeface="Arial" panose="020B0604020202020204" pitchFamily="34" charset="0"/>
                <a:cs typeface="Arial" panose="020B0604020202020204" pitchFamily="34" charset="0"/>
                <a:hlinkClick r:id="rId8"/>
              </a:rPr>
              <a:t>Factsheets_pdf/Sdmmrs_Web.pdf</a:t>
            </a:r>
            <a:r>
              <a:rPr lang="de-DE" sz="1000" dirty="0" smtClean="0">
                <a:latin typeface="Arial" panose="020B0604020202020204" pitchFamily="34" charset="0"/>
                <a:cs typeface="Arial" panose="020B0604020202020204" pitchFamily="34" charset="0"/>
              </a:rPr>
              <a:t> (3.2.2017)</a:t>
            </a:r>
          </a:p>
          <a:p>
            <a:r>
              <a:rPr lang="de-DE" sz="1000" dirty="0" err="1">
                <a:latin typeface="Arial" panose="020B0604020202020204" pitchFamily="34" charset="0"/>
                <a:cs typeface="Arial" panose="020B0604020202020204" pitchFamily="34" charset="0"/>
              </a:rPr>
              <a:t>Rail</a:t>
            </a:r>
            <a:r>
              <a:rPr lang="de-DE" sz="1000" dirty="0">
                <a:latin typeface="Arial" panose="020B0604020202020204" pitchFamily="34" charset="0"/>
                <a:cs typeface="Arial" panose="020B0604020202020204" pitchFamily="34" charset="0"/>
              </a:rPr>
              <a:t> Cargo Wagon (2017f): </a:t>
            </a:r>
            <a:r>
              <a:rPr lang="de-DE" sz="1000" dirty="0">
                <a:latin typeface="Arial" panose="020B0604020202020204" pitchFamily="34" charset="0"/>
                <a:cs typeface="Arial" panose="020B0604020202020204" pitchFamily="34" charset="0"/>
                <a:hlinkClick r:id="rId9"/>
              </a:rPr>
              <a:t>http://www.railcargowagon.at/de/Unsere_Fahrzeuge/_</a:t>
            </a:r>
            <a:r>
              <a:rPr lang="de-DE" sz="1000" dirty="0" smtClean="0">
                <a:latin typeface="Arial" panose="020B0604020202020204" pitchFamily="34" charset="0"/>
                <a:cs typeface="Arial" panose="020B0604020202020204" pitchFamily="34" charset="0"/>
                <a:hlinkClick r:id="rId9"/>
              </a:rPr>
              <a:t>Factsheets_pdf/Uacs_RCW.pdf</a:t>
            </a:r>
            <a:r>
              <a:rPr lang="de-DE" sz="1000" dirty="0" smtClean="0">
                <a:latin typeface="Arial" panose="020B0604020202020204" pitchFamily="34" charset="0"/>
                <a:cs typeface="Arial" panose="020B0604020202020204" pitchFamily="34" charset="0"/>
              </a:rPr>
              <a:t> (3.2.2017)</a:t>
            </a:r>
          </a:p>
          <a:p>
            <a:r>
              <a:rPr lang="de-AT" sz="1000" dirty="0" err="1" smtClean="0">
                <a:latin typeface="Arial" panose="020B0604020202020204" pitchFamily="34" charset="0"/>
                <a:cs typeface="Arial" panose="020B0604020202020204" pitchFamily="34" charset="0"/>
              </a:rPr>
              <a:t>Railnetaustria</a:t>
            </a:r>
            <a:r>
              <a:rPr lang="de-AT" sz="1000" dirty="0" smtClean="0">
                <a:latin typeface="Arial" panose="020B0604020202020204" pitchFamily="34" charset="0"/>
                <a:cs typeface="Arial" panose="020B0604020202020204" pitchFamily="34" charset="0"/>
              </a:rPr>
              <a:t> (2016): http</a:t>
            </a:r>
            <a:r>
              <a:rPr lang="de-AT" sz="1000" dirty="0">
                <a:latin typeface="Arial" panose="020B0604020202020204" pitchFamily="34" charset="0"/>
                <a:cs typeface="Arial" panose="020B0604020202020204" pitchFamily="34" charset="0"/>
              </a:rPr>
              <a:t>://www.railnetaustria.at/vip8/betrieb/de/ und </a:t>
            </a:r>
            <a:r>
              <a:rPr lang="de-AT" sz="1000" dirty="0">
                <a:latin typeface="Arial" panose="020B0604020202020204" pitchFamily="34" charset="0"/>
                <a:cs typeface="Arial" panose="020B0604020202020204" pitchFamily="34" charset="0"/>
                <a:hlinkClick r:id="rId10"/>
              </a:rPr>
              <a:t>http://www.oebb.at/vip8/bau/de</a:t>
            </a:r>
            <a:r>
              <a:rPr lang="de-AT" sz="1000" dirty="0" smtClean="0">
                <a:latin typeface="Arial" panose="020B0604020202020204" pitchFamily="34" charset="0"/>
                <a:cs typeface="Arial" panose="020B0604020202020204" pitchFamily="34" charset="0"/>
                <a:hlinkClick r:id="rId10"/>
              </a:rPr>
              <a:t>/</a:t>
            </a:r>
            <a:r>
              <a:rPr lang="de-AT" sz="1000" dirty="0" smtClean="0">
                <a:latin typeface="Arial" panose="020B0604020202020204" pitchFamily="34" charset="0"/>
                <a:cs typeface="Arial" panose="020B0604020202020204" pitchFamily="34" charset="0"/>
              </a:rPr>
              <a:t> (22.12.2016)</a:t>
            </a:r>
          </a:p>
          <a:p>
            <a:r>
              <a:rPr lang="de-AT" sz="1000" dirty="0">
                <a:latin typeface="Arial" panose="020B0604020202020204" pitchFamily="34" charset="0"/>
                <a:cs typeface="Arial" panose="020B0604020202020204" pitchFamily="34" charset="0"/>
              </a:rPr>
              <a:t>Verkehrsrundschau.de (2013): </a:t>
            </a:r>
            <a:r>
              <a:rPr lang="de-AT" sz="1000" dirty="0">
                <a:latin typeface="Arial" panose="020B0604020202020204" pitchFamily="34" charset="0"/>
                <a:cs typeface="Arial" panose="020B0604020202020204" pitchFamily="34" charset="0"/>
                <a:hlinkClick r:id="rId11"/>
              </a:rPr>
              <a:t>http://</a:t>
            </a:r>
            <a:r>
              <a:rPr lang="de-AT" sz="1000" dirty="0" smtClean="0">
                <a:latin typeface="Arial" panose="020B0604020202020204" pitchFamily="34" charset="0"/>
                <a:cs typeface="Arial" panose="020B0604020202020204" pitchFamily="34" charset="0"/>
                <a:hlinkClick r:id="rId11"/>
              </a:rPr>
              <a:t>www.verkehrsrundschau.de/kombinierter-verkehr-sgkv-beraet-bmvbs-1194981.html</a:t>
            </a:r>
            <a:r>
              <a:rPr lang="de-AT" sz="1000" dirty="0" smtClean="0">
                <a:latin typeface="Arial" panose="020B0604020202020204" pitchFamily="34" charset="0"/>
                <a:cs typeface="Arial" panose="020B0604020202020204" pitchFamily="34" charset="0"/>
              </a:rPr>
              <a:t> (21.12.2016)</a:t>
            </a:r>
          </a:p>
          <a:p>
            <a:r>
              <a:rPr lang="de-AT" sz="1000" dirty="0">
                <a:latin typeface="Arial" panose="020B0604020202020204" pitchFamily="34" charset="0"/>
                <a:cs typeface="Arial" panose="020B0604020202020204" pitchFamily="34" charset="0"/>
              </a:rPr>
              <a:t>Verkehrsrundschau.de (2014): http://www.verkehrsrundschau.de/oesterreich-gegensaetzliche-nachfrage-nach-rollender-landstrasse-1364356.html (21.12.2016</a:t>
            </a:r>
            <a:r>
              <a:rPr lang="de-AT" sz="1000" dirty="0" smtClean="0">
                <a:latin typeface="Arial" panose="020B0604020202020204" pitchFamily="34" charset="0"/>
                <a:cs typeface="Arial" panose="020B0604020202020204" pitchFamily="34" charset="0"/>
              </a:rPr>
              <a:t>)</a:t>
            </a:r>
          </a:p>
          <a:p>
            <a:r>
              <a:rPr lang="de-AT" sz="1000" dirty="0">
                <a:latin typeface="Arial" panose="020B0604020202020204" pitchFamily="34" charset="0"/>
                <a:cs typeface="Arial" panose="020B0604020202020204" pitchFamily="34" charset="0"/>
              </a:rPr>
              <a:t>Verkehrsrundschau.de (</a:t>
            </a:r>
            <a:r>
              <a:rPr lang="de-AT" sz="1000" dirty="0" smtClean="0">
                <a:latin typeface="Arial" panose="020B0604020202020204" pitchFamily="34" charset="0"/>
                <a:cs typeface="Arial" panose="020B0604020202020204" pitchFamily="34" charset="0"/>
              </a:rPr>
              <a:t>2015</a:t>
            </a:r>
            <a:r>
              <a:rPr lang="de-AT" sz="1000" dirty="0">
                <a:latin typeface="Arial" panose="020B0604020202020204" pitchFamily="34" charset="0"/>
                <a:cs typeface="Arial" panose="020B0604020202020204" pitchFamily="34" charset="0"/>
              </a:rPr>
              <a:t>): http://www.verkehrsrundschau.de/oesterreich-rail-cargo-group-organisiert-terminalbetrieb-neu-1705563.html </a:t>
            </a:r>
            <a:r>
              <a:rPr lang="de-AT" sz="1000" dirty="0" smtClean="0">
                <a:latin typeface="Arial" panose="020B0604020202020204" pitchFamily="34" charset="0"/>
                <a:cs typeface="Arial" panose="020B0604020202020204" pitchFamily="34" charset="0"/>
              </a:rPr>
              <a:t> (21.12.2016)</a:t>
            </a:r>
          </a:p>
          <a:p>
            <a:r>
              <a:rPr lang="de-DE" sz="1000" dirty="0" smtClean="0">
                <a:latin typeface="Arial" panose="020B0604020202020204" pitchFamily="34" charset="0"/>
                <a:cs typeface="Arial" panose="020B0604020202020204" pitchFamily="34" charset="0"/>
              </a:rPr>
              <a:t>Verkehrsrundschau.de (2016): </a:t>
            </a:r>
            <a:r>
              <a:rPr lang="de-DE" sz="1000" dirty="0" smtClean="0">
                <a:latin typeface="Arial" panose="020B0604020202020204" pitchFamily="34" charset="0"/>
                <a:cs typeface="Arial" panose="020B0604020202020204" pitchFamily="34" charset="0"/>
                <a:hlinkClick r:id="rId12"/>
              </a:rPr>
              <a:t>http</a:t>
            </a:r>
            <a:r>
              <a:rPr lang="de-DE" sz="1000" dirty="0">
                <a:latin typeface="Arial" panose="020B0604020202020204" pitchFamily="34" charset="0"/>
                <a:cs typeface="Arial" panose="020B0604020202020204" pitchFamily="34" charset="0"/>
                <a:hlinkClick r:id="rId12"/>
              </a:rPr>
              <a:t>://</a:t>
            </a:r>
            <a:r>
              <a:rPr lang="de-DE" sz="1000" dirty="0" smtClean="0">
                <a:latin typeface="Arial" panose="020B0604020202020204" pitchFamily="34" charset="0"/>
                <a:cs typeface="Arial" panose="020B0604020202020204" pitchFamily="34" charset="0"/>
                <a:hlinkClick r:id="rId12"/>
              </a:rPr>
              <a:t>www.verkehrsrundschau.de/bahn-erhoeht-preise-deutlich-staerker-als-lkw-unternehmen-1259813.html</a:t>
            </a:r>
            <a:r>
              <a:rPr lang="de-DE" sz="1000" dirty="0" smtClean="0">
                <a:latin typeface="Arial" panose="020B0604020202020204" pitchFamily="34" charset="0"/>
                <a:cs typeface="Arial" panose="020B0604020202020204" pitchFamily="34" charset="0"/>
              </a:rPr>
              <a:t> (22.12.2016)</a:t>
            </a:r>
          </a:p>
          <a:p>
            <a:r>
              <a:rPr lang="de-DE" sz="1000" dirty="0">
                <a:latin typeface="Arial" panose="020B0604020202020204" pitchFamily="34" charset="0"/>
                <a:cs typeface="Arial" panose="020B0604020202020204" pitchFamily="34" charset="0"/>
              </a:rPr>
              <a:t>Waldwissen.net (2016): </a:t>
            </a:r>
            <a:r>
              <a:rPr lang="de-DE" sz="1000" dirty="0">
                <a:latin typeface="Arial" panose="020B0604020202020204" pitchFamily="34" charset="0"/>
                <a:cs typeface="Arial" panose="020B0604020202020204" pitchFamily="34" charset="0"/>
                <a:hlinkClick r:id="rId13"/>
              </a:rPr>
              <a:t>http://www.waldwissen.net/waldwirtschaft/holz/logistik/fva_bahntransport_28/index_DE</a:t>
            </a:r>
            <a:r>
              <a:rPr lang="de-DE" sz="1000" dirty="0">
                <a:latin typeface="Arial" panose="020B0604020202020204" pitchFamily="34" charset="0"/>
                <a:cs typeface="Arial" panose="020B0604020202020204" pitchFamily="34" charset="0"/>
              </a:rPr>
              <a:t> (8.11.2016</a:t>
            </a:r>
            <a:r>
              <a:rPr lang="de-DE" sz="1000" dirty="0" smtClean="0">
                <a:latin typeface="Arial" panose="020B0604020202020204" pitchFamily="34" charset="0"/>
                <a:cs typeface="Arial" panose="020B0604020202020204" pitchFamily="34" charset="0"/>
              </a:rPr>
              <a:t>)</a:t>
            </a:r>
          </a:p>
          <a:p>
            <a:r>
              <a:rPr lang="de-DE" sz="1000" dirty="0" err="1" smtClean="0">
                <a:latin typeface="Arial" panose="020B0604020202020204" pitchFamily="34" charset="0"/>
                <a:cs typeface="Arial" panose="020B0604020202020204" pitchFamily="34" charset="0"/>
              </a:rPr>
              <a:t>Vepas</a:t>
            </a:r>
            <a:r>
              <a:rPr lang="de-DE" sz="1000" dirty="0">
                <a:latin typeface="Arial" panose="020B0604020202020204" pitchFamily="34" charset="0"/>
                <a:cs typeface="Arial" panose="020B0604020202020204" pitchFamily="34" charset="0"/>
              </a:rPr>
              <a:t> (2017): </a:t>
            </a:r>
            <a:r>
              <a:rPr lang="de-DE" sz="1000" dirty="0">
                <a:latin typeface="Arial" panose="020B0604020202020204" pitchFamily="34" charset="0"/>
                <a:cs typeface="Arial" panose="020B0604020202020204" pitchFamily="34" charset="0"/>
                <a:hlinkClick r:id="rId14"/>
              </a:rPr>
              <a:t>http://</a:t>
            </a:r>
            <a:r>
              <a:rPr lang="de-DE" sz="1000" dirty="0" smtClean="0">
                <a:latin typeface="Arial" panose="020B0604020202020204" pitchFamily="34" charset="0"/>
                <a:cs typeface="Arial" panose="020B0604020202020204" pitchFamily="34" charset="0"/>
                <a:hlinkClick r:id="rId14"/>
              </a:rPr>
              <a:t>www.vepas-bahnservice.de/wp-content/uploads/Treptow_Umschlag_1.jpg</a:t>
            </a:r>
            <a:r>
              <a:rPr lang="de-DE" sz="1000" dirty="0" smtClean="0">
                <a:latin typeface="Arial" panose="020B0604020202020204" pitchFamily="34" charset="0"/>
                <a:cs typeface="Arial" panose="020B0604020202020204" pitchFamily="34" charset="0"/>
              </a:rPr>
              <a:t> (3.2.2017)</a:t>
            </a:r>
          </a:p>
          <a:p>
            <a:r>
              <a:rPr lang="de-DE" sz="1000" dirty="0" smtClean="0">
                <a:latin typeface="Arial" panose="020B0604020202020204" pitchFamily="34" charset="0"/>
                <a:cs typeface="Arial" panose="020B0604020202020204" pitchFamily="34" charset="0"/>
              </a:rPr>
              <a:t>ZTE (2017): </a:t>
            </a:r>
            <a:r>
              <a:rPr lang="de-DE" sz="1000" dirty="0" smtClean="0">
                <a:latin typeface="Arial" panose="020B0604020202020204" pitchFamily="34" charset="0"/>
                <a:cs typeface="Arial" panose="020B0604020202020204" pitchFamily="34" charset="0"/>
                <a:hlinkClick r:id="rId15"/>
              </a:rPr>
              <a:t>http</a:t>
            </a:r>
            <a:r>
              <a:rPr lang="de-DE" sz="1000" dirty="0">
                <a:latin typeface="Arial" panose="020B0604020202020204" pitchFamily="34" charset="0"/>
                <a:cs typeface="Arial" panose="020B0604020202020204" pitchFamily="34" charset="0"/>
                <a:hlinkClick r:id="rId15"/>
              </a:rPr>
              <a:t>://zte-schwertransporte.de/de/angebot/schienenguterverkehr</a:t>
            </a:r>
            <a:r>
              <a:rPr lang="de-DE" sz="1000" dirty="0" smtClean="0">
                <a:latin typeface="Arial" panose="020B0604020202020204" pitchFamily="34" charset="0"/>
                <a:cs typeface="Arial" panose="020B0604020202020204" pitchFamily="34" charset="0"/>
                <a:hlinkClick r:id="rId15"/>
              </a:rPr>
              <a:t>/</a:t>
            </a:r>
            <a:r>
              <a:rPr lang="de-DE" sz="1000" dirty="0" smtClean="0">
                <a:latin typeface="Arial" panose="020B0604020202020204" pitchFamily="34" charset="0"/>
                <a:cs typeface="Arial" panose="020B0604020202020204" pitchFamily="34" charset="0"/>
              </a:rPr>
              <a:t> (3.2.2017)</a:t>
            </a:r>
            <a:endParaRPr lang="de-DE" sz="1000" dirty="0">
              <a:latin typeface="Arial" panose="020B0604020202020204" pitchFamily="34" charset="0"/>
              <a:cs typeface="Arial" panose="020B0604020202020204" pitchFamily="34" charset="0"/>
            </a:endParaRPr>
          </a:p>
          <a:p>
            <a:endParaRPr lang="de-DE" sz="1000" dirty="0"/>
          </a:p>
        </p:txBody>
      </p:sp>
    </p:spTree>
    <p:extLst>
      <p:ext uri="{BB962C8B-B14F-4D97-AF65-F5344CB8AC3E}">
        <p14:creationId xmlns:p14="http://schemas.microsoft.com/office/powerpoint/2010/main" val="283290814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smtClean="0"/>
              <a:t>Zusatzinformation</a:t>
            </a:r>
            <a:endParaRPr lang="de-AT" dirty="0"/>
          </a:p>
        </p:txBody>
      </p:sp>
      <p:sp>
        <p:nvSpPr>
          <p:cNvPr id="4" name="Content Placeholder 2"/>
          <p:cNvSpPr>
            <a:spLocks noGrp="1"/>
          </p:cNvSpPr>
          <p:nvPr>
            <p:ph idx="1"/>
          </p:nvPr>
        </p:nvSpPr>
        <p:spPr>
          <a:xfrm>
            <a:off x="457200" y="1700808"/>
            <a:ext cx="8229600" cy="4776192"/>
          </a:xfrm>
        </p:spPr>
        <p:txBody>
          <a:bodyPr>
            <a:normAutofit/>
          </a:bodyPr>
          <a:lstStyle/>
          <a:p>
            <a:pPr marL="0" indent="0">
              <a:buNone/>
            </a:pPr>
            <a:r>
              <a:rPr lang="de-AT" sz="2000" b="1" dirty="0" smtClean="0"/>
              <a:t>Wir hoffen unser Foliensatz hat Ihren Ansprüchen entsprochen!</a:t>
            </a:r>
          </a:p>
          <a:p>
            <a:pPr marL="0" indent="0">
              <a:buNone/>
            </a:pPr>
            <a:endParaRPr lang="de-AT" sz="2000" b="1" dirty="0" smtClean="0"/>
          </a:p>
          <a:p>
            <a:pPr marL="0" indent="0">
              <a:buNone/>
            </a:pPr>
            <a:r>
              <a:rPr lang="de-AT" sz="2000" b="1" dirty="0"/>
              <a:t> </a:t>
            </a:r>
            <a:r>
              <a:rPr lang="de-AT" sz="2000" b="1" dirty="0" smtClean="0"/>
              <a:t>        - Sie können den Foliensatz gerne Ihren Wünschen und Anforderungen entsprechend adaptieren und für Ihren/Ihre Unterricht/Vorträge verwenden.</a:t>
            </a:r>
          </a:p>
          <a:p>
            <a:pPr marL="0" indent="0">
              <a:buNone/>
            </a:pPr>
            <a:endParaRPr lang="de-AT" sz="2000" b="1" dirty="0"/>
          </a:p>
          <a:p>
            <a:pPr marL="0" indent="0">
              <a:buNone/>
            </a:pPr>
            <a:r>
              <a:rPr lang="de-AT" sz="2000" b="1" dirty="0" smtClean="0"/>
              <a:t>Für Fragen und Rückmeldungen stehen wir jederzeit gerne per Mail unter rerail@fh-vie.ac.at zur Verfügung.</a:t>
            </a:r>
          </a:p>
          <a:p>
            <a:pPr marL="0" indent="0">
              <a:buNone/>
            </a:pPr>
            <a:endParaRPr lang="de-AT" sz="2000" b="1" dirty="0"/>
          </a:p>
          <a:p>
            <a:pPr marL="0" indent="0">
              <a:buNone/>
            </a:pPr>
            <a:r>
              <a:rPr lang="de-AT" sz="2000" b="1" dirty="0" smtClean="0"/>
              <a:t>Weitere Foliensätze und Lehrmaterialien finden Sie unter:</a:t>
            </a:r>
          </a:p>
          <a:p>
            <a:pPr marL="0" indent="0">
              <a:buNone/>
            </a:pPr>
            <a:endParaRPr lang="de-AT" sz="400" b="1" dirty="0"/>
          </a:p>
          <a:p>
            <a:pPr marL="0" indent="0">
              <a:buNone/>
            </a:pPr>
            <a:r>
              <a:rPr lang="de-AT" sz="2000" b="1" dirty="0"/>
              <a:t>http</a:t>
            </a:r>
            <a:r>
              <a:rPr lang="de-AT" sz="2000" b="1" dirty="0" smtClean="0"/>
              <a:t>:///www.retrans.at/de/</a:t>
            </a:r>
          </a:p>
          <a:p>
            <a:pPr marL="0" indent="0">
              <a:buNone/>
            </a:pPr>
            <a:endParaRPr lang="de-AT" sz="2000" b="1" dirty="0" smtClean="0"/>
          </a:p>
        </p:txBody>
      </p:sp>
      <p:pic>
        <p:nvPicPr>
          <p:cNvPr id="5" name="Picture 3"/>
          <p:cNvPicPr>
            <a:picLocks noChangeAspect="1"/>
          </p:cNvPicPr>
          <p:nvPr/>
        </p:nvPicPr>
        <p:blipFill>
          <a:blip r:embed="rId2" cstate="print">
            <a:grayscl/>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528666" y="2348880"/>
            <a:ext cx="432048" cy="432048"/>
          </a:xfrm>
          <a:prstGeom prst="rect">
            <a:avLst/>
          </a:prstGeom>
          <a:ln>
            <a:noFill/>
          </a:ln>
        </p:spPr>
      </p:pic>
    </p:spTree>
    <p:extLst>
      <p:ext uri="{BB962C8B-B14F-4D97-AF65-F5344CB8AC3E}">
        <p14:creationId xmlns:p14="http://schemas.microsoft.com/office/powerpoint/2010/main" val="18557801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smtClean="0"/>
              <a:t>Einstieg</a:t>
            </a:r>
            <a:endParaRPr lang="de-AT" dirty="0"/>
          </a:p>
        </p:txBody>
      </p:sp>
      <p:sp>
        <p:nvSpPr>
          <p:cNvPr id="4" name="Abgerundetes Rechteck 3"/>
          <p:cNvSpPr/>
          <p:nvPr/>
        </p:nvSpPr>
        <p:spPr>
          <a:xfrm>
            <a:off x="683568" y="2780928"/>
            <a:ext cx="7632848" cy="1872208"/>
          </a:xfrm>
          <a:prstGeom prst="round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611313" algn="ctr"/>
            <a:endParaRPr lang="de-AT" sz="1400" b="1" dirty="0" smtClean="0">
              <a:solidFill>
                <a:schemeClr val="tx1"/>
              </a:solidFill>
              <a:latin typeface="Arial" panose="020B0604020202020204" pitchFamily="34" charset="0"/>
              <a:cs typeface="Arial" panose="020B0604020202020204" pitchFamily="34" charset="0"/>
            </a:endParaRPr>
          </a:p>
          <a:p>
            <a:pPr marL="1611313" algn="ctr"/>
            <a:r>
              <a:rPr lang="de-AT" sz="2800" b="1" dirty="0" smtClean="0">
                <a:solidFill>
                  <a:schemeClr val="tx1"/>
                </a:solidFill>
                <a:latin typeface="Arial" panose="020B0604020202020204" pitchFamily="34" charset="0"/>
                <a:cs typeface="Arial" panose="020B0604020202020204" pitchFamily="34" charset="0"/>
              </a:rPr>
              <a:t>Was verbindet ihr mit dem Schienenverkehr?</a:t>
            </a:r>
            <a:endParaRPr lang="de-AT" sz="2800" b="1" dirty="0">
              <a:solidFill>
                <a:schemeClr val="tx1"/>
              </a:solidFill>
              <a:latin typeface="Arial" panose="020B0604020202020204" pitchFamily="34" charset="0"/>
              <a:cs typeface="Arial" panose="020B0604020202020204" pitchFamily="34" charset="0"/>
            </a:endParaRPr>
          </a:p>
        </p:txBody>
      </p:sp>
      <p:pic>
        <p:nvPicPr>
          <p:cNvPr id="7" name="Grafik 6"/>
          <p:cNvPicPr>
            <a:picLocks noChangeAspect="1"/>
          </p:cNvPicPr>
          <p:nvPr/>
        </p:nvPicPr>
        <p:blipFill rotWithShape="1">
          <a:blip r:embed="rId2" cstate="print">
            <a:extLst>
              <a:ext uri="{28A0092B-C50C-407E-A947-70E740481C1C}">
                <a14:useLocalDpi xmlns:a14="http://schemas.microsoft.com/office/drawing/2010/main" val="0"/>
              </a:ext>
            </a:extLst>
          </a:blip>
          <a:srcRect l="25614" r="34978" b="28410"/>
          <a:stretch/>
        </p:blipFill>
        <p:spPr>
          <a:xfrm>
            <a:off x="323528" y="1911906"/>
            <a:ext cx="3160080" cy="1738043"/>
          </a:xfrm>
          <a:prstGeom prst="rect">
            <a:avLst/>
          </a:prstGeom>
        </p:spPr>
      </p:pic>
      <p:pic>
        <p:nvPicPr>
          <p:cNvPr id="8" name="Grafik 7"/>
          <p:cNvPicPr>
            <a:picLocks noChangeAspect="1"/>
          </p:cNvPicPr>
          <p:nvPr/>
        </p:nvPicPr>
        <p:blipFill rotWithShape="1">
          <a:blip r:embed="rId3">
            <a:duotone>
              <a:prstClr val="black"/>
              <a:schemeClr val="accent2">
                <a:tint val="45000"/>
                <a:satMod val="400000"/>
              </a:schemeClr>
            </a:duotone>
            <a:extLst>
              <a:ext uri="{BEBA8EAE-BF5A-486C-A8C5-ECC9F3942E4B}">
                <a14:imgProps xmlns:a14="http://schemas.microsoft.com/office/drawing/2010/main">
                  <a14:imgLayer r:embed="rId4">
                    <a14:imgEffect>
                      <a14:colorTemperature colorTemp="5300"/>
                    </a14:imgEffect>
                    <a14:imgEffect>
                      <a14:saturation sat="66000"/>
                    </a14:imgEffect>
                  </a14:imgLayer>
                </a14:imgProps>
              </a:ext>
            </a:extLst>
          </a:blip>
          <a:srcRect t="20715" b="20715"/>
          <a:stretch/>
        </p:blipFill>
        <p:spPr>
          <a:xfrm rot="952553">
            <a:off x="6815951" y="2790641"/>
            <a:ext cx="2011854" cy="2592288"/>
          </a:xfrm>
          <a:prstGeom prst="rect">
            <a:avLst/>
          </a:prstGeom>
        </p:spPr>
      </p:pic>
    </p:spTree>
    <p:extLst>
      <p:ext uri="{BB962C8B-B14F-4D97-AF65-F5344CB8AC3E}">
        <p14:creationId xmlns:p14="http://schemas.microsoft.com/office/powerpoint/2010/main" val="81748002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smtClean="0"/>
              <a:t>Agenda</a:t>
            </a:r>
            <a:endParaRPr lang="de-AT" dirty="0"/>
          </a:p>
        </p:txBody>
      </p:sp>
      <p:graphicFrame>
        <p:nvGraphicFramePr>
          <p:cNvPr id="4" name="Inhaltsplatzhalter 4"/>
          <p:cNvGraphicFramePr>
            <a:graphicFrameLocks/>
          </p:cNvGraphicFramePr>
          <p:nvPr>
            <p:extLst>
              <p:ext uri="{D42A27DB-BD31-4B8C-83A1-F6EECF244321}">
                <p14:modId xmlns:p14="http://schemas.microsoft.com/office/powerpoint/2010/main" val="3133075853"/>
              </p:ext>
            </p:extLst>
          </p:nvPr>
        </p:nvGraphicFramePr>
        <p:xfrm>
          <a:off x="1403648" y="1628800"/>
          <a:ext cx="6480720" cy="45365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5517768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smtClean="0"/>
              <a:t>Charakteristika des Schienenverkehrs</a:t>
            </a:r>
            <a:endParaRPr lang="de-AT" dirty="0"/>
          </a:p>
        </p:txBody>
      </p:sp>
      <p:sp>
        <p:nvSpPr>
          <p:cNvPr id="6" name="Abgerundetes Rechteck 5"/>
          <p:cNvSpPr/>
          <p:nvPr/>
        </p:nvSpPr>
        <p:spPr>
          <a:xfrm>
            <a:off x="512992" y="2024844"/>
            <a:ext cx="3168352" cy="2232248"/>
          </a:xfrm>
          <a:prstGeom prst="roundRect">
            <a:avLst>
              <a:gd name="adj" fmla="val 10227"/>
            </a:avLst>
          </a:prstGeom>
          <a:solidFill>
            <a:schemeClr val="bg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0487"/>
            <a:endParaRPr lang="de-AT" sz="1600" dirty="0" smtClean="0">
              <a:solidFill>
                <a:schemeClr val="tx1"/>
              </a:solidFill>
              <a:latin typeface="Arial" panose="020B0604020202020204" pitchFamily="34" charset="0"/>
              <a:cs typeface="Arial" panose="020B0604020202020204" pitchFamily="34" charset="0"/>
            </a:endParaRPr>
          </a:p>
          <a:p>
            <a:pPr marL="285750" indent="-195263">
              <a:buFont typeface="Wingdings" panose="05000000000000000000" pitchFamily="2" charset="2"/>
              <a:buChar char="§"/>
            </a:pPr>
            <a:r>
              <a:rPr lang="de-AT" dirty="0">
                <a:solidFill>
                  <a:schemeClr val="tx1"/>
                </a:solidFill>
                <a:latin typeface="Arial" panose="020B0604020202020204" pitchFamily="34" charset="0"/>
                <a:cs typeface="Arial" panose="020B0604020202020204" pitchFamily="34" charset="0"/>
              </a:rPr>
              <a:t>h</a:t>
            </a:r>
            <a:r>
              <a:rPr lang="de-AT" dirty="0" smtClean="0">
                <a:solidFill>
                  <a:schemeClr val="tx1"/>
                </a:solidFill>
                <a:latin typeface="Arial" panose="020B0604020202020204" pitchFamily="34" charset="0"/>
                <a:cs typeface="Arial" panose="020B0604020202020204" pitchFamily="34" charset="0"/>
              </a:rPr>
              <a:t>ohe Massenleistungsfähigkeit</a:t>
            </a:r>
          </a:p>
          <a:p>
            <a:pPr marL="285750" indent="-195263">
              <a:buFont typeface="Wingdings" panose="05000000000000000000" pitchFamily="2" charset="2"/>
              <a:buChar char="§"/>
            </a:pPr>
            <a:r>
              <a:rPr lang="de-AT" dirty="0">
                <a:solidFill>
                  <a:schemeClr val="tx1"/>
                </a:solidFill>
                <a:latin typeface="Arial" panose="020B0604020202020204" pitchFamily="34" charset="0"/>
                <a:cs typeface="Arial" panose="020B0604020202020204" pitchFamily="34" charset="0"/>
              </a:rPr>
              <a:t>h</a:t>
            </a:r>
            <a:r>
              <a:rPr lang="de-AT" dirty="0" smtClean="0">
                <a:solidFill>
                  <a:schemeClr val="tx1"/>
                </a:solidFill>
                <a:latin typeface="Arial" panose="020B0604020202020204" pitchFamily="34" charset="0"/>
                <a:cs typeface="Arial" panose="020B0604020202020204" pitchFamily="34" charset="0"/>
              </a:rPr>
              <a:t>ohe </a:t>
            </a:r>
            <a:r>
              <a:rPr lang="de-AT" dirty="0">
                <a:solidFill>
                  <a:schemeClr val="tx1"/>
                </a:solidFill>
                <a:latin typeface="Arial" panose="020B0604020202020204" pitchFamily="34" charset="0"/>
                <a:cs typeface="Arial" panose="020B0604020202020204" pitchFamily="34" charset="0"/>
              </a:rPr>
              <a:t>S</a:t>
            </a:r>
            <a:r>
              <a:rPr lang="de-AT" dirty="0" smtClean="0">
                <a:solidFill>
                  <a:schemeClr val="tx1"/>
                </a:solidFill>
                <a:latin typeface="Arial" panose="020B0604020202020204" pitchFamily="34" charset="0"/>
                <a:cs typeface="Arial" panose="020B0604020202020204" pitchFamily="34" charset="0"/>
              </a:rPr>
              <a:t>icherheit und Zuverlässigkeit</a:t>
            </a:r>
          </a:p>
          <a:p>
            <a:pPr marL="285750" indent="-195263">
              <a:buFont typeface="Wingdings" panose="05000000000000000000" pitchFamily="2" charset="2"/>
              <a:buChar char="§"/>
            </a:pPr>
            <a:r>
              <a:rPr lang="de-AT" dirty="0">
                <a:solidFill>
                  <a:schemeClr val="tx1"/>
                </a:solidFill>
                <a:latin typeface="Arial" panose="020B0604020202020204" pitchFamily="34" charset="0"/>
                <a:cs typeface="Arial" panose="020B0604020202020204" pitchFamily="34" charset="0"/>
              </a:rPr>
              <a:t>g</a:t>
            </a:r>
            <a:r>
              <a:rPr lang="de-AT" dirty="0" smtClean="0">
                <a:solidFill>
                  <a:schemeClr val="tx1"/>
                </a:solidFill>
                <a:latin typeface="Arial" panose="020B0604020202020204" pitchFamily="34" charset="0"/>
                <a:cs typeface="Arial" panose="020B0604020202020204" pitchFamily="34" charset="0"/>
              </a:rPr>
              <a:t>eringe Stückkosten</a:t>
            </a:r>
          </a:p>
          <a:p>
            <a:pPr marL="285750" indent="-195263">
              <a:buFont typeface="Wingdings" panose="05000000000000000000" pitchFamily="2" charset="2"/>
              <a:buChar char="§"/>
            </a:pPr>
            <a:r>
              <a:rPr lang="de-AT" dirty="0" smtClean="0">
                <a:solidFill>
                  <a:schemeClr val="tx1"/>
                </a:solidFill>
                <a:latin typeface="Arial" panose="020B0604020202020204" pitchFamily="34" charset="0"/>
                <a:cs typeface="Arial" panose="020B0604020202020204" pitchFamily="34" charset="0"/>
              </a:rPr>
              <a:t>Eignung zur Automation</a:t>
            </a:r>
          </a:p>
        </p:txBody>
      </p:sp>
      <p:sp>
        <p:nvSpPr>
          <p:cNvPr id="7" name="Abgerundetes Rechteck 6"/>
          <p:cNvSpPr/>
          <p:nvPr/>
        </p:nvSpPr>
        <p:spPr>
          <a:xfrm>
            <a:off x="1142769" y="1714104"/>
            <a:ext cx="1905064" cy="576064"/>
          </a:xfrm>
          <a:prstGeom prst="roundRect">
            <a:avLst>
              <a:gd name="adj" fmla="val 10227"/>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2000" b="1" dirty="0" smtClean="0">
                <a:solidFill>
                  <a:schemeClr val="bg1"/>
                </a:solidFill>
                <a:latin typeface="Arial" panose="020B0604020202020204" pitchFamily="34" charset="0"/>
                <a:cs typeface="Arial" panose="020B0604020202020204" pitchFamily="34" charset="0"/>
              </a:rPr>
              <a:t>Stärken</a:t>
            </a:r>
            <a:endParaRPr lang="de-AT" b="1" dirty="0">
              <a:solidFill>
                <a:schemeClr val="bg1"/>
              </a:solidFill>
              <a:latin typeface="Arial" panose="020B0604020202020204" pitchFamily="34" charset="0"/>
              <a:cs typeface="Arial" panose="020B0604020202020204" pitchFamily="34" charset="0"/>
            </a:endParaRPr>
          </a:p>
        </p:txBody>
      </p:sp>
      <p:sp>
        <p:nvSpPr>
          <p:cNvPr id="9" name="Abgerundetes Rechteck 8"/>
          <p:cNvSpPr/>
          <p:nvPr/>
        </p:nvSpPr>
        <p:spPr>
          <a:xfrm>
            <a:off x="5436096" y="4472599"/>
            <a:ext cx="3168352" cy="1625043"/>
          </a:xfrm>
          <a:prstGeom prst="roundRect">
            <a:avLst>
              <a:gd name="adj" fmla="val 10227"/>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0487"/>
            <a:endParaRPr lang="de-AT" sz="1600" dirty="0" smtClean="0">
              <a:solidFill>
                <a:schemeClr val="tx1"/>
              </a:solidFill>
              <a:latin typeface="Arial" panose="020B0604020202020204" pitchFamily="34" charset="0"/>
              <a:cs typeface="Arial" panose="020B0604020202020204" pitchFamily="34" charset="0"/>
            </a:endParaRPr>
          </a:p>
          <a:p>
            <a:pPr marL="285750" indent="-195263">
              <a:buFont typeface="Wingdings" panose="05000000000000000000" pitchFamily="2" charset="2"/>
              <a:buChar char="§"/>
            </a:pPr>
            <a:r>
              <a:rPr lang="de-AT" dirty="0" smtClean="0">
                <a:solidFill>
                  <a:schemeClr val="tx1"/>
                </a:solidFill>
                <a:latin typeface="Arial" panose="020B0604020202020204" pitchFamily="34" charset="0"/>
                <a:cs typeface="Arial" panose="020B0604020202020204" pitchFamily="34" charset="0"/>
              </a:rPr>
              <a:t>Hoher Fixkostenanteil</a:t>
            </a:r>
          </a:p>
          <a:p>
            <a:pPr marL="285750" indent="-195263">
              <a:buFont typeface="Wingdings" panose="05000000000000000000" pitchFamily="2" charset="2"/>
              <a:buChar char="§"/>
            </a:pPr>
            <a:r>
              <a:rPr lang="de-AT" dirty="0" smtClean="0">
                <a:solidFill>
                  <a:schemeClr val="tx1"/>
                </a:solidFill>
                <a:latin typeface="Arial" panose="020B0604020202020204" pitchFamily="34" charset="0"/>
                <a:cs typeface="Arial" panose="020B0604020202020204" pitchFamily="34" charset="0"/>
              </a:rPr>
              <a:t>Terminal zu Terminal Verkehre</a:t>
            </a:r>
          </a:p>
          <a:p>
            <a:pPr marL="285750" indent="-195263">
              <a:buFont typeface="Wingdings" panose="05000000000000000000" pitchFamily="2" charset="2"/>
              <a:buChar char="§"/>
            </a:pPr>
            <a:r>
              <a:rPr lang="de-AT" dirty="0" smtClean="0">
                <a:solidFill>
                  <a:schemeClr val="tx1"/>
                </a:solidFill>
                <a:latin typeface="Arial" panose="020B0604020202020204" pitchFamily="34" charset="0"/>
                <a:cs typeface="Arial" panose="020B0604020202020204" pitchFamily="34" charset="0"/>
              </a:rPr>
              <a:t>Relativ geringe Flexibilität</a:t>
            </a:r>
          </a:p>
        </p:txBody>
      </p:sp>
      <p:sp>
        <p:nvSpPr>
          <p:cNvPr id="10" name="Abgerundetes Rechteck 9"/>
          <p:cNvSpPr/>
          <p:nvPr/>
        </p:nvSpPr>
        <p:spPr>
          <a:xfrm>
            <a:off x="6065873" y="4161860"/>
            <a:ext cx="1905064" cy="576064"/>
          </a:xfrm>
          <a:prstGeom prst="roundRect">
            <a:avLst>
              <a:gd name="adj" fmla="val 10227"/>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2000" b="1" dirty="0" smtClean="0">
                <a:solidFill>
                  <a:schemeClr val="bg1"/>
                </a:solidFill>
                <a:latin typeface="Arial" panose="020B0604020202020204" pitchFamily="34" charset="0"/>
                <a:cs typeface="Arial" panose="020B0604020202020204" pitchFamily="34" charset="0"/>
              </a:rPr>
              <a:t>Schwächen</a:t>
            </a:r>
            <a:endParaRPr lang="de-AT" b="1" dirty="0">
              <a:solidFill>
                <a:schemeClr val="bg1"/>
              </a:solidFill>
              <a:latin typeface="Arial" panose="020B0604020202020204" pitchFamily="34" charset="0"/>
              <a:cs typeface="Arial" panose="020B0604020202020204" pitchFamily="34" charset="0"/>
            </a:endParaRPr>
          </a:p>
        </p:txBody>
      </p:sp>
      <p:pic>
        <p:nvPicPr>
          <p:cNvPr id="11" name="Grafik 10"/>
          <p:cNvPicPr>
            <a:picLocks noChangeAspect="1"/>
          </p:cNvPicPr>
          <p:nvPr/>
        </p:nvPicPr>
        <p:blipFill rotWithShape="1">
          <a:blip r:embed="rId3" cstate="print">
            <a:extLst>
              <a:ext uri="{28A0092B-C50C-407E-A947-70E740481C1C}">
                <a14:useLocalDpi xmlns:a14="http://schemas.microsoft.com/office/drawing/2010/main" val="0"/>
              </a:ext>
            </a:extLst>
          </a:blip>
          <a:srcRect l="25614" r="34978" b="28410"/>
          <a:stretch/>
        </p:blipFill>
        <p:spPr>
          <a:xfrm>
            <a:off x="3212120" y="3213926"/>
            <a:ext cx="3160080" cy="1738043"/>
          </a:xfrm>
          <a:prstGeom prst="rect">
            <a:avLst/>
          </a:prstGeom>
        </p:spPr>
      </p:pic>
    </p:spTree>
    <p:extLst>
      <p:ext uri="{BB962C8B-B14F-4D97-AF65-F5344CB8AC3E}">
        <p14:creationId xmlns:p14="http://schemas.microsoft.com/office/powerpoint/2010/main" val="95792380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smtClean="0"/>
              <a:t>Der Schienenverkehr &amp; seine Konkurrenz …</a:t>
            </a:r>
            <a:endParaRPr lang="de-AT" dirty="0"/>
          </a:p>
        </p:txBody>
      </p:sp>
      <p:sp>
        <p:nvSpPr>
          <p:cNvPr id="8" name="Abgerundetes Rechteck 7"/>
          <p:cNvSpPr/>
          <p:nvPr/>
        </p:nvSpPr>
        <p:spPr>
          <a:xfrm>
            <a:off x="611560" y="2132856"/>
            <a:ext cx="3816424" cy="3384376"/>
          </a:xfrm>
          <a:prstGeom prst="roundRect">
            <a:avLst>
              <a:gd name="adj" fmla="val 10227"/>
            </a:avLst>
          </a:prstGeom>
          <a:solidFill>
            <a:schemeClr val="bg1"/>
          </a:solidFill>
          <a:ln>
            <a:solidFill>
              <a:srgbClr val="7878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0487"/>
            <a:endParaRPr lang="de-AT" sz="1600" dirty="0" smtClean="0">
              <a:solidFill>
                <a:schemeClr val="tx1"/>
              </a:solidFill>
              <a:latin typeface="Arial" panose="020B0604020202020204" pitchFamily="34" charset="0"/>
              <a:cs typeface="Arial" panose="020B0604020202020204" pitchFamily="34" charset="0"/>
            </a:endParaRPr>
          </a:p>
          <a:p>
            <a:pPr marL="90487"/>
            <a:endParaRPr lang="de-AT" sz="3000" dirty="0" smtClean="0">
              <a:solidFill>
                <a:schemeClr val="tx1"/>
              </a:solidFill>
              <a:latin typeface="Arial" panose="020B0604020202020204" pitchFamily="34" charset="0"/>
              <a:cs typeface="Arial" panose="020B0604020202020204" pitchFamily="34" charset="0"/>
            </a:endParaRPr>
          </a:p>
          <a:p>
            <a:pPr marL="285750" indent="-195263">
              <a:buFont typeface="Wingdings" panose="05000000000000000000" pitchFamily="2" charset="2"/>
              <a:buChar char="§"/>
            </a:pPr>
            <a:r>
              <a:rPr lang="de-AT" dirty="0" smtClean="0">
                <a:solidFill>
                  <a:schemeClr val="tx1"/>
                </a:solidFill>
                <a:latin typeface="Arial" panose="020B0604020202020204" pitchFamily="34" charset="0"/>
                <a:cs typeface="Arial" panose="020B0604020202020204" pitchFamily="34" charset="0"/>
              </a:rPr>
              <a:t>Höherer Grad der Flächenabdeckung</a:t>
            </a:r>
          </a:p>
          <a:p>
            <a:pPr marL="285750" indent="-195263">
              <a:buFont typeface="Wingdings" panose="05000000000000000000" pitchFamily="2" charset="2"/>
              <a:buChar char="§"/>
            </a:pPr>
            <a:r>
              <a:rPr lang="de-AT" dirty="0" smtClean="0">
                <a:solidFill>
                  <a:schemeClr val="tx1"/>
                </a:solidFill>
                <a:latin typeface="Arial" panose="020B0604020202020204" pitchFamily="34" charset="0"/>
                <a:cs typeface="Arial" panose="020B0604020202020204" pitchFamily="34" charset="0"/>
              </a:rPr>
              <a:t>höhere Flexibilität</a:t>
            </a:r>
          </a:p>
          <a:p>
            <a:pPr marL="285750" indent="-195263">
              <a:buFont typeface="Wingdings" panose="05000000000000000000" pitchFamily="2" charset="2"/>
              <a:buChar char="§"/>
            </a:pPr>
            <a:r>
              <a:rPr lang="de-AT" dirty="0" smtClean="0">
                <a:solidFill>
                  <a:schemeClr val="tx1"/>
                </a:solidFill>
                <a:latin typeface="Arial" panose="020B0604020202020204" pitchFamily="34" charset="0"/>
                <a:cs typeface="Arial" panose="020B0604020202020204" pitchFamily="34" charset="0"/>
              </a:rPr>
              <a:t>Haus-zu-Haus-Verkehre</a:t>
            </a:r>
          </a:p>
          <a:p>
            <a:pPr marL="285750" indent="-195263">
              <a:buFont typeface="Wingdings" panose="05000000000000000000" pitchFamily="2" charset="2"/>
              <a:buChar char="§"/>
            </a:pPr>
            <a:r>
              <a:rPr lang="de-AT" dirty="0" smtClean="0">
                <a:solidFill>
                  <a:schemeClr val="tx1"/>
                </a:solidFill>
                <a:latin typeface="Arial" panose="020B0604020202020204" pitchFamily="34" charset="0"/>
                <a:cs typeface="Arial" panose="020B0604020202020204" pitchFamily="34" charset="0"/>
              </a:rPr>
              <a:t>Höhere Unfallgefahr</a:t>
            </a:r>
          </a:p>
          <a:p>
            <a:pPr marL="285750" indent="-195263">
              <a:buFont typeface="Wingdings" panose="05000000000000000000" pitchFamily="2" charset="2"/>
              <a:buChar char="§"/>
            </a:pPr>
            <a:r>
              <a:rPr lang="de-AT" dirty="0" smtClean="0">
                <a:solidFill>
                  <a:schemeClr val="tx1"/>
                </a:solidFill>
                <a:latin typeface="Arial" panose="020B0604020202020204" pitchFamily="34" charset="0"/>
                <a:cs typeface="Arial" panose="020B0604020202020204" pitchFamily="34" charset="0"/>
              </a:rPr>
              <a:t>Begrenzte Ladefähigkeit für schwere und großvolumige Objekte</a:t>
            </a:r>
          </a:p>
        </p:txBody>
      </p:sp>
      <p:sp>
        <p:nvSpPr>
          <p:cNvPr id="9" name="Abgerundetes Rechteck 8"/>
          <p:cNvSpPr/>
          <p:nvPr/>
        </p:nvSpPr>
        <p:spPr>
          <a:xfrm>
            <a:off x="4608004" y="3711129"/>
            <a:ext cx="3816424" cy="2376264"/>
          </a:xfrm>
          <a:prstGeom prst="roundRect">
            <a:avLst>
              <a:gd name="adj" fmla="val 10227"/>
            </a:avLst>
          </a:prstGeom>
          <a:solidFill>
            <a:schemeClr val="bg1"/>
          </a:solidFill>
          <a:ln>
            <a:solidFill>
              <a:srgbClr val="7878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0487"/>
            <a:endParaRPr lang="de-AT" sz="1600" dirty="0" smtClean="0">
              <a:solidFill>
                <a:schemeClr val="tx1"/>
              </a:solidFill>
              <a:latin typeface="Arial" panose="020B0604020202020204" pitchFamily="34" charset="0"/>
              <a:cs typeface="Arial" panose="020B0604020202020204" pitchFamily="34" charset="0"/>
            </a:endParaRPr>
          </a:p>
          <a:p>
            <a:pPr marL="285750" indent="-195263">
              <a:buFont typeface="Wingdings" panose="05000000000000000000" pitchFamily="2" charset="2"/>
              <a:buChar char="§"/>
            </a:pPr>
            <a:r>
              <a:rPr lang="de-AT" dirty="0" smtClean="0">
                <a:solidFill>
                  <a:schemeClr val="tx1"/>
                </a:solidFill>
                <a:latin typeface="Arial" panose="020B0604020202020204" pitchFamily="34" charset="0"/>
                <a:cs typeface="Arial" panose="020B0604020202020204" pitchFamily="34" charset="0"/>
              </a:rPr>
              <a:t>hohe Massenleistung</a:t>
            </a:r>
          </a:p>
          <a:p>
            <a:pPr marL="285750" indent="-195263">
              <a:buFont typeface="Wingdings" panose="05000000000000000000" pitchFamily="2" charset="2"/>
              <a:buChar char="§"/>
            </a:pPr>
            <a:r>
              <a:rPr lang="de-AT" dirty="0">
                <a:solidFill>
                  <a:schemeClr val="tx1"/>
                </a:solidFill>
                <a:latin typeface="Arial" panose="020B0604020202020204" pitchFamily="34" charset="0"/>
                <a:cs typeface="Arial" panose="020B0604020202020204" pitchFamily="34" charset="0"/>
              </a:rPr>
              <a:t>Terminal-zu-Terminal-Verkehr</a:t>
            </a:r>
          </a:p>
          <a:p>
            <a:pPr marL="285750" indent="-195263">
              <a:buFont typeface="Wingdings" panose="05000000000000000000" pitchFamily="2" charset="2"/>
              <a:buChar char="§"/>
            </a:pPr>
            <a:r>
              <a:rPr lang="de-AT" dirty="0" smtClean="0">
                <a:solidFill>
                  <a:schemeClr val="tx1"/>
                </a:solidFill>
                <a:latin typeface="Arial" panose="020B0604020202020204" pitchFamily="34" charset="0"/>
                <a:cs typeface="Arial" panose="020B0604020202020204" pitchFamily="34" charset="0"/>
              </a:rPr>
              <a:t>längere Transportdauer</a:t>
            </a:r>
          </a:p>
          <a:p>
            <a:pPr marL="285750" indent="-195263">
              <a:buFont typeface="Wingdings" panose="05000000000000000000" pitchFamily="2" charset="2"/>
              <a:buChar char="§"/>
            </a:pPr>
            <a:r>
              <a:rPr lang="de-AT" dirty="0" smtClean="0">
                <a:solidFill>
                  <a:schemeClr val="tx1"/>
                </a:solidFill>
                <a:latin typeface="Arial" panose="020B0604020202020204" pitchFamily="34" charset="0"/>
                <a:cs typeface="Arial" panose="020B0604020202020204" pitchFamily="34" charset="0"/>
              </a:rPr>
              <a:t>höhere Verpackungs-anforderungen</a:t>
            </a:r>
            <a:endParaRPr lang="de-AT" dirty="0">
              <a:solidFill>
                <a:schemeClr val="tx1"/>
              </a:solidFill>
              <a:latin typeface="Arial" panose="020B0604020202020204" pitchFamily="34" charset="0"/>
              <a:cs typeface="Arial" panose="020B0604020202020204" pitchFamily="34" charset="0"/>
            </a:endParaRPr>
          </a:p>
        </p:txBody>
      </p:sp>
      <p:pic>
        <p:nvPicPr>
          <p:cNvPr id="5" name="Grafik 4"/>
          <p:cNvPicPr>
            <a:picLocks noChangeAspect="1"/>
          </p:cNvPicPr>
          <p:nvPr/>
        </p:nvPicPr>
        <p:blipFill rotWithShape="1">
          <a:blip r:embed="rId3" cstate="print">
            <a:extLst>
              <a:ext uri="{28A0092B-C50C-407E-A947-70E740481C1C}">
                <a14:useLocalDpi xmlns:a14="http://schemas.microsoft.com/office/drawing/2010/main" val="0"/>
              </a:ext>
            </a:extLst>
          </a:blip>
          <a:srcRect l="22090" r="50000" b="30635"/>
          <a:stretch/>
        </p:blipFill>
        <p:spPr>
          <a:xfrm flipH="1">
            <a:off x="6516216" y="3026049"/>
            <a:ext cx="2232248" cy="1411063"/>
          </a:xfrm>
          <a:prstGeom prst="rect">
            <a:avLst/>
          </a:prstGeom>
        </p:spPr>
      </p:pic>
      <p:pic>
        <p:nvPicPr>
          <p:cNvPr id="7" name="Grafik 6"/>
          <p:cNvPicPr/>
          <p:nvPr/>
        </p:nvPicPr>
        <p:blipFill rotWithShape="1">
          <a:blip r:embed="rId4" cstate="print">
            <a:extLst>
              <a:ext uri="{28A0092B-C50C-407E-A947-70E740481C1C}">
                <a14:useLocalDpi xmlns:a14="http://schemas.microsoft.com/office/drawing/2010/main" val="0"/>
              </a:ext>
            </a:extLst>
          </a:blip>
          <a:srcRect l="25114" r="47828" b="26074"/>
          <a:stretch/>
        </p:blipFill>
        <p:spPr>
          <a:xfrm>
            <a:off x="1331640" y="1556792"/>
            <a:ext cx="2464461" cy="1440160"/>
          </a:xfrm>
          <a:prstGeom prst="rect">
            <a:avLst/>
          </a:prstGeom>
        </p:spPr>
      </p:pic>
    </p:spTree>
    <p:extLst>
      <p:ext uri="{BB962C8B-B14F-4D97-AF65-F5344CB8AC3E}">
        <p14:creationId xmlns:p14="http://schemas.microsoft.com/office/powerpoint/2010/main" val="27299245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smtClean="0"/>
              <a:t>Schienennetz in Österreich</a:t>
            </a:r>
            <a:endParaRPr lang="de-AT" dirty="0"/>
          </a:p>
        </p:txBody>
      </p:sp>
      <p:pic>
        <p:nvPicPr>
          <p:cNvPr id="4" name="Picture 7"/>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a:xfrm>
            <a:off x="683568" y="1628800"/>
            <a:ext cx="7848871" cy="4551706"/>
          </a:xfrm>
          <a:noFill/>
        </p:spPr>
      </p:pic>
    </p:spTree>
    <p:extLst>
      <p:ext uri="{BB962C8B-B14F-4D97-AF65-F5344CB8AC3E}">
        <p14:creationId xmlns:p14="http://schemas.microsoft.com/office/powerpoint/2010/main" val="186154234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smtClean="0"/>
              <a:t>Schienenbauprojekte in Österreich</a:t>
            </a:r>
            <a:endParaRPr lang="de-AT" dirty="0"/>
          </a:p>
        </p:txBody>
      </p:sp>
      <p:pic>
        <p:nvPicPr>
          <p:cNvPr id="5" name="Grafik 4"/>
          <p:cNvPicPr>
            <a:picLocks noChangeAspect="1"/>
          </p:cNvPicPr>
          <p:nvPr/>
        </p:nvPicPr>
        <p:blipFill>
          <a:blip r:embed="rId3"/>
          <a:stretch>
            <a:fillRect/>
          </a:stretch>
        </p:blipFill>
        <p:spPr>
          <a:xfrm>
            <a:off x="575350" y="1988840"/>
            <a:ext cx="7993300" cy="3568874"/>
          </a:xfrm>
          <a:prstGeom prst="rect">
            <a:avLst/>
          </a:prstGeom>
        </p:spPr>
      </p:pic>
    </p:spTree>
    <p:extLst>
      <p:ext uri="{BB962C8B-B14F-4D97-AF65-F5344CB8AC3E}">
        <p14:creationId xmlns:p14="http://schemas.microsoft.com/office/powerpoint/2010/main" val="14740392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smtClean="0"/>
              <a:t>Spurbreiten</a:t>
            </a:r>
            <a:br>
              <a:rPr lang="de-AT" dirty="0" smtClean="0"/>
            </a:br>
            <a:r>
              <a:rPr lang="de-AT" dirty="0" smtClean="0"/>
              <a:t>Hauptspurbreiten einzelner Staaten</a:t>
            </a:r>
            <a:endParaRPr lang="de-AT" dirty="0"/>
          </a:p>
        </p:txBody>
      </p:sp>
      <p:pic>
        <p:nvPicPr>
          <p:cNvPr id="5" name="Grafik 4"/>
          <p:cNvPicPr>
            <a:picLocks noChangeAspect="1"/>
          </p:cNvPicPr>
          <p:nvPr/>
        </p:nvPicPr>
        <p:blipFill>
          <a:blip r:embed="rId3"/>
          <a:stretch>
            <a:fillRect/>
          </a:stretch>
        </p:blipFill>
        <p:spPr>
          <a:xfrm>
            <a:off x="2144843" y="1628800"/>
            <a:ext cx="4854313" cy="4610860"/>
          </a:xfrm>
          <a:prstGeom prst="rect">
            <a:avLst/>
          </a:prstGeom>
        </p:spPr>
      </p:pic>
    </p:spTree>
    <p:extLst>
      <p:ext uri="{BB962C8B-B14F-4D97-AF65-F5344CB8AC3E}">
        <p14:creationId xmlns:p14="http://schemas.microsoft.com/office/powerpoint/2010/main" val="1470604363"/>
      </p:ext>
    </p:extLst>
  </p:cSld>
  <p:clrMapOvr>
    <a:masterClrMapping/>
  </p:clrMapOvr>
  <p:timing>
    <p:tnLst>
      <p:par>
        <p:cTn id="1" dur="indefinite" restart="never" nodeType="tmRoot"/>
      </p:par>
    </p:tnLst>
  </p:timing>
</p:sld>
</file>

<file path=ppt/theme/theme1.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2710</Words>
  <Application>Microsoft Office PowerPoint</Application>
  <PresentationFormat>Bildschirmpräsentation (4:3)</PresentationFormat>
  <Paragraphs>273</Paragraphs>
  <Slides>27</Slides>
  <Notes>20</Notes>
  <HiddenSlides>0</HiddenSlides>
  <MMClips>0</MMClips>
  <ScaleCrop>false</ScaleCrop>
  <HeadingPairs>
    <vt:vector size="6" baseType="variant">
      <vt:variant>
        <vt:lpstr>Verwendete Schriftarten</vt:lpstr>
      </vt:variant>
      <vt:variant>
        <vt:i4>3</vt:i4>
      </vt:variant>
      <vt:variant>
        <vt:lpstr>Design</vt:lpstr>
      </vt:variant>
      <vt:variant>
        <vt:i4>1</vt:i4>
      </vt:variant>
      <vt:variant>
        <vt:lpstr>Folientitel</vt:lpstr>
      </vt:variant>
      <vt:variant>
        <vt:i4>27</vt:i4>
      </vt:variant>
    </vt:vector>
  </HeadingPairs>
  <TitlesOfParts>
    <vt:vector size="31" baseType="lpstr">
      <vt:lpstr>Arial</vt:lpstr>
      <vt:lpstr>Calibri</vt:lpstr>
      <vt:lpstr>Wingdings</vt:lpstr>
      <vt:lpstr>Larissa</vt:lpstr>
      <vt:lpstr>Der Schienenverkehr</vt:lpstr>
      <vt:lpstr>Wie arbeite ich mit diesem Lernmaterial?</vt:lpstr>
      <vt:lpstr>Einstieg</vt:lpstr>
      <vt:lpstr>Agenda</vt:lpstr>
      <vt:lpstr>Charakteristika des Schienenverkehrs</vt:lpstr>
      <vt:lpstr>Der Schienenverkehr &amp; seine Konkurrenz …</vt:lpstr>
      <vt:lpstr>Schienennetz in Österreich</vt:lpstr>
      <vt:lpstr>Schienenbauprojekte in Österreich</vt:lpstr>
      <vt:lpstr>Spurbreiten Hauptspurbreiten einzelner Staaten</vt:lpstr>
      <vt:lpstr>Güterbahnhöfe</vt:lpstr>
      <vt:lpstr>Verschiebebahnhöfe</vt:lpstr>
      <vt:lpstr>Wagontypen I</vt:lpstr>
      <vt:lpstr>Wagontypen II</vt:lpstr>
      <vt:lpstr>Wagontypen III</vt:lpstr>
      <vt:lpstr>Wagontypen IV</vt:lpstr>
      <vt:lpstr>Agenda</vt:lpstr>
      <vt:lpstr>Welche Güter werden auf der Schiene transportiert …</vt:lpstr>
      <vt:lpstr>Verkehrsaufkommen nach Güterart</vt:lpstr>
      <vt:lpstr>Agenda</vt:lpstr>
      <vt:lpstr>Akteure im Schienengüterverkehr</vt:lpstr>
      <vt:lpstr>Produktionsformen</vt:lpstr>
      <vt:lpstr>Ganzzug</vt:lpstr>
      <vt:lpstr>Einzelwagenverkehr Wagengruppenverkehr</vt:lpstr>
      <vt:lpstr>Kombinierter Verkehr</vt:lpstr>
      <vt:lpstr>Quellen I</vt:lpstr>
      <vt:lpstr>Quellen II</vt:lpstr>
      <vt:lpstr>Zusatzinformation</vt:lpstr>
    </vt:vector>
  </TitlesOfParts>
  <Company>Hewlett-Packard</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sebastian</dc:creator>
  <cp:lastModifiedBy>Eitler</cp:lastModifiedBy>
  <cp:revision>550</cp:revision>
  <dcterms:created xsi:type="dcterms:W3CDTF">2016-05-26T13:35:26Z</dcterms:created>
  <dcterms:modified xsi:type="dcterms:W3CDTF">2017-02-17T10:50:09Z</dcterms:modified>
</cp:coreProperties>
</file>